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1" ContentType="image/jpeg"/>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9" r:id="rId4"/>
  </p:sldMasterIdLst>
  <p:notesMasterIdLst>
    <p:notesMasterId r:id="rId45"/>
  </p:notesMasterIdLst>
  <p:handoutMasterIdLst>
    <p:handoutMasterId r:id="rId46"/>
  </p:handoutMasterIdLst>
  <p:sldIdLst>
    <p:sldId id="271" r:id="rId5"/>
    <p:sldId id="423" r:id="rId6"/>
    <p:sldId id="1426" r:id="rId7"/>
    <p:sldId id="1387" r:id="rId8"/>
    <p:sldId id="369" r:id="rId9"/>
    <p:sldId id="1360" r:id="rId10"/>
    <p:sldId id="1436" r:id="rId11"/>
    <p:sldId id="1423" r:id="rId12"/>
    <p:sldId id="1424" r:id="rId13"/>
    <p:sldId id="1430" r:id="rId14"/>
    <p:sldId id="1431" r:id="rId15"/>
    <p:sldId id="1435" r:id="rId16"/>
    <p:sldId id="1414" r:id="rId17"/>
    <p:sldId id="371" r:id="rId18"/>
    <p:sldId id="1415" r:id="rId19"/>
    <p:sldId id="378" r:id="rId20"/>
    <p:sldId id="380" r:id="rId21"/>
    <p:sldId id="1422" r:id="rId22"/>
    <p:sldId id="260" r:id="rId23"/>
    <p:sldId id="267" r:id="rId24"/>
    <p:sldId id="1417" r:id="rId25"/>
    <p:sldId id="460" r:id="rId26"/>
    <p:sldId id="1418" r:id="rId27"/>
    <p:sldId id="1419" r:id="rId28"/>
    <p:sldId id="358" r:id="rId29"/>
    <p:sldId id="360" r:id="rId30"/>
    <p:sldId id="1420" r:id="rId31"/>
    <p:sldId id="391" r:id="rId32"/>
    <p:sldId id="392" r:id="rId33"/>
    <p:sldId id="393" r:id="rId34"/>
    <p:sldId id="394" r:id="rId35"/>
    <p:sldId id="403" r:id="rId36"/>
    <p:sldId id="404" r:id="rId37"/>
    <p:sldId id="499" r:id="rId38"/>
    <p:sldId id="357" r:id="rId39"/>
    <p:sldId id="1374" r:id="rId40"/>
    <p:sldId id="418" r:id="rId41"/>
    <p:sldId id="465" r:id="rId42"/>
    <p:sldId id="1396" r:id="rId43"/>
    <p:sldId id="421" r:id="rId44"/>
  </p:sldIdLst>
  <p:sldSz cx="12192000" cy="6858000"/>
  <p:notesSz cx="7023100" cy="9309100"/>
  <p:defaultTextStyle>
    <a:defPPr>
      <a:defRPr lang="en-US"/>
    </a:defPPr>
    <a:lvl1pPr marL="0" algn="l" defTabSz="457155" rtl="0" eaLnBrk="1" latinLnBrk="0" hangingPunct="1">
      <a:defRPr sz="1900" kern="1200">
        <a:solidFill>
          <a:schemeClr val="tx1"/>
        </a:solidFill>
        <a:latin typeface="+mn-lt"/>
        <a:ea typeface="+mn-ea"/>
        <a:cs typeface="+mn-cs"/>
      </a:defRPr>
    </a:lvl1pPr>
    <a:lvl2pPr marL="457155" algn="l" defTabSz="457155" rtl="0" eaLnBrk="1" latinLnBrk="0" hangingPunct="1">
      <a:defRPr sz="1900" kern="1200">
        <a:solidFill>
          <a:schemeClr val="tx1"/>
        </a:solidFill>
        <a:latin typeface="+mn-lt"/>
        <a:ea typeface="+mn-ea"/>
        <a:cs typeface="+mn-cs"/>
      </a:defRPr>
    </a:lvl2pPr>
    <a:lvl3pPr marL="914309" algn="l" defTabSz="457155" rtl="0" eaLnBrk="1" latinLnBrk="0" hangingPunct="1">
      <a:defRPr sz="1900" kern="1200">
        <a:solidFill>
          <a:schemeClr val="tx1"/>
        </a:solidFill>
        <a:latin typeface="+mn-lt"/>
        <a:ea typeface="+mn-ea"/>
        <a:cs typeface="+mn-cs"/>
      </a:defRPr>
    </a:lvl3pPr>
    <a:lvl4pPr marL="1371464" algn="l" defTabSz="457155" rtl="0" eaLnBrk="1" latinLnBrk="0" hangingPunct="1">
      <a:defRPr sz="1900" kern="1200">
        <a:solidFill>
          <a:schemeClr val="tx1"/>
        </a:solidFill>
        <a:latin typeface="+mn-lt"/>
        <a:ea typeface="+mn-ea"/>
        <a:cs typeface="+mn-cs"/>
      </a:defRPr>
    </a:lvl4pPr>
    <a:lvl5pPr marL="1828618" algn="l" defTabSz="457155" rtl="0" eaLnBrk="1" latinLnBrk="0" hangingPunct="1">
      <a:defRPr sz="1900" kern="1200">
        <a:solidFill>
          <a:schemeClr val="tx1"/>
        </a:solidFill>
        <a:latin typeface="+mn-lt"/>
        <a:ea typeface="+mn-ea"/>
        <a:cs typeface="+mn-cs"/>
      </a:defRPr>
    </a:lvl5pPr>
    <a:lvl6pPr marL="2285774" algn="l" defTabSz="457155" rtl="0" eaLnBrk="1" latinLnBrk="0" hangingPunct="1">
      <a:defRPr sz="1900" kern="1200">
        <a:solidFill>
          <a:schemeClr val="tx1"/>
        </a:solidFill>
        <a:latin typeface="+mn-lt"/>
        <a:ea typeface="+mn-ea"/>
        <a:cs typeface="+mn-cs"/>
      </a:defRPr>
    </a:lvl6pPr>
    <a:lvl7pPr marL="2742926" algn="l" defTabSz="457155" rtl="0" eaLnBrk="1" latinLnBrk="0" hangingPunct="1">
      <a:defRPr sz="1900" kern="1200">
        <a:solidFill>
          <a:schemeClr val="tx1"/>
        </a:solidFill>
        <a:latin typeface="+mn-lt"/>
        <a:ea typeface="+mn-ea"/>
        <a:cs typeface="+mn-cs"/>
      </a:defRPr>
    </a:lvl7pPr>
    <a:lvl8pPr marL="3200080" algn="l" defTabSz="457155" rtl="0" eaLnBrk="1" latinLnBrk="0" hangingPunct="1">
      <a:defRPr sz="1900" kern="1200">
        <a:solidFill>
          <a:schemeClr val="tx1"/>
        </a:solidFill>
        <a:latin typeface="+mn-lt"/>
        <a:ea typeface="+mn-ea"/>
        <a:cs typeface="+mn-cs"/>
      </a:defRPr>
    </a:lvl8pPr>
    <a:lvl9pPr marL="3657235" algn="l" defTabSz="457155"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8">
          <p15:clr>
            <a:srgbClr val="A4A3A4"/>
          </p15:clr>
        </p15:guide>
        <p15:guide id="2" pos="383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100B5C"/>
    <a:srgbClr val="0432FF"/>
    <a:srgbClr val="262626"/>
    <a:srgbClr val="94BA62"/>
    <a:srgbClr val="004579"/>
    <a:srgbClr val="A1C275"/>
    <a:srgbClr val="7E9632"/>
    <a:srgbClr val="000000"/>
    <a:srgbClr val="FFF5E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82" autoAdjust="0"/>
    <p:restoredTop sz="80021" autoAdjust="0"/>
  </p:normalViewPr>
  <p:slideViewPr>
    <p:cSldViewPr snapToGrid="0">
      <p:cViewPr varScale="1">
        <p:scale>
          <a:sx n="43" d="100"/>
          <a:sy n="43" d="100"/>
        </p:scale>
        <p:origin x="132" y="54"/>
      </p:cViewPr>
      <p:guideLst>
        <p:guide orient="horz" pos="2348"/>
        <p:guide pos="383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024"/>
    </p:cViewPr>
  </p:sorterViewPr>
  <p:notesViewPr>
    <p:cSldViewPr snapToGrid="0">
      <p:cViewPr varScale="1">
        <p:scale>
          <a:sx n="85" d="100"/>
          <a:sy n="85" d="100"/>
        </p:scale>
        <p:origin x="3018"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71B527C2-7215-4C55-A27B-047FE47B9A59}" type="datetimeFigureOut">
              <a:rPr lang="en-US" smtClean="0"/>
              <a:t>9/24/2021</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F57B8712-B788-4414-9C86-7B3BB5DC0B7D}" type="slidenum">
              <a:rPr lang="en-US" smtClean="0"/>
              <a:t>‹#›</a:t>
            </a:fld>
            <a:endParaRPr lang="en-US" dirty="0"/>
          </a:p>
        </p:txBody>
      </p:sp>
    </p:spTree>
    <p:extLst>
      <p:ext uri="{BB962C8B-B14F-4D97-AF65-F5344CB8AC3E}">
        <p14:creationId xmlns:p14="http://schemas.microsoft.com/office/powerpoint/2010/main" val="1124303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33789D0-CA34-4934-A369-C3113E12A3EF}" type="datetimeFigureOut">
              <a:rPr lang="en-US" smtClean="0"/>
              <a:t>9/24/2021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5D79418-37EB-4378-AD22-89DBB000B0DA}" type="slidenum">
              <a:rPr lang="en-US" smtClean="0"/>
              <a:t>‹#›</a:t>
            </a:fld>
            <a:endParaRPr lang="en-US" dirty="0"/>
          </a:p>
        </p:txBody>
      </p:sp>
    </p:spTree>
    <p:extLst>
      <p:ext uri="{BB962C8B-B14F-4D97-AF65-F5344CB8AC3E}">
        <p14:creationId xmlns:p14="http://schemas.microsoft.com/office/powerpoint/2010/main" val="3764642421"/>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5"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4"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4"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5"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nhospitals.org/Portals/0/Documents/ptsafety/falls/CreatingASafeEnvironmenttoPreventToiletingRelatedFallsReport.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a:t>
            </a:fld>
            <a:endParaRPr lang="en-US" dirty="0"/>
          </a:p>
        </p:txBody>
      </p:sp>
    </p:spTree>
    <p:extLst>
      <p:ext uri="{BB962C8B-B14F-4D97-AF65-F5344CB8AC3E}">
        <p14:creationId xmlns:p14="http://schemas.microsoft.com/office/powerpoint/2010/main" val="286509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31</a:t>
            </a:fld>
            <a:endParaRPr lang="en-US" dirty="0"/>
          </a:p>
        </p:txBody>
      </p:sp>
    </p:spTree>
    <p:extLst>
      <p:ext uri="{BB962C8B-B14F-4D97-AF65-F5344CB8AC3E}">
        <p14:creationId xmlns:p14="http://schemas.microsoft.com/office/powerpoint/2010/main" val="665487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6283AFF-7B7D-4EDA-9F09-5150242BCA79}" type="slidenum">
              <a:rPr lang="en-US" smtClean="0">
                <a:latin typeface="Times New Roman" charset="0"/>
              </a:rPr>
              <a:pPr/>
              <a:t>33</a:t>
            </a:fld>
            <a:endParaRPr lang="en-US">
              <a:latin typeface="Times New Roman"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44470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163ABF-1787-40F7-A3E4-73F857EFBA8C}" type="slidenum">
              <a:rPr lang="en-US"/>
              <a:pPr fontAlgn="base">
                <a:spcBef>
                  <a:spcPct val="0"/>
                </a:spcBef>
                <a:spcAft>
                  <a:spcPct val="0"/>
                </a:spcAft>
                <a:defRPr/>
              </a:pPr>
              <a:t>36</a:t>
            </a:fld>
            <a:endParaRPr lang="en-US" dirty="0"/>
          </a:p>
        </p:txBody>
      </p:sp>
    </p:spTree>
    <p:extLst>
      <p:ext uri="{BB962C8B-B14F-4D97-AF65-F5344CB8AC3E}">
        <p14:creationId xmlns:p14="http://schemas.microsoft.com/office/powerpoint/2010/main" val="193688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2</a:t>
            </a:fld>
            <a:endParaRPr lang="en-US" dirty="0"/>
          </a:p>
        </p:txBody>
      </p:sp>
    </p:spTree>
    <p:extLst>
      <p:ext uri="{BB962C8B-B14F-4D97-AF65-F5344CB8AC3E}">
        <p14:creationId xmlns:p14="http://schemas.microsoft.com/office/powerpoint/2010/main" val="244353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44">
              <a:defRPr/>
            </a:pPr>
            <a:r>
              <a:rPr lang="en-US" dirty="0"/>
              <a:t>Dreher, M., </a:t>
            </a:r>
            <a:r>
              <a:rPr lang="en-US" b="1" dirty="0"/>
              <a:t>Quigley, P.</a:t>
            </a:r>
            <a:r>
              <a:rPr lang="en-US" dirty="0"/>
              <a:t>, Rick, C., &amp; Weston, M.  (2019, Dec)  With medical error persisting,  why aren’t cost-effective safety and quality solutions gaining more traction?   Becker’s Hospital Review e-Weekly, Dec. 31</a:t>
            </a:r>
          </a:p>
          <a:p>
            <a:pPr defTabSz="933144">
              <a:defRPr/>
            </a:pPr>
            <a:endParaRPr lang="en-US" dirty="0"/>
          </a:p>
          <a:p>
            <a:pPr defTabSz="933144">
              <a:defRPr/>
            </a:pPr>
            <a:endParaRPr lang="en-US" dirty="0"/>
          </a:p>
          <a:p>
            <a:r>
              <a:rPr lang="en-US" dirty="0"/>
              <a:t>https://</a:t>
            </a:r>
            <a:r>
              <a:rPr lang="en-US" dirty="0" err="1"/>
              <a:t>www.beckershospitalreview.com</a:t>
            </a:r>
            <a:r>
              <a:rPr lang="en-US" dirty="0"/>
              <a:t>/quality/with-medical-errors-persisting-why-aren-t-cost-effective-safety-and-quality-solutions-gaining-more-traction.html</a:t>
            </a:r>
          </a:p>
          <a:p>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13</a:t>
            </a:fld>
            <a:endParaRPr lang="en-US" dirty="0"/>
          </a:p>
        </p:txBody>
      </p:sp>
    </p:spTree>
    <p:extLst>
      <p:ext uri="{BB962C8B-B14F-4D97-AF65-F5344CB8AC3E}">
        <p14:creationId xmlns:p14="http://schemas.microsoft.com/office/powerpoint/2010/main" val="427383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8033" indent="-291551" eaLnBrk="0" hangingPunct="0">
              <a:defRPr sz="2400">
                <a:solidFill>
                  <a:schemeClr val="tx1"/>
                </a:solidFill>
                <a:latin typeface="Arial" charset="0"/>
                <a:ea typeface="ＭＳ Ｐゴシック" charset="0"/>
              </a:defRPr>
            </a:lvl2pPr>
            <a:lvl3pPr marL="1166206" indent="-233241" eaLnBrk="0" hangingPunct="0">
              <a:defRPr sz="2400">
                <a:solidFill>
                  <a:schemeClr val="tx1"/>
                </a:solidFill>
                <a:latin typeface="Arial" charset="0"/>
                <a:ea typeface="ＭＳ Ｐゴシック" charset="0"/>
              </a:defRPr>
            </a:lvl3pPr>
            <a:lvl4pPr marL="1632689" indent="-233241" eaLnBrk="0" hangingPunct="0">
              <a:defRPr sz="2400">
                <a:solidFill>
                  <a:schemeClr val="tx1"/>
                </a:solidFill>
                <a:latin typeface="Arial" charset="0"/>
                <a:ea typeface="ＭＳ Ｐゴシック" charset="0"/>
              </a:defRPr>
            </a:lvl4pPr>
            <a:lvl5pPr marL="2099171" indent="-233241" eaLnBrk="0" hangingPunct="0">
              <a:defRPr sz="2400">
                <a:solidFill>
                  <a:schemeClr val="tx1"/>
                </a:solidFill>
                <a:latin typeface="Arial" charset="0"/>
                <a:ea typeface="ＭＳ Ｐゴシック" charset="0"/>
              </a:defRPr>
            </a:lvl5pPr>
            <a:lvl6pPr marL="2565653" indent="-233241" eaLnBrk="0" fontAlgn="base" hangingPunct="0">
              <a:spcBef>
                <a:spcPct val="0"/>
              </a:spcBef>
              <a:spcAft>
                <a:spcPct val="0"/>
              </a:spcAft>
              <a:defRPr sz="2400">
                <a:solidFill>
                  <a:schemeClr val="tx1"/>
                </a:solidFill>
                <a:latin typeface="Arial" charset="0"/>
                <a:ea typeface="ＭＳ Ｐゴシック" charset="0"/>
              </a:defRPr>
            </a:lvl6pPr>
            <a:lvl7pPr marL="3032133" indent="-233241" eaLnBrk="0" fontAlgn="base" hangingPunct="0">
              <a:spcBef>
                <a:spcPct val="0"/>
              </a:spcBef>
              <a:spcAft>
                <a:spcPct val="0"/>
              </a:spcAft>
              <a:defRPr sz="2400">
                <a:solidFill>
                  <a:schemeClr val="tx1"/>
                </a:solidFill>
                <a:latin typeface="Arial" charset="0"/>
                <a:ea typeface="ＭＳ Ｐゴシック" charset="0"/>
              </a:defRPr>
            </a:lvl7pPr>
            <a:lvl8pPr marL="3498616" indent="-233241" eaLnBrk="0" fontAlgn="base" hangingPunct="0">
              <a:spcBef>
                <a:spcPct val="0"/>
              </a:spcBef>
              <a:spcAft>
                <a:spcPct val="0"/>
              </a:spcAft>
              <a:defRPr sz="2400">
                <a:solidFill>
                  <a:schemeClr val="tx1"/>
                </a:solidFill>
                <a:latin typeface="Arial" charset="0"/>
                <a:ea typeface="ＭＳ Ｐゴシック" charset="0"/>
              </a:defRPr>
            </a:lvl8pPr>
            <a:lvl9pPr marL="3965098" indent="-2332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7CB8DC-C184-A04A-BEA4-B2F249D0D975}" type="slidenum">
              <a:rPr lang="en-US" sz="1200">
                <a:solidFill>
                  <a:prstClr val="black"/>
                </a:solidFill>
              </a:rPr>
              <a:pPr eaLnBrk="1" hangingPunct="1"/>
              <a:t>14</a:t>
            </a:fld>
            <a:endParaRPr lang="en-US" sz="1200"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2EFE7024-5CDA-AC4E-B163-4DDEF42708A2}"/>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46CB332A-A358-914A-B3FA-D9C1376053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So above all, we need to keep the patient at the center of our drive for improvement.  Every incident of harm has a face, person and family associated with it whose lives are dramatically altered when an event of this nature takes place.  </a:t>
            </a:r>
          </a:p>
          <a:p>
            <a:endParaRPr lang="en-US" altLang="en-US" dirty="0">
              <a:latin typeface="Arial" panose="020B0604020202020204" pitchFamily="34" charset="0"/>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EB4FE0A4-3B77-E442-B5D7-BB2863361E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BB724AC-9BF3-704A-AB73-CDBC1E0B9815}" type="slidenum">
              <a:rPr lang="en-US" altLang="en-US" smtClean="0"/>
              <a:pPr/>
              <a:t>15</a:t>
            </a:fld>
            <a:endParaRPr lang="en-US" altLang="en-US"/>
          </a:p>
        </p:txBody>
      </p:sp>
    </p:spTree>
    <p:extLst>
      <p:ext uri="{BB962C8B-B14F-4D97-AF65-F5344CB8AC3E}">
        <p14:creationId xmlns:p14="http://schemas.microsoft.com/office/powerpoint/2010/main" val="280401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5C9AF2B0-23A9-0047-A69B-7FFEF77900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8226B80-9FEC-8247-B160-5CC2CBE387BB}" type="slidenum">
              <a:rPr lang="en-US" altLang="en-US" smtClean="0">
                <a:solidFill>
                  <a:srgbClr val="000000"/>
                </a:solidFill>
              </a:rPr>
              <a:pPr/>
              <a:t>16</a:t>
            </a:fld>
            <a:endParaRPr lang="en-US" altLang="en-US">
              <a:solidFill>
                <a:srgbClr val="000000"/>
              </a:solidFill>
            </a:endParaRPr>
          </a:p>
        </p:txBody>
      </p:sp>
      <p:sp>
        <p:nvSpPr>
          <p:cNvPr id="33794" name="Slide Image Placeholder 1">
            <a:extLst>
              <a:ext uri="{FF2B5EF4-FFF2-40B4-BE49-F238E27FC236}">
                <a16:creationId xmlns:a16="http://schemas.microsoft.com/office/drawing/2014/main" id="{7ECCE885-9AC0-DB48-BF0E-0343935E57B6}"/>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AA8A86D8-9A60-124F-9CCE-C3446D4A4F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33796" name="Slide Number Placeholder 3">
            <a:extLst>
              <a:ext uri="{FF2B5EF4-FFF2-40B4-BE49-F238E27FC236}">
                <a16:creationId xmlns:a16="http://schemas.microsoft.com/office/drawing/2014/main" id="{C56D4412-CD93-4245-A51F-2716E1568965}"/>
              </a:ext>
            </a:extLst>
          </p:cNvPr>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8" rIns="93317" bIns="4665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fld id="{D125C352-6234-6143-A062-92870DBF9592}" type="slidenum">
              <a:rPr lang="en-US" altLang="en-US" sz="1200">
                <a:solidFill>
                  <a:srgbClr val="000000"/>
                </a:solidFill>
              </a:rPr>
              <a:pPr algn="r"/>
              <a:t>16</a:t>
            </a:fld>
            <a:endParaRPr lang="en-US" altLang="en-US" sz="1200">
              <a:solidFill>
                <a:srgbClr val="000000"/>
              </a:solidFill>
            </a:endParaRPr>
          </a:p>
        </p:txBody>
      </p:sp>
    </p:spTree>
    <p:extLst>
      <p:ext uri="{BB962C8B-B14F-4D97-AF65-F5344CB8AC3E}">
        <p14:creationId xmlns:p14="http://schemas.microsoft.com/office/powerpoint/2010/main" val="1394805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92B33"/>
                </a:solidFill>
                <a:latin typeface="ArialMT"/>
                <a:hlinkClick r:id="rId3"/>
              </a:rPr>
              <a:t>https://www.mnhospitals.org/Portals/0/Documents/ptsafety/falls/CreatingASafeEnvironmenttoPreventToiletingRelatedFallsReport.pdf</a:t>
            </a:r>
            <a:endParaRPr lang="en-US" dirty="0"/>
          </a:p>
        </p:txBody>
      </p:sp>
      <p:sp>
        <p:nvSpPr>
          <p:cNvPr id="4" name="Slide Number Placeholder 3"/>
          <p:cNvSpPr>
            <a:spLocks noGrp="1"/>
          </p:cNvSpPr>
          <p:nvPr>
            <p:ph type="sldNum" sz="quarter" idx="10"/>
          </p:nvPr>
        </p:nvSpPr>
        <p:spPr/>
        <p:txBody>
          <a:bodyPr/>
          <a:lstStyle/>
          <a:p>
            <a:fld id="{DFAD71CF-374D-4FA3-8626-32A846132241}"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959568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AB5F2-11EB-3D4A-AD09-4399F73D301F}" type="slidenum">
              <a:rPr lang="en-US" smtClean="0"/>
              <a:t>26</a:t>
            </a:fld>
            <a:endParaRPr lang="en-US" dirty="0"/>
          </a:p>
        </p:txBody>
      </p:sp>
    </p:spTree>
    <p:extLst>
      <p:ext uri="{BB962C8B-B14F-4D97-AF65-F5344CB8AC3E}">
        <p14:creationId xmlns:p14="http://schemas.microsoft.com/office/powerpoint/2010/main" val="3016091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r>
              <a:rPr lang="en-US" b="1" dirty="0"/>
              <a:t>MOTION SENSOR </a:t>
            </a:r>
            <a:r>
              <a:rPr lang="en-US" dirty="0"/>
              <a:t>The CS-WMS Wireless Motion Sensor can be used as a standalone device or as an accessory for the BC600 Fall management monitor that connects into nurse call systems. When a patient passes through the detection area the CS-WMS will be triggered and will either alarm or send a wireless signal to the BC600 to alarm. The CS-WMS is cordless and can be placed on a night stand or be mounted on a wall. </a:t>
            </a:r>
          </a:p>
          <a:p>
            <a:endParaRPr lang="en-US" dirty="0"/>
          </a:p>
          <a:p>
            <a:endParaRPr lang="en-US" dirty="0"/>
          </a:p>
          <a:p>
            <a:r>
              <a:rPr lang="en-US" dirty="0"/>
              <a:t> </a:t>
            </a:r>
            <a:r>
              <a:rPr lang="en-US" b="1" dirty="0"/>
              <a:t>TOILET SENSOR PAD </a:t>
            </a:r>
            <a:r>
              <a:rPr lang="en-US" dirty="0"/>
              <a:t>This sensor mounts discreetly underneath the toilet seat so that a patient can be monitored by staff without a loss of privacy. </a:t>
            </a:r>
          </a:p>
        </p:txBody>
      </p:sp>
      <p:sp>
        <p:nvSpPr>
          <p:cNvPr id="4" name="Slide Number Placeholder 3"/>
          <p:cNvSpPr>
            <a:spLocks noGrp="1"/>
          </p:cNvSpPr>
          <p:nvPr>
            <p:ph type="sldNum" sz="quarter" idx="5"/>
          </p:nvPr>
        </p:nvSpPr>
        <p:spPr/>
        <p:txBody>
          <a:bodyPr/>
          <a:lstStyle/>
          <a:p>
            <a:fld id="{AADE07CD-9F04-9C42-8670-8B587FEE4D9D}" type="slidenum">
              <a:rPr lang="en-US" smtClean="0"/>
              <a:t>27</a:t>
            </a:fld>
            <a:endParaRPr lang="en-US" dirty="0"/>
          </a:p>
        </p:txBody>
      </p:sp>
    </p:spTree>
    <p:extLst>
      <p:ext uri="{BB962C8B-B14F-4D97-AF65-F5344CB8AC3E}">
        <p14:creationId xmlns:p14="http://schemas.microsoft.com/office/powerpoint/2010/main" val="299321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p:nvSpPr>
        <p:spPr bwMode="ltGray">
          <a:xfrm>
            <a:off x="1704977" y="3702455"/>
            <a:ext cx="8782051" cy="1660332"/>
          </a:xfrm>
          <a:prstGeom prst="rect">
            <a:avLst/>
          </a:prstGeom>
          <a:solidFill>
            <a:srgbClr val="26262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0A59AF3-34E3-4F2D-B219-533C8164A410}"/>
              </a:ext>
            </a:extLst>
          </p:cNvPr>
          <p:cNvSpPr/>
          <p:nvPr userDrawn="1"/>
        </p:nvSpPr>
        <p:spPr>
          <a:xfrm>
            <a:off x="0" y="3693699"/>
            <a:ext cx="1602997" cy="1660332"/>
          </a:xfrm>
          <a:prstGeom prst="rect">
            <a:avLst/>
          </a:prstGeom>
          <a:solidFill>
            <a:srgbClr val="94BA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B98DDA9-3997-4600-985C-44C2CABD0BA3}"/>
              </a:ext>
            </a:extLst>
          </p:cNvPr>
          <p:cNvSpPr/>
          <p:nvPr userDrawn="1"/>
        </p:nvSpPr>
        <p:spPr>
          <a:xfrm>
            <a:off x="10606800" y="3693755"/>
            <a:ext cx="1602997" cy="1660331"/>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10803519" y="3854459"/>
            <a:ext cx="1171888" cy="1356443"/>
          </a:xfrm>
        </p:spPr>
        <p:txBody>
          <a:bodyPr/>
          <a:lstStyle/>
          <a:p>
            <a:fld id="{9E3FA76C-C565-46B6-8652-D75785E2521F}" type="slidenum">
              <a:rPr lang="en-US" smtClean="0"/>
              <a:t>‹#›</a:t>
            </a:fld>
            <a:endParaRPr lang="en-US" dirty="0"/>
          </a:p>
        </p:txBody>
      </p:sp>
    </p:spTree>
    <p:extLst>
      <p:ext uri="{BB962C8B-B14F-4D97-AF65-F5344CB8AC3E}">
        <p14:creationId xmlns:p14="http://schemas.microsoft.com/office/powerpoint/2010/main" val="88896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15635"/>
            <a:ext cx="10972800" cy="1413166"/>
          </a:xfrm>
        </p:spPr>
        <p:txBody>
          <a:bodyPr/>
          <a:lstStyle/>
          <a:p>
            <a:r>
              <a:rPr lang="en-US" dirty="0"/>
              <a:t>Click to edit Master title style</a:t>
            </a:r>
          </a:p>
        </p:txBody>
      </p:sp>
      <p:sp>
        <p:nvSpPr>
          <p:cNvPr id="3" name="Content Placeholder 2"/>
          <p:cNvSpPr>
            <a:spLocks noGrp="1"/>
          </p:cNvSpPr>
          <p:nvPr>
            <p:ph idx="1"/>
          </p:nvPr>
        </p:nvSpPr>
        <p:spPr>
          <a:xfrm>
            <a:off x="609600" y="2057401"/>
            <a:ext cx="10972800" cy="3810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609600" y="1879833"/>
            <a:ext cx="109728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039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1"/>
            <a:ext cx="10972800" cy="4419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3233538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49046" y="6461819"/>
            <a:ext cx="1014201" cy="2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 y="6565899"/>
            <a:ext cx="2047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94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6" name="Picture 6" descr="C:\Users\jenib\AppData\Local\Microsoft\Windows\Temporary Internet Files\Content.Outlook\VXH1QDI0\FM cover photo (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25000"/>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ltGray">
          <a:xfrm>
            <a:off x="1704977" y="3702455"/>
            <a:ext cx="8782051" cy="1660332"/>
          </a:xfrm>
          <a:prstGeom prst="rect">
            <a:avLst/>
          </a:prstGeom>
          <a:solidFill>
            <a:srgbClr val="26262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0A59AF3-34E3-4F2D-B219-533C8164A410}"/>
              </a:ext>
            </a:extLst>
          </p:cNvPr>
          <p:cNvSpPr/>
          <p:nvPr userDrawn="1"/>
        </p:nvSpPr>
        <p:spPr>
          <a:xfrm>
            <a:off x="0" y="3693699"/>
            <a:ext cx="1602997" cy="1660332"/>
          </a:xfrm>
          <a:prstGeom prst="rect">
            <a:avLst/>
          </a:prstGeom>
          <a:solidFill>
            <a:srgbClr val="94BA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B98DDA9-3997-4600-985C-44C2CABD0BA3}"/>
              </a:ext>
            </a:extLst>
          </p:cNvPr>
          <p:cNvSpPr/>
          <p:nvPr userDrawn="1"/>
        </p:nvSpPr>
        <p:spPr>
          <a:xfrm>
            <a:off x="10606800" y="3693755"/>
            <a:ext cx="1602997" cy="1660331"/>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10803519" y="3854459"/>
            <a:ext cx="1171888" cy="1356443"/>
          </a:xfrm>
        </p:spPr>
        <p:txBody>
          <a:bodyPr/>
          <a:lstStyle/>
          <a:p>
            <a:fld id="{9E3FA76C-C565-46B6-8652-D75785E2521F}" type="slidenum">
              <a:rPr lang="en-US" smtClean="0"/>
              <a:t>‹#›</a:t>
            </a:fld>
            <a:endParaRPr lang="en-US" dirty="0"/>
          </a:p>
        </p:txBody>
      </p:sp>
    </p:spTree>
    <p:extLst>
      <p:ext uri="{BB962C8B-B14F-4D97-AF65-F5344CB8AC3E}">
        <p14:creationId xmlns:p14="http://schemas.microsoft.com/office/powerpoint/2010/main" val="45936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62626"/>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B3B3A20-2056-4C4B-AF1D-2E8A3DCF455B}"/>
              </a:ext>
            </a:extLst>
          </p:cNvPr>
          <p:cNvSpPr/>
          <p:nvPr userDrawn="1"/>
        </p:nvSpPr>
        <p:spPr bwMode="ltGray">
          <a:xfrm>
            <a:off x="6275070" y="0"/>
            <a:ext cx="5916930" cy="6858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17911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C5BA05-B5E7-447C-BF1F-27BB5ADB3925}"/>
              </a:ext>
            </a:extLst>
          </p:cNvPr>
          <p:cNvSpPr/>
          <p:nvPr userDrawn="1"/>
        </p:nvSpPr>
        <p:spPr bwMode="ltGray">
          <a:xfrm>
            <a:off x="3" y="609663"/>
            <a:ext cx="10437812" cy="1368199"/>
          </a:xfrm>
          <a:prstGeom prst="rect">
            <a:avLst/>
          </a:prstGeom>
          <a:solidFill>
            <a:sysClr val="windowText" lastClr="000000">
              <a:lumMod val="85000"/>
              <a:lumOff val="15000"/>
            </a:sysClr>
          </a:solidFill>
          <a:ln w="25400" cap="flat" cmpd="sng" algn="ctr">
            <a:noFill/>
            <a:prstDash val="solid"/>
          </a:ln>
          <a:effectLst/>
        </p:spPr>
      </p:sp>
      <p:sp>
        <p:nvSpPr>
          <p:cNvPr id="2" name="Title 1"/>
          <p:cNvSpPr>
            <a:spLocks noGrp="1"/>
          </p:cNvSpPr>
          <p:nvPr>
            <p:ph type="title"/>
          </p:nvPr>
        </p:nvSpPr>
        <p:spPr>
          <a:xfrm>
            <a:off x="560069" y="645477"/>
            <a:ext cx="9429751" cy="1292226"/>
          </a:xfrm>
        </p:spPr>
        <p:txBody>
          <a:bodyPr/>
          <a:lstStyle/>
          <a:p>
            <a:r>
              <a:rPr lang="en-US" dirty="0"/>
              <a:t>Click to edit Master title style</a:t>
            </a:r>
          </a:p>
        </p:txBody>
      </p:sp>
      <p:sp>
        <p:nvSpPr>
          <p:cNvPr id="3" name="Content Placeholder 2"/>
          <p:cNvSpPr>
            <a:spLocks noGrp="1"/>
          </p:cNvSpPr>
          <p:nvPr>
            <p:ph idx="1"/>
          </p:nvPr>
        </p:nvSpPr>
        <p:spPr>
          <a:xfrm>
            <a:off x="982980" y="2017713"/>
            <a:ext cx="9349740" cy="4114800"/>
          </a:xfrm>
        </p:spPr>
        <p:txBody>
          <a:bodyPr/>
          <a:lstStyle>
            <a:lvl1pPr marL="342900" indent="-342900">
              <a:spcBef>
                <a:spcPts val="600"/>
              </a:spcBef>
              <a:buClr>
                <a:schemeClr val="tx2"/>
              </a:buClr>
              <a:buSzPct val="94000"/>
              <a:buFont typeface="Wingdings" panose="05000000000000000000" pitchFamily="2" charset="2"/>
              <a:buChar char="§"/>
              <a:defRPr/>
            </a:lvl1pPr>
            <a:lvl2pPr marL="742950" indent="-285750">
              <a:spcBef>
                <a:spcPts val="600"/>
              </a:spcBef>
              <a:buClr>
                <a:schemeClr val="tx2"/>
              </a:buClr>
              <a:buSzPct val="94000"/>
              <a:buFont typeface="Wingdings" panose="05000000000000000000" pitchFamily="2" charset="2"/>
              <a:buChar char="§"/>
              <a:defRPr/>
            </a:lvl2pPr>
            <a:lvl3pPr marL="1143000" indent="-228600">
              <a:spcBef>
                <a:spcPts val="600"/>
              </a:spcBef>
              <a:buClr>
                <a:schemeClr val="tx2"/>
              </a:buClr>
              <a:buSzPct val="94000"/>
              <a:buFont typeface="Wingdings" panose="05000000000000000000" pitchFamily="2" charset="2"/>
              <a:buChar char="§"/>
              <a:defRPr/>
            </a:lvl3pPr>
            <a:lvl4pPr marL="1600200" indent="-228600">
              <a:spcBef>
                <a:spcPts val="600"/>
              </a:spcBef>
              <a:buClr>
                <a:schemeClr val="tx2"/>
              </a:buClr>
              <a:buSzPct val="94000"/>
              <a:buFont typeface="Wingdings" panose="05000000000000000000" pitchFamily="2" charset="2"/>
              <a:buChar char="§"/>
              <a:defRPr/>
            </a:lvl4pPr>
            <a:lvl5pPr marL="2057400" indent="-228600">
              <a:spcBef>
                <a:spcPts val="600"/>
              </a:spcBef>
              <a:buClr>
                <a:schemeClr val="tx2"/>
              </a:buClr>
              <a:buSzPct val="940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639B443-CB53-4651-BD5A-189D18A05233}"/>
              </a:ext>
            </a:extLst>
          </p:cNvPr>
          <p:cNvSpPr/>
          <p:nvPr userDrawn="1"/>
        </p:nvSpPr>
        <p:spPr>
          <a:xfrm>
            <a:off x="10585828" y="609663"/>
            <a:ext cx="1602997" cy="1368199"/>
          </a:xfrm>
          <a:prstGeom prst="rect">
            <a:avLst/>
          </a:prstGeom>
          <a:solidFill>
            <a:srgbClr val="94BA6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5A7B819F-255B-43D5-85DB-D9D2C770D1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1339" y="6348559"/>
            <a:ext cx="1181601" cy="315131"/>
          </a:xfrm>
          <a:prstGeom prst="rect">
            <a:avLst/>
          </a:prstGeom>
        </p:spPr>
      </p:pic>
    </p:spTree>
    <p:extLst>
      <p:ext uri="{BB962C8B-B14F-4D97-AF65-F5344CB8AC3E}">
        <p14:creationId xmlns:p14="http://schemas.microsoft.com/office/powerpoint/2010/main" val="198670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6CA123-7F9E-483B-932E-ABBB3237AD71}"/>
              </a:ext>
            </a:extLst>
          </p:cNvPr>
          <p:cNvSpPr/>
          <p:nvPr userDrawn="1"/>
        </p:nvSpPr>
        <p:spPr bwMode="ltGray">
          <a:xfrm>
            <a:off x="3" y="609663"/>
            <a:ext cx="10437812" cy="1368199"/>
          </a:xfrm>
          <a:prstGeom prst="rect">
            <a:avLst/>
          </a:prstGeom>
          <a:solidFill>
            <a:sysClr val="windowText" lastClr="000000">
              <a:lumMod val="85000"/>
              <a:lumOff val="15000"/>
            </a:sysClr>
          </a:solidFill>
          <a:ln w="25400" cap="flat" cmpd="sng" algn="ctr">
            <a:noFill/>
            <a:prstDash val="solid"/>
          </a:ln>
          <a:effectLst/>
        </p:spPr>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539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3433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C7638E2E-38E0-4435-A456-263B59358238}"/>
              </a:ext>
            </a:extLst>
          </p:cNvPr>
          <p:cNvSpPr/>
          <p:nvPr userDrawn="1"/>
        </p:nvSpPr>
        <p:spPr>
          <a:xfrm>
            <a:off x="10585828" y="609663"/>
            <a:ext cx="1602997" cy="1368199"/>
          </a:xfrm>
          <a:prstGeom prst="rect">
            <a:avLst/>
          </a:prstGeom>
          <a:solidFill>
            <a:srgbClr val="94BA6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06CC00C-C0C4-440D-A6DC-FE0ED23C58C9}"/>
              </a:ext>
            </a:extLst>
          </p:cNvPr>
          <p:cNvCxnSpPr/>
          <p:nvPr userDrawn="1"/>
        </p:nvCxnSpPr>
        <p:spPr bwMode="auto">
          <a:xfrm>
            <a:off x="6141720" y="2086293"/>
            <a:ext cx="0" cy="4577397"/>
          </a:xfrm>
          <a:prstGeom prst="line">
            <a:avLst/>
          </a:prstGeom>
          <a:ln w="38100">
            <a:headEnd type="none" w="med" len="med"/>
            <a:tailEnd type="none" w="med" len="med"/>
          </a:ln>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pic>
        <p:nvPicPr>
          <p:cNvPr id="12" name="Picture 11">
            <a:extLst>
              <a:ext uri="{FF2B5EF4-FFF2-40B4-BE49-F238E27FC236}">
                <a16:creationId xmlns:a16="http://schemas.microsoft.com/office/drawing/2014/main" id="{FAB60498-F13C-4521-993A-1FED30D323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1339" y="6348559"/>
            <a:ext cx="1181601" cy="315131"/>
          </a:xfrm>
          <a:prstGeom prst="rect">
            <a:avLst/>
          </a:prstGeom>
        </p:spPr>
      </p:pic>
    </p:spTree>
    <p:extLst>
      <p:ext uri="{BB962C8B-B14F-4D97-AF65-F5344CB8AC3E}">
        <p14:creationId xmlns:p14="http://schemas.microsoft.com/office/powerpoint/2010/main" val="49488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B8C3EA-9AB1-4BA8-B476-97CF2F55D8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1339" y="6348559"/>
            <a:ext cx="1181601" cy="315131"/>
          </a:xfrm>
          <a:prstGeom prst="rect">
            <a:avLst/>
          </a:prstGeom>
        </p:spPr>
      </p:pic>
    </p:spTree>
    <p:extLst>
      <p:ext uri="{BB962C8B-B14F-4D97-AF65-F5344CB8AC3E}">
        <p14:creationId xmlns:p14="http://schemas.microsoft.com/office/powerpoint/2010/main" val="238299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B8BBB9D-FAB4-E949-AFEC-36CE3534EE07}" type="slidenum">
              <a:rPr lang="en-US"/>
              <a:pPr/>
              <a:t>‹#›</a:t>
            </a:fld>
            <a:endParaRPr lang="en-US"/>
          </a:p>
        </p:txBody>
      </p:sp>
      <p:sp>
        <p:nvSpPr>
          <p:cNvPr id="7" name="Rectangle 6">
            <a:extLst>
              <a:ext uri="{FF2B5EF4-FFF2-40B4-BE49-F238E27FC236}">
                <a16:creationId xmlns:a16="http://schemas.microsoft.com/office/drawing/2014/main" id="{0312D441-4431-4C49-AC35-900D2D20BE0E}"/>
              </a:ext>
            </a:extLst>
          </p:cNvPr>
          <p:cNvSpPr/>
          <p:nvPr userDrawn="1"/>
        </p:nvSpPr>
        <p:spPr>
          <a:xfrm>
            <a:off x="10585828" y="609663"/>
            <a:ext cx="1602997" cy="1368199"/>
          </a:xfrm>
          <a:prstGeom prst="rect">
            <a:avLst/>
          </a:prstGeom>
          <a:solidFill>
            <a:srgbClr val="94BA6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7102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31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120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7" name="Rectangle 9"/>
          <p:cNvSpPr>
            <a:spLocks noGrp="1" noChangeArrowheads="1"/>
          </p:cNvSpPr>
          <p:nvPr>
            <p:ph type="title"/>
          </p:nvPr>
        </p:nvSpPr>
        <p:spPr bwMode="auto">
          <a:xfrm>
            <a:off x="548641" y="617538"/>
            <a:ext cx="9418320" cy="1360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0298" name="Rectangle 10"/>
          <p:cNvSpPr>
            <a:spLocks noGrp="1" noChangeArrowheads="1"/>
          </p:cNvSpPr>
          <p:nvPr>
            <p:ph type="body" idx="1"/>
          </p:nvPr>
        </p:nvSpPr>
        <p:spPr bwMode="auto">
          <a:xfrm>
            <a:off x="1219201" y="2017713"/>
            <a:ext cx="937641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0299" name="Rectangle 11"/>
          <p:cNvSpPr>
            <a:spLocks noGrp="1" noChangeArrowheads="1"/>
          </p:cNvSpPr>
          <p:nvPr>
            <p:ph type="dt" sz="half" idx="2"/>
          </p:nvPr>
        </p:nvSpPr>
        <p:spPr bwMode="auto">
          <a:xfrm>
            <a:off x="1219200" y="63246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140300" name="Rectangle 12"/>
          <p:cNvSpPr>
            <a:spLocks noGrp="1" noChangeArrowheads="1"/>
          </p:cNvSpPr>
          <p:nvPr>
            <p:ph type="ftr" sz="quarter" idx="3"/>
          </p:nvPr>
        </p:nvSpPr>
        <p:spPr bwMode="auto">
          <a:xfrm>
            <a:off x="4470400" y="6324600"/>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140301" name="Rectangle 13"/>
          <p:cNvSpPr>
            <a:spLocks noGrp="1" noChangeArrowheads="1"/>
          </p:cNvSpPr>
          <p:nvPr>
            <p:ph type="sldNum" sz="quarter" idx="4"/>
          </p:nvPr>
        </p:nvSpPr>
        <p:spPr bwMode="auto">
          <a:xfrm>
            <a:off x="9042400" y="63246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a:lvl1pPr>
          </a:lstStyle>
          <a:p>
            <a:fld id="{27570D0D-5EC8-6349-8E10-203460B3E0E8}" type="slidenum">
              <a:rPr lang="en-US"/>
              <a:pPr/>
              <a:t>‹#›</a:t>
            </a:fld>
            <a:endParaRPr lang="en-US"/>
          </a:p>
        </p:txBody>
      </p:sp>
    </p:spTree>
    <p:extLst>
      <p:ext uri="{BB962C8B-B14F-4D97-AF65-F5344CB8AC3E}">
        <p14:creationId xmlns:p14="http://schemas.microsoft.com/office/powerpoint/2010/main" val="3726164906"/>
      </p:ext>
    </p:extLst>
  </p:cSld>
  <p:clrMap bg1="lt1" tx1="dk1" bg2="lt2" tx2="dk2" accent1="accent1" accent2="accent2" accent3="accent3" accent4="accent4" accent5="accent5" accent6="accent6" hlink="hlink" folHlink="folHlink"/>
  <p:sldLayoutIdLst>
    <p:sldLayoutId id="2147483661" r:id="rId1"/>
    <p:sldLayoutId id="2147483756" r:id="rId2"/>
    <p:sldLayoutId id="2147483740" r:id="rId3"/>
    <p:sldLayoutId id="2147483741" r:id="rId4"/>
    <p:sldLayoutId id="2147483743" r:id="rId5"/>
    <p:sldLayoutId id="2147483744" r:id="rId6"/>
    <p:sldLayoutId id="2147483745" r:id="rId7"/>
    <p:sldLayoutId id="2147483746" r:id="rId8"/>
    <p:sldLayoutId id="2147483752" r:id="rId9"/>
    <p:sldLayoutId id="2147483753" r:id="rId10"/>
    <p:sldLayoutId id="2147483754" r:id="rId11"/>
    <p:sldLayoutId id="2147483755" r:id="rId12"/>
  </p:sldLayoutIdLst>
  <p:txStyles>
    <p:titleStyle>
      <a:lvl1pPr algn="l" rtl="0" eaLnBrk="1" fontAlgn="base" hangingPunct="1">
        <a:spcBef>
          <a:spcPct val="0"/>
        </a:spcBef>
        <a:spcAft>
          <a:spcPct val="0"/>
        </a:spcAft>
        <a:defRPr sz="3800">
          <a:solidFill>
            <a:schemeClr val="bg1"/>
          </a:solidFill>
          <a:latin typeface="+mj-lt"/>
          <a:ea typeface="+mj-ea"/>
          <a:cs typeface="+mj-cs"/>
        </a:defRPr>
      </a:lvl1pPr>
      <a:lvl2pPr algn="l" rtl="0" eaLnBrk="1" fontAlgn="base" hangingPunct="1">
        <a:spcBef>
          <a:spcPct val="0"/>
        </a:spcBef>
        <a:spcAft>
          <a:spcPct val="0"/>
        </a:spcAft>
        <a:defRPr sz="4400">
          <a:solidFill>
            <a:schemeClr val="tx2"/>
          </a:solidFill>
          <a:latin typeface="Tahoma" charset="0"/>
          <a:ea typeface="ＭＳ Ｐゴシック" charset="0"/>
        </a:defRPr>
      </a:lvl2pPr>
      <a:lvl3pPr algn="l" rtl="0" eaLnBrk="1" fontAlgn="base" hangingPunct="1">
        <a:spcBef>
          <a:spcPct val="0"/>
        </a:spcBef>
        <a:spcAft>
          <a:spcPct val="0"/>
        </a:spcAft>
        <a:defRPr sz="4400">
          <a:solidFill>
            <a:schemeClr val="tx2"/>
          </a:solidFill>
          <a:latin typeface="Tahoma" charset="0"/>
          <a:ea typeface="ＭＳ Ｐゴシック" charset="0"/>
        </a:defRPr>
      </a:lvl3pPr>
      <a:lvl4pPr algn="l" rtl="0" eaLnBrk="1" fontAlgn="base" hangingPunct="1">
        <a:spcBef>
          <a:spcPct val="0"/>
        </a:spcBef>
        <a:spcAft>
          <a:spcPct val="0"/>
        </a:spcAft>
        <a:defRPr sz="4400">
          <a:solidFill>
            <a:schemeClr val="tx2"/>
          </a:solidFill>
          <a:latin typeface="Tahoma" charset="0"/>
          <a:ea typeface="ＭＳ Ｐゴシック" charset="0"/>
        </a:defRPr>
      </a:lvl4pPr>
      <a:lvl5pPr algn="l" rtl="0" eaLnBrk="1" fontAlgn="base" hangingPunct="1">
        <a:spcBef>
          <a:spcPct val="0"/>
        </a:spcBef>
        <a:spcAft>
          <a:spcPct val="0"/>
        </a:spcAft>
        <a:defRPr sz="4400">
          <a:solidFill>
            <a:schemeClr val="tx2"/>
          </a:solidFill>
          <a:latin typeface="Tahoma" charset="0"/>
          <a:ea typeface="ＭＳ Ｐゴシック" charset="0"/>
        </a:defRPr>
      </a:lvl5pPr>
      <a:lvl6pPr marL="457200" algn="l" rtl="0" eaLnBrk="1" fontAlgn="base" hangingPunct="1">
        <a:spcBef>
          <a:spcPct val="0"/>
        </a:spcBef>
        <a:spcAft>
          <a:spcPct val="0"/>
        </a:spcAft>
        <a:defRPr sz="4400">
          <a:solidFill>
            <a:schemeClr val="tx2"/>
          </a:solidFill>
          <a:latin typeface="Tahoma" charset="0"/>
          <a:ea typeface="ＭＳ Ｐゴシック" charset="0"/>
        </a:defRPr>
      </a:lvl6pPr>
      <a:lvl7pPr marL="914400" algn="l" rtl="0" eaLnBrk="1" fontAlgn="base" hangingPunct="1">
        <a:spcBef>
          <a:spcPct val="0"/>
        </a:spcBef>
        <a:spcAft>
          <a:spcPct val="0"/>
        </a:spcAft>
        <a:defRPr sz="4400">
          <a:solidFill>
            <a:schemeClr val="tx2"/>
          </a:solidFill>
          <a:latin typeface="Tahoma" charset="0"/>
          <a:ea typeface="ＭＳ Ｐゴシック" charset="0"/>
        </a:defRPr>
      </a:lvl7pPr>
      <a:lvl8pPr marL="1371600" algn="l" rtl="0" eaLnBrk="1" fontAlgn="base" hangingPunct="1">
        <a:spcBef>
          <a:spcPct val="0"/>
        </a:spcBef>
        <a:spcAft>
          <a:spcPct val="0"/>
        </a:spcAft>
        <a:defRPr sz="4400">
          <a:solidFill>
            <a:schemeClr val="tx2"/>
          </a:solidFill>
          <a:latin typeface="Tahoma" charset="0"/>
          <a:ea typeface="ＭＳ Ｐゴシック" charset="0"/>
        </a:defRPr>
      </a:lvl8pPr>
      <a:lvl9pPr marL="1828800" algn="l" rtl="0" eaLnBrk="1" fontAlgn="base" hangingPunct="1">
        <a:spcBef>
          <a:spcPct val="0"/>
        </a:spcBef>
        <a:spcAft>
          <a:spcPct val="0"/>
        </a:spcAft>
        <a:defRPr sz="4400">
          <a:solidFill>
            <a:schemeClr val="tx2"/>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2D050"/>
        </a:buClr>
        <a:buSzPct val="60000"/>
        <a:buFont typeface="Wingdings" charset="0"/>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92D050"/>
        </a:buClr>
        <a:buSzPct val="55000"/>
        <a:buFont typeface="Wingdings" charset="0"/>
        <a:buChar char="n"/>
        <a:defRPr sz="2800">
          <a:solidFill>
            <a:schemeClr val="tx1"/>
          </a:solidFill>
          <a:latin typeface="+mn-lt"/>
          <a:ea typeface="+mn-ea"/>
        </a:defRPr>
      </a:lvl2pPr>
      <a:lvl3pPr marL="1143000" indent="-228600" algn="l" rtl="0" eaLnBrk="1" fontAlgn="base" hangingPunct="1">
        <a:spcBef>
          <a:spcPct val="20000"/>
        </a:spcBef>
        <a:spcAft>
          <a:spcPct val="0"/>
        </a:spcAft>
        <a:buClr>
          <a:srgbClr val="92D050"/>
        </a:buClr>
        <a:buSzPct val="50000"/>
        <a:buFont typeface="Wingdings" charset="0"/>
        <a:buChar char="n"/>
        <a:defRPr sz="2400">
          <a:solidFill>
            <a:schemeClr val="tx1"/>
          </a:solidFill>
          <a:latin typeface="+mn-lt"/>
          <a:ea typeface="+mn-ea"/>
        </a:defRPr>
      </a:lvl3pPr>
      <a:lvl4pPr marL="1600200" indent="-228600" algn="l" rtl="0" eaLnBrk="1" fontAlgn="base" hangingPunct="1">
        <a:spcBef>
          <a:spcPct val="20000"/>
        </a:spcBef>
        <a:spcAft>
          <a:spcPct val="0"/>
        </a:spcAft>
        <a:buClr>
          <a:srgbClr val="92D050"/>
        </a:buClr>
        <a:buSzPct val="55000"/>
        <a:buFont typeface="Wingdings" charset="0"/>
        <a:buChar char="n"/>
        <a:defRPr sz="2000">
          <a:solidFill>
            <a:schemeClr val="tx1"/>
          </a:solidFill>
          <a:latin typeface="+mn-lt"/>
          <a:ea typeface="+mn-ea"/>
        </a:defRPr>
      </a:lvl4pPr>
      <a:lvl5pPr marL="2057400" indent="-228600" algn="l" rtl="0" eaLnBrk="1" fontAlgn="base" hangingPunct="1">
        <a:spcBef>
          <a:spcPct val="20000"/>
        </a:spcBef>
        <a:spcAft>
          <a:spcPct val="0"/>
        </a:spcAft>
        <a:buClr>
          <a:srgbClr val="92D050"/>
        </a:buClr>
        <a:buSzPct val="50000"/>
        <a:buFont typeface="Wingdings" charset="0"/>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s://www.cdc.gov/steadi/pdf/Steadi-Coordinated-Care-Final-4_24_19.pdf"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dc.gov/falls/data/fall-deaths.html" TargetMode="External"/><Relationship Id="rId1" Type="http://schemas.openxmlformats.org/officeDocument/2006/relationships/slideLayout" Target="../slideLayouts/slideLayout6.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ahrq.gov/sites/default/files/wysiwyg/professionals/quality-patient-safety/pfp/hacreport-2019.pdf" TargetMode="External"/><Relationship Id="rId7"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hyperlink" Target="https://www.beckershospitalreview.com/quality/with-medical-errors-persisting-why-aren-t-cost-effective-safety-and-quality-solutions-gaining-more-traction.html" TargetMode="External"/><Relationship Id="rId4" Type="http://schemas.openxmlformats.org/officeDocument/2006/relationships/hyperlink" Target="https://journals.lww.com/journalpatientsafety/Fulltext/2013/09000/A_New,_Evidence_based_Estimate_of_Patient_Harms.2.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jpg"/><Relationship Id="rId5" Type="http://schemas.openxmlformats.org/officeDocument/2006/relationships/image" Target="../media/image36.emf"/><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hyperlink" Target="http://www.curbellmedical.com/fall-management/" TargetMode="Externa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curbellmedical.com/wireless-motion-senso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4.xml"/><Relationship Id="rId5" Type="http://schemas.openxmlformats.org/officeDocument/2006/relationships/hyperlink" Target="https://www.rawpixel.com/image/259681/doctor-care-diagnose-disease-elderly-health-hospital-ill-man-medical-patient-senior-sick-sickness" TargetMode="External"/><Relationship Id="rId4" Type="http://schemas.openxmlformats.org/officeDocument/2006/relationships/image" Target="../media/image52.1"/></Relationships>
</file>

<file path=ppt/slides/_rels/slide29.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christimarie61.wikidot.com/" TargetMode="External"/><Relationship Id="rId5" Type="http://schemas.openxmlformats.org/officeDocument/2006/relationships/image" Target="../media/image57.jpg"/><Relationship Id="rId4" Type="http://schemas.openxmlformats.org/officeDocument/2006/relationships/image" Target="../media/image42.svg"/></Relationships>
</file>

<file path=ppt/slides/_rels/slide32.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svg"/></Relationships>
</file>

<file path=ppt/slides/_rels/slide34.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9.svg"/></Relationships>
</file>

<file path=ppt/slides/_rels/slide37.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g"/><Relationship Id="rId1" Type="http://schemas.openxmlformats.org/officeDocument/2006/relationships/slideLayout" Target="../slideLayouts/slideLayout4.xml"/><Relationship Id="rId4" Type="http://schemas.openxmlformats.org/officeDocument/2006/relationships/image" Target="../media/image74.sv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xml"/><Relationship Id="rId4" Type="http://schemas.openxmlformats.org/officeDocument/2006/relationships/image" Target="../media/image77.sv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16547" y="1247754"/>
            <a:ext cx="5555848" cy="3110984"/>
          </a:xfrm>
        </p:spPr>
        <p:txBody>
          <a:bodyPr anchor="ctr"/>
          <a:lstStyle/>
          <a:p>
            <a:r>
              <a:rPr lang="en-US" sz="5400" b="1" dirty="0">
                <a:solidFill>
                  <a:srgbClr val="004579"/>
                </a:solidFill>
              </a:rPr>
              <a:t>National Fall Prevention Awareness Day</a:t>
            </a:r>
            <a:br>
              <a:rPr lang="en-US" sz="4800" dirty="0">
                <a:solidFill>
                  <a:srgbClr val="004579"/>
                </a:solidFill>
              </a:rPr>
            </a:br>
            <a:r>
              <a:rPr lang="en-US" sz="2000" dirty="0">
                <a:solidFill>
                  <a:srgbClr val="004579"/>
                </a:solidFill>
              </a:rPr>
              <a:t>September 22, 2021</a:t>
            </a:r>
          </a:p>
        </p:txBody>
      </p:sp>
      <p:pic>
        <p:nvPicPr>
          <p:cNvPr id="5" name="Picture 4">
            <a:extLst>
              <a:ext uri="{FF2B5EF4-FFF2-40B4-BE49-F238E27FC236}">
                <a16:creationId xmlns:a16="http://schemas.microsoft.com/office/drawing/2014/main" id="{6CD3DE21-FFFD-429A-8D48-2E1A6069CD6D}"/>
              </a:ext>
            </a:extLst>
          </p:cNvPr>
          <p:cNvPicPr>
            <a:picLocks noChangeAspect="1"/>
          </p:cNvPicPr>
          <p:nvPr/>
        </p:nvPicPr>
        <p:blipFill>
          <a:blip r:embed="rId3"/>
          <a:stretch>
            <a:fillRect/>
          </a:stretch>
        </p:blipFill>
        <p:spPr>
          <a:xfrm>
            <a:off x="785385" y="778109"/>
            <a:ext cx="4286250" cy="4286250"/>
          </a:xfrm>
          <a:prstGeom prst="ellipse">
            <a:avLst/>
          </a:prstGeom>
        </p:spPr>
      </p:pic>
      <p:sp>
        <p:nvSpPr>
          <p:cNvPr id="6" name="Rectangle 5">
            <a:extLst>
              <a:ext uri="{FF2B5EF4-FFF2-40B4-BE49-F238E27FC236}">
                <a16:creationId xmlns:a16="http://schemas.microsoft.com/office/drawing/2014/main" id="{87977B2E-B7EC-465A-B62E-05D4717631F5}"/>
              </a:ext>
            </a:extLst>
          </p:cNvPr>
          <p:cNvSpPr/>
          <p:nvPr/>
        </p:nvSpPr>
        <p:spPr>
          <a:xfrm>
            <a:off x="0" y="5260204"/>
            <a:ext cx="6296628" cy="1277273"/>
          </a:xfrm>
          <a:prstGeom prst="rect">
            <a:avLst/>
          </a:prstGeom>
        </p:spPr>
        <p:txBody>
          <a:bodyPr wrap="square">
            <a:spAutoFit/>
          </a:bodyPr>
          <a:lstStyle/>
          <a:p>
            <a:pPr algn="ctr">
              <a:spcBef>
                <a:spcPts val="600"/>
              </a:spcBef>
            </a:pPr>
            <a:r>
              <a:rPr lang="en-US" sz="5400" b="1" spc="300" dirty="0">
                <a:solidFill>
                  <a:schemeClr val="bg1"/>
                </a:solidFill>
              </a:rPr>
              <a:t>Patricia Quigley</a:t>
            </a:r>
            <a:r>
              <a:rPr lang="en-US" sz="5400" spc="300" dirty="0">
                <a:solidFill>
                  <a:schemeClr val="bg1"/>
                </a:solidFill>
              </a:rPr>
              <a:t> </a:t>
            </a:r>
          </a:p>
          <a:p>
            <a:pPr algn="ctr">
              <a:spcBef>
                <a:spcPts val="600"/>
              </a:spcBef>
            </a:pPr>
            <a:r>
              <a:rPr lang="en-US" sz="1800" dirty="0">
                <a:solidFill>
                  <a:schemeClr val="bg1"/>
                </a:solidFill>
              </a:rPr>
              <a:t>PhD, MPH, ARNP, CRRN, FAAN, FAANP, FARN</a:t>
            </a:r>
          </a:p>
        </p:txBody>
      </p:sp>
      <p:sp>
        <p:nvSpPr>
          <p:cNvPr id="8" name="TextBox 7">
            <a:extLst>
              <a:ext uri="{FF2B5EF4-FFF2-40B4-BE49-F238E27FC236}">
                <a16:creationId xmlns:a16="http://schemas.microsoft.com/office/drawing/2014/main" id="{FB5DFC40-EBA8-415D-AC6E-28A4F29FD103}"/>
              </a:ext>
            </a:extLst>
          </p:cNvPr>
          <p:cNvSpPr txBox="1"/>
          <p:nvPr/>
        </p:nvSpPr>
        <p:spPr>
          <a:xfrm>
            <a:off x="7141580" y="5991173"/>
            <a:ext cx="5208608" cy="384721"/>
          </a:xfrm>
          <a:prstGeom prst="rect">
            <a:avLst/>
          </a:prstGeom>
          <a:noFill/>
        </p:spPr>
        <p:txBody>
          <a:bodyPr wrap="square" rtlCol="0">
            <a:spAutoFit/>
          </a:bodyPr>
          <a:lstStyle/>
          <a:p>
            <a:r>
              <a:rPr lang="en-US" dirty="0">
                <a:solidFill>
                  <a:schemeClr val="tx2"/>
                </a:solidFill>
              </a:rPr>
              <a:t>Event sponsored by </a:t>
            </a:r>
          </a:p>
        </p:txBody>
      </p:sp>
      <p:pic>
        <p:nvPicPr>
          <p:cNvPr id="9" name="Picture 8">
            <a:extLst>
              <a:ext uri="{FF2B5EF4-FFF2-40B4-BE49-F238E27FC236}">
                <a16:creationId xmlns:a16="http://schemas.microsoft.com/office/drawing/2014/main" id="{5E62E053-A8B9-4ECF-A805-85C6519B8D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1108" y="5991173"/>
            <a:ext cx="1800371" cy="480156"/>
          </a:xfrm>
          <a:prstGeom prst="rect">
            <a:avLst/>
          </a:prstGeom>
        </p:spPr>
      </p:pic>
    </p:spTree>
    <p:extLst>
      <p:ext uri="{BB962C8B-B14F-4D97-AF65-F5344CB8AC3E}">
        <p14:creationId xmlns:p14="http://schemas.microsoft.com/office/powerpoint/2010/main" val="210974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23ED4-B812-7D4D-A032-11AE7B570E64}"/>
              </a:ext>
            </a:extLst>
          </p:cNvPr>
          <p:cNvSpPr>
            <a:spLocks noGrp="1"/>
          </p:cNvSpPr>
          <p:nvPr>
            <p:ph type="title"/>
          </p:nvPr>
        </p:nvSpPr>
        <p:spPr/>
        <p:txBody>
          <a:bodyPr/>
          <a:lstStyle/>
          <a:p>
            <a:r>
              <a:rPr lang="en-US" dirty="0"/>
              <a:t>Let’s talk about every second of every day:</a:t>
            </a:r>
          </a:p>
        </p:txBody>
      </p:sp>
      <p:sp>
        <p:nvSpPr>
          <p:cNvPr id="3" name="Content Placeholder 2">
            <a:extLst>
              <a:ext uri="{FF2B5EF4-FFF2-40B4-BE49-F238E27FC236}">
                <a16:creationId xmlns:a16="http://schemas.microsoft.com/office/drawing/2014/main" id="{1E53FA4E-1095-3344-92A9-F25EF4583944}"/>
              </a:ext>
            </a:extLst>
          </p:cNvPr>
          <p:cNvSpPr>
            <a:spLocks noGrp="1"/>
          </p:cNvSpPr>
          <p:nvPr>
            <p:ph idx="1"/>
          </p:nvPr>
        </p:nvSpPr>
        <p:spPr>
          <a:xfrm>
            <a:off x="2030818" y="2144654"/>
            <a:ext cx="8251101" cy="4383145"/>
          </a:xfrm>
        </p:spPr>
        <p:txBody>
          <a:bodyPr/>
          <a:lstStyle/>
          <a:p>
            <a:pPr marL="0" indent="0">
              <a:buNone/>
            </a:pPr>
            <a:r>
              <a:rPr lang="en-US" b="1" dirty="0">
                <a:solidFill>
                  <a:schemeClr val="accent1"/>
                </a:solidFill>
              </a:rPr>
              <a:t>Every second,</a:t>
            </a:r>
          </a:p>
          <a:p>
            <a:pPr marL="0" indent="0">
              <a:buNone/>
            </a:pPr>
            <a:r>
              <a:rPr lang="en-US" sz="1800" dirty="0"/>
              <a:t>an older adult falls,</a:t>
            </a:r>
          </a:p>
          <a:p>
            <a:pPr marL="0" indent="0">
              <a:buNone/>
            </a:pPr>
            <a:r>
              <a:rPr lang="en-US" sz="1800" dirty="0"/>
              <a:t>and every year</a:t>
            </a:r>
          </a:p>
          <a:p>
            <a:pPr marL="0" indent="0">
              <a:buNone/>
            </a:pPr>
            <a:r>
              <a:rPr lang="en-US" sz="1800" dirty="0"/>
              <a:t>there are…</a:t>
            </a:r>
          </a:p>
        </p:txBody>
      </p:sp>
      <p:sp>
        <p:nvSpPr>
          <p:cNvPr id="5" name="Rectangle 4">
            <a:extLst>
              <a:ext uri="{FF2B5EF4-FFF2-40B4-BE49-F238E27FC236}">
                <a16:creationId xmlns:a16="http://schemas.microsoft.com/office/drawing/2014/main" id="{48C0D6A6-C04F-436F-B6A3-A250087B53CA}"/>
              </a:ext>
            </a:extLst>
          </p:cNvPr>
          <p:cNvSpPr/>
          <p:nvPr/>
        </p:nvSpPr>
        <p:spPr>
          <a:xfrm>
            <a:off x="1550320" y="5885216"/>
            <a:ext cx="10093118" cy="400110"/>
          </a:xfrm>
          <a:prstGeom prst="rect">
            <a:avLst/>
          </a:prstGeom>
        </p:spPr>
        <p:txBody>
          <a:bodyPr wrap="square">
            <a:spAutoFit/>
          </a:bodyPr>
          <a:lstStyle/>
          <a:p>
            <a:r>
              <a:rPr lang="en-US" sz="2000" dirty="0">
                <a:solidFill>
                  <a:srgbClr val="00B0F0"/>
                </a:solidFill>
                <a:hlinkClick r:id="rId2">
                  <a:extLst>
                    <a:ext uri="{A12FA001-AC4F-418D-AE19-62706E023703}">
                      <ahyp:hlinkClr xmlns:ahyp="http://schemas.microsoft.com/office/drawing/2018/hyperlinkcolor" val="tx"/>
                    </a:ext>
                  </a:extLst>
                </a:hlinkClick>
              </a:rPr>
              <a:t>https://www.cdc.gov/steadi/pdf/Steadi-Coordinated-Care-Final-4_24_19.pdf</a:t>
            </a:r>
            <a:endParaRPr lang="en-US" sz="2000" dirty="0">
              <a:solidFill>
                <a:srgbClr val="00B0F0"/>
              </a:solidFill>
            </a:endParaRPr>
          </a:p>
        </p:txBody>
      </p:sp>
      <p:grpSp>
        <p:nvGrpSpPr>
          <p:cNvPr id="6" name="Group 5">
            <a:extLst>
              <a:ext uri="{FF2B5EF4-FFF2-40B4-BE49-F238E27FC236}">
                <a16:creationId xmlns:a16="http://schemas.microsoft.com/office/drawing/2014/main" id="{E6171C12-C327-4B71-B087-CFB208834B41}"/>
              </a:ext>
            </a:extLst>
          </p:cNvPr>
          <p:cNvGrpSpPr/>
          <p:nvPr/>
        </p:nvGrpSpPr>
        <p:grpSpPr>
          <a:xfrm>
            <a:off x="3548510" y="2056819"/>
            <a:ext cx="6238875" cy="3552483"/>
            <a:chOff x="5765601" y="2642233"/>
            <a:chExt cx="6238875" cy="3552483"/>
          </a:xfrm>
        </p:grpSpPr>
        <p:sp>
          <p:nvSpPr>
            <p:cNvPr id="7" name="Parallelogram 8">
              <a:extLst>
                <a:ext uri="{FF2B5EF4-FFF2-40B4-BE49-F238E27FC236}">
                  <a16:creationId xmlns:a16="http://schemas.microsoft.com/office/drawing/2014/main" id="{4B13B97D-7012-4A51-A5F5-7F933B7933E6}"/>
                </a:ext>
              </a:extLst>
            </p:cNvPr>
            <p:cNvSpPr/>
            <p:nvPr/>
          </p:nvSpPr>
          <p:spPr>
            <a:xfrm flipH="1">
              <a:off x="6671890" y="4688736"/>
              <a:ext cx="1648469" cy="1491692"/>
            </a:xfrm>
            <a:custGeom>
              <a:avLst/>
              <a:gdLst>
                <a:gd name="connsiteX0" fmla="*/ 0 w 1359243"/>
                <a:gd name="connsiteY0" fmla="*/ 1260389 h 1260389"/>
                <a:gd name="connsiteX1" fmla="*/ 315097 w 1359243"/>
                <a:gd name="connsiteY1" fmla="*/ 0 h 1260389"/>
                <a:gd name="connsiteX2" fmla="*/ 1359243 w 1359243"/>
                <a:gd name="connsiteY2" fmla="*/ 0 h 1260389"/>
                <a:gd name="connsiteX3" fmla="*/ 1044146 w 1359243"/>
                <a:gd name="connsiteY3" fmla="*/ 1260389 h 1260389"/>
                <a:gd name="connsiteX4" fmla="*/ 0 w 1359243"/>
                <a:gd name="connsiteY4" fmla="*/ 1260389 h 1260389"/>
                <a:gd name="connsiteX0" fmla="*/ 0 w 1507524"/>
                <a:gd name="connsiteY0" fmla="*/ 1260389 h 1260389"/>
                <a:gd name="connsiteX1" fmla="*/ 315097 w 1507524"/>
                <a:gd name="connsiteY1" fmla="*/ 0 h 1260389"/>
                <a:gd name="connsiteX2" fmla="*/ 1507524 w 1507524"/>
                <a:gd name="connsiteY2" fmla="*/ 370702 h 1260389"/>
                <a:gd name="connsiteX3" fmla="*/ 1044146 w 1507524"/>
                <a:gd name="connsiteY3" fmla="*/ 1260389 h 1260389"/>
                <a:gd name="connsiteX4" fmla="*/ 0 w 1507524"/>
                <a:gd name="connsiteY4" fmla="*/ 1260389 h 1260389"/>
                <a:gd name="connsiteX0" fmla="*/ 0 w 1507524"/>
                <a:gd name="connsiteY0" fmla="*/ 1878227 h 1878227"/>
                <a:gd name="connsiteX1" fmla="*/ 809368 w 1507524"/>
                <a:gd name="connsiteY1" fmla="*/ 0 h 1878227"/>
                <a:gd name="connsiteX2" fmla="*/ 1507524 w 1507524"/>
                <a:gd name="connsiteY2" fmla="*/ 988540 h 1878227"/>
                <a:gd name="connsiteX3" fmla="*/ 1044146 w 1507524"/>
                <a:gd name="connsiteY3" fmla="*/ 1878227 h 1878227"/>
                <a:gd name="connsiteX4" fmla="*/ 0 w 1507524"/>
                <a:gd name="connsiteY4" fmla="*/ 1878227 h 1878227"/>
                <a:gd name="connsiteX0" fmla="*/ 0 w 1532238"/>
                <a:gd name="connsiteY0" fmla="*/ 1878227 h 1878227"/>
                <a:gd name="connsiteX1" fmla="*/ 809368 w 1532238"/>
                <a:gd name="connsiteY1" fmla="*/ 0 h 1878227"/>
                <a:gd name="connsiteX2" fmla="*/ 1532238 w 1532238"/>
                <a:gd name="connsiteY2" fmla="*/ 914400 h 1878227"/>
                <a:gd name="connsiteX3" fmla="*/ 1044146 w 1532238"/>
                <a:gd name="connsiteY3" fmla="*/ 1878227 h 1878227"/>
                <a:gd name="connsiteX4" fmla="*/ 0 w 1532238"/>
                <a:gd name="connsiteY4" fmla="*/ 1878227 h 1878227"/>
                <a:gd name="connsiteX0" fmla="*/ 0 w 1977081"/>
                <a:gd name="connsiteY0" fmla="*/ 1902940 h 1902940"/>
                <a:gd name="connsiteX1" fmla="*/ 1254211 w 1977081"/>
                <a:gd name="connsiteY1" fmla="*/ 0 h 1902940"/>
                <a:gd name="connsiteX2" fmla="*/ 1977081 w 1977081"/>
                <a:gd name="connsiteY2" fmla="*/ 914400 h 1902940"/>
                <a:gd name="connsiteX3" fmla="*/ 1488989 w 1977081"/>
                <a:gd name="connsiteY3" fmla="*/ 1878227 h 1902940"/>
                <a:gd name="connsiteX4" fmla="*/ 0 w 1977081"/>
                <a:gd name="connsiteY4" fmla="*/ 1902940 h 1902940"/>
                <a:gd name="connsiteX0" fmla="*/ 0 w 1977081"/>
                <a:gd name="connsiteY0" fmla="*/ 1902940 h 1902940"/>
                <a:gd name="connsiteX1" fmla="*/ 1254211 w 1977081"/>
                <a:gd name="connsiteY1" fmla="*/ 0 h 1902940"/>
                <a:gd name="connsiteX2" fmla="*/ 1977081 w 1977081"/>
                <a:gd name="connsiteY2" fmla="*/ 914400 h 1902940"/>
                <a:gd name="connsiteX3" fmla="*/ 1503276 w 1977081"/>
                <a:gd name="connsiteY3" fmla="*/ 1902039 h 1902940"/>
                <a:gd name="connsiteX4" fmla="*/ 0 w 1977081"/>
                <a:gd name="connsiteY4" fmla="*/ 1902940 h 1902940"/>
                <a:gd name="connsiteX0" fmla="*/ 0 w 2053281"/>
                <a:gd name="connsiteY0" fmla="*/ 1902940 h 1902940"/>
                <a:gd name="connsiteX1" fmla="*/ 1254211 w 2053281"/>
                <a:gd name="connsiteY1" fmla="*/ 0 h 1902940"/>
                <a:gd name="connsiteX2" fmla="*/ 2053281 w 2053281"/>
                <a:gd name="connsiteY2" fmla="*/ 971550 h 1902940"/>
                <a:gd name="connsiteX3" fmla="*/ 1503276 w 2053281"/>
                <a:gd name="connsiteY3" fmla="*/ 1902039 h 1902940"/>
                <a:gd name="connsiteX4" fmla="*/ 0 w 2053281"/>
                <a:gd name="connsiteY4" fmla="*/ 1902940 h 1902940"/>
                <a:gd name="connsiteX0" fmla="*/ 0 w 2053281"/>
                <a:gd name="connsiteY0" fmla="*/ 1926752 h 1926752"/>
                <a:gd name="connsiteX1" fmla="*/ 1254211 w 2053281"/>
                <a:gd name="connsiteY1" fmla="*/ 0 h 1926752"/>
                <a:gd name="connsiteX2" fmla="*/ 2053281 w 2053281"/>
                <a:gd name="connsiteY2" fmla="*/ 995362 h 1926752"/>
                <a:gd name="connsiteX3" fmla="*/ 1503276 w 2053281"/>
                <a:gd name="connsiteY3" fmla="*/ 1925851 h 1926752"/>
                <a:gd name="connsiteX4" fmla="*/ 0 w 2053281"/>
                <a:gd name="connsiteY4" fmla="*/ 1926752 h 1926752"/>
                <a:gd name="connsiteX0" fmla="*/ 0 w 2053281"/>
                <a:gd name="connsiteY0" fmla="*/ 1805180 h 1805180"/>
                <a:gd name="connsiteX1" fmla="*/ 1149436 w 2053281"/>
                <a:gd name="connsiteY1" fmla="*/ 0 h 1805180"/>
                <a:gd name="connsiteX2" fmla="*/ 2053281 w 2053281"/>
                <a:gd name="connsiteY2" fmla="*/ 873790 h 1805180"/>
                <a:gd name="connsiteX3" fmla="*/ 1503276 w 2053281"/>
                <a:gd name="connsiteY3" fmla="*/ 1804279 h 1805180"/>
                <a:gd name="connsiteX4" fmla="*/ 0 w 2053281"/>
                <a:gd name="connsiteY4" fmla="*/ 1805180 h 1805180"/>
                <a:gd name="connsiteX0" fmla="*/ 0 w 2105669"/>
                <a:gd name="connsiteY0" fmla="*/ 1805180 h 1805180"/>
                <a:gd name="connsiteX1" fmla="*/ 1149436 w 2105669"/>
                <a:gd name="connsiteY1" fmla="*/ 0 h 1805180"/>
                <a:gd name="connsiteX2" fmla="*/ 2105669 w 2105669"/>
                <a:gd name="connsiteY2" fmla="*/ 941870 h 1805180"/>
                <a:gd name="connsiteX3" fmla="*/ 1503276 w 2105669"/>
                <a:gd name="connsiteY3" fmla="*/ 1804279 h 1805180"/>
                <a:gd name="connsiteX4" fmla="*/ 0 w 2105669"/>
                <a:gd name="connsiteY4" fmla="*/ 1805180 h 1805180"/>
                <a:gd name="connsiteX0" fmla="*/ 0 w 2105669"/>
                <a:gd name="connsiteY0" fmla="*/ 1464778 h 1464778"/>
                <a:gd name="connsiteX1" fmla="*/ 1478048 w 2105669"/>
                <a:gd name="connsiteY1" fmla="*/ 0 h 1464778"/>
                <a:gd name="connsiteX2" fmla="*/ 2105669 w 2105669"/>
                <a:gd name="connsiteY2" fmla="*/ 601468 h 1464778"/>
                <a:gd name="connsiteX3" fmla="*/ 1503276 w 2105669"/>
                <a:gd name="connsiteY3" fmla="*/ 1463877 h 1464778"/>
                <a:gd name="connsiteX4" fmla="*/ 0 w 2105669"/>
                <a:gd name="connsiteY4" fmla="*/ 1464778 h 1464778"/>
                <a:gd name="connsiteX0" fmla="*/ 0 w 1600844"/>
                <a:gd name="connsiteY0" fmla="*/ 1450190 h 1463877"/>
                <a:gd name="connsiteX1" fmla="*/ 973223 w 1600844"/>
                <a:gd name="connsiteY1" fmla="*/ 0 h 1463877"/>
                <a:gd name="connsiteX2" fmla="*/ 1600844 w 1600844"/>
                <a:gd name="connsiteY2" fmla="*/ 601468 h 1463877"/>
                <a:gd name="connsiteX3" fmla="*/ 998451 w 1600844"/>
                <a:gd name="connsiteY3" fmla="*/ 1463877 h 1463877"/>
                <a:gd name="connsiteX4" fmla="*/ 0 w 1600844"/>
                <a:gd name="connsiteY4" fmla="*/ 1450190 h 1463877"/>
                <a:gd name="connsiteX0" fmla="*/ 0 w 1629419"/>
                <a:gd name="connsiteY0" fmla="*/ 1459916 h 1463877"/>
                <a:gd name="connsiteX1" fmla="*/ 1001798 w 1629419"/>
                <a:gd name="connsiteY1" fmla="*/ 0 h 1463877"/>
                <a:gd name="connsiteX2" fmla="*/ 1629419 w 1629419"/>
                <a:gd name="connsiteY2" fmla="*/ 601468 h 1463877"/>
                <a:gd name="connsiteX3" fmla="*/ 1027026 w 1629419"/>
                <a:gd name="connsiteY3" fmla="*/ 1463877 h 1463877"/>
                <a:gd name="connsiteX4" fmla="*/ 0 w 1629419"/>
                <a:gd name="connsiteY4" fmla="*/ 1459916 h 1463877"/>
                <a:gd name="connsiteX0" fmla="*/ 0 w 1629419"/>
                <a:gd name="connsiteY0" fmla="*/ 1459916 h 1459916"/>
                <a:gd name="connsiteX1" fmla="*/ 1001798 w 1629419"/>
                <a:gd name="connsiteY1" fmla="*/ 0 h 1459916"/>
                <a:gd name="connsiteX2" fmla="*/ 1629419 w 1629419"/>
                <a:gd name="connsiteY2" fmla="*/ 601468 h 1459916"/>
                <a:gd name="connsiteX3" fmla="*/ 1074651 w 1629419"/>
                <a:gd name="connsiteY3" fmla="*/ 1459015 h 1459916"/>
                <a:gd name="connsiteX4" fmla="*/ 0 w 1629419"/>
                <a:gd name="connsiteY4" fmla="*/ 1459916 h 1459916"/>
                <a:gd name="connsiteX0" fmla="*/ 0 w 1648469"/>
                <a:gd name="connsiteY0" fmla="*/ 1459916 h 1459916"/>
                <a:gd name="connsiteX1" fmla="*/ 1001798 w 1648469"/>
                <a:gd name="connsiteY1" fmla="*/ 0 h 1459916"/>
                <a:gd name="connsiteX2" fmla="*/ 1648469 w 1648469"/>
                <a:gd name="connsiteY2" fmla="*/ 577630 h 1459916"/>
                <a:gd name="connsiteX3" fmla="*/ 1074651 w 1648469"/>
                <a:gd name="connsiteY3" fmla="*/ 1459015 h 1459916"/>
                <a:gd name="connsiteX4" fmla="*/ 0 w 1648469"/>
                <a:gd name="connsiteY4" fmla="*/ 1459916 h 1459916"/>
                <a:gd name="connsiteX0" fmla="*/ 0 w 1648469"/>
                <a:gd name="connsiteY0" fmla="*/ 1493289 h 1493289"/>
                <a:gd name="connsiteX1" fmla="*/ 1030373 w 1648469"/>
                <a:gd name="connsiteY1" fmla="*/ 0 h 1493289"/>
                <a:gd name="connsiteX2" fmla="*/ 1648469 w 1648469"/>
                <a:gd name="connsiteY2" fmla="*/ 611003 h 1493289"/>
                <a:gd name="connsiteX3" fmla="*/ 1074651 w 1648469"/>
                <a:gd name="connsiteY3" fmla="*/ 1492388 h 1493289"/>
                <a:gd name="connsiteX4" fmla="*/ 0 w 1648469"/>
                <a:gd name="connsiteY4" fmla="*/ 1493289 h 14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469" h="1493289">
                  <a:moveTo>
                    <a:pt x="0" y="1493289"/>
                  </a:moveTo>
                  <a:lnTo>
                    <a:pt x="1030373" y="0"/>
                  </a:lnTo>
                  <a:lnTo>
                    <a:pt x="1648469" y="611003"/>
                  </a:lnTo>
                  <a:lnTo>
                    <a:pt x="1074651" y="1492388"/>
                  </a:lnTo>
                  <a:lnTo>
                    <a:pt x="0" y="1493289"/>
                  </a:lnTo>
                  <a:close/>
                </a:path>
              </a:pathLst>
            </a:custGeom>
            <a:solidFill>
              <a:srgbClr val="003399"/>
            </a:solidFill>
            <a:ln>
              <a:noFill/>
            </a:ln>
            <a:effectLst>
              <a:innerShdw blurRad="241300" dist="165100" dir="4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12">
              <a:extLst>
                <a:ext uri="{FF2B5EF4-FFF2-40B4-BE49-F238E27FC236}">
                  <a16:creationId xmlns:a16="http://schemas.microsoft.com/office/drawing/2014/main" id="{C15CB78E-A557-4FB7-A9CB-6C1783618C45}"/>
                </a:ext>
              </a:extLst>
            </p:cNvPr>
            <p:cNvSpPr/>
            <p:nvPr/>
          </p:nvSpPr>
          <p:spPr>
            <a:xfrm flipH="1">
              <a:off x="5765601" y="5366043"/>
              <a:ext cx="1366837" cy="828673"/>
            </a:xfrm>
            <a:custGeom>
              <a:avLst/>
              <a:gdLst>
                <a:gd name="connsiteX0" fmla="*/ 0 w 842962"/>
                <a:gd name="connsiteY0" fmla="*/ 809625 h 809625"/>
                <a:gd name="connsiteX1" fmla="*/ 0 w 842962"/>
                <a:gd name="connsiteY1" fmla="*/ 0 h 809625"/>
                <a:gd name="connsiteX2" fmla="*/ 842962 w 842962"/>
                <a:gd name="connsiteY2" fmla="*/ 809625 h 809625"/>
                <a:gd name="connsiteX3" fmla="*/ 0 w 842962"/>
                <a:gd name="connsiteY3" fmla="*/ 809625 h 809625"/>
                <a:gd name="connsiteX0" fmla="*/ 0 w 1366837"/>
                <a:gd name="connsiteY0" fmla="*/ 809625 h 809625"/>
                <a:gd name="connsiteX1" fmla="*/ 523875 w 1366837"/>
                <a:gd name="connsiteY1" fmla="*/ 0 h 809625"/>
                <a:gd name="connsiteX2" fmla="*/ 1366837 w 1366837"/>
                <a:gd name="connsiteY2" fmla="*/ 809625 h 809625"/>
                <a:gd name="connsiteX3" fmla="*/ 0 w 1366837"/>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1366837" h="809625">
                  <a:moveTo>
                    <a:pt x="0" y="809625"/>
                  </a:moveTo>
                  <a:lnTo>
                    <a:pt x="523875" y="0"/>
                  </a:lnTo>
                  <a:lnTo>
                    <a:pt x="1366837" y="809625"/>
                  </a:lnTo>
                  <a:lnTo>
                    <a:pt x="0" y="809625"/>
                  </a:lnTo>
                  <a:close/>
                </a:path>
              </a:pathLst>
            </a:custGeom>
            <a:solidFill>
              <a:srgbClr val="100B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Parallelogram 8">
              <a:extLst>
                <a:ext uri="{FF2B5EF4-FFF2-40B4-BE49-F238E27FC236}">
                  <a16:creationId xmlns:a16="http://schemas.microsoft.com/office/drawing/2014/main" id="{996F2959-2324-4A4A-BAB9-ECE04452037A}"/>
                </a:ext>
              </a:extLst>
            </p:cNvPr>
            <p:cNvSpPr/>
            <p:nvPr/>
          </p:nvSpPr>
          <p:spPr>
            <a:xfrm flipH="1">
              <a:off x="7352937" y="4007699"/>
              <a:ext cx="2200919" cy="2167967"/>
            </a:xfrm>
            <a:custGeom>
              <a:avLst/>
              <a:gdLst>
                <a:gd name="connsiteX0" fmla="*/ 0 w 1359243"/>
                <a:gd name="connsiteY0" fmla="*/ 1260389 h 1260389"/>
                <a:gd name="connsiteX1" fmla="*/ 315097 w 1359243"/>
                <a:gd name="connsiteY1" fmla="*/ 0 h 1260389"/>
                <a:gd name="connsiteX2" fmla="*/ 1359243 w 1359243"/>
                <a:gd name="connsiteY2" fmla="*/ 0 h 1260389"/>
                <a:gd name="connsiteX3" fmla="*/ 1044146 w 1359243"/>
                <a:gd name="connsiteY3" fmla="*/ 1260389 h 1260389"/>
                <a:gd name="connsiteX4" fmla="*/ 0 w 1359243"/>
                <a:gd name="connsiteY4" fmla="*/ 1260389 h 1260389"/>
                <a:gd name="connsiteX0" fmla="*/ 0 w 1507524"/>
                <a:gd name="connsiteY0" fmla="*/ 1260389 h 1260389"/>
                <a:gd name="connsiteX1" fmla="*/ 315097 w 1507524"/>
                <a:gd name="connsiteY1" fmla="*/ 0 h 1260389"/>
                <a:gd name="connsiteX2" fmla="*/ 1507524 w 1507524"/>
                <a:gd name="connsiteY2" fmla="*/ 370702 h 1260389"/>
                <a:gd name="connsiteX3" fmla="*/ 1044146 w 1507524"/>
                <a:gd name="connsiteY3" fmla="*/ 1260389 h 1260389"/>
                <a:gd name="connsiteX4" fmla="*/ 0 w 1507524"/>
                <a:gd name="connsiteY4" fmla="*/ 1260389 h 1260389"/>
                <a:gd name="connsiteX0" fmla="*/ 0 w 1507524"/>
                <a:gd name="connsiteY0" fmla="*/ 1878227 h 1878227"/>
                <a:gd name="connsiteX1" fmla="*/ 809368 w 1507524"/>
                <a:gd name="connsiteY1" fmla="*/ 0 h 1878227"/>
                <a:gd name="connsiteX2" fmla="*/ 1507524 w 1507524"/>
                <a:gd name="connsiteY2" fmla="*/ 988540 h 1878227"/>
                <a:gd name="connsiteX3" fmla="*/ 1044146 w 1507524"/>
                <a:gd name="connsiteY3" fmla="*/ 1878227 h 1878227"/>
                <a:gd name="connsiteX4" fmla="*/ 0 w 1507524"/>
                <a:gd name="connsiteY4" fmla="*/ 1878227 h 1878227"/>
                <a:gd name="connsiteX0" fmla="*/ 0 w 1532238"/>
                <a:gd name="connsiteY0" fmla="*/ 1878227 h 1878227"/>
                <a:gd name="connsiteX1" fmla="*/ 809368 w 1532238"/>
                <a:gd name="connsiteY1" fmla="*/ 0 h 1878227"/>
                <a:gd name="connsiteX2" fmla="*/ 1532238 w 1532238"/>
                <a:gd name="connsiteY2" fmla="*/ 914400 h 1878227"/>
                <a:gd name="connsiteX3" fmla="*/ 1044146 w 1532238"/>
                <a:gd name="connsiteY3" fmla="*/ 1878227 h 1878227"/>
                <a:gd name="connsiteX4" fmla="*/ 0 w 1532238"/>
                <a:gd name="connsiteY4" fmla="*/ 1878227 h 1878227"/>
                <a:gd name="connsiteX0" fmla="*/ 0 w 1977081"/>
                <a:gd name="connsiteY0" fmla="*/ 1902940 h 1902940"/>
                <a:gd name="connsiteX1" fmla="*/ 1254211 w 1977081"/>
                <a:gd name="connsiteY1" fmla="*/ 0 h 1902940"/>
                <a:gd name="connsiteX2" fmla="*/ 1977081 w 1977081"/>
                <a:gd name="connsiteY2" fmla="*/ 914400 h 1902940"/>
                <a:gd name="connsiteX3" fmla="*/ 1488989 w 1977081"/>
                <a:gd name="connsiteY3" fmla="*/ 1878227 h 1902940"/>
                <a:gd name="connsiteX4" fmla="*/ 0 w 1977081"/>
                <a:gd name="connsiteY4" fmla="*/ 1902940 h 1902940"/>
                <a:gd name="connsiteX0" fmla="*/ 0 w 1977081"/>
                <a:gd name="connsiteY0" fmla="*/ 1902940 h 1902940"/>
                <a:gd name="connsiteX1" fmla="*/ 1254211 w 1977081"/>
                <a:gd name="connsiteY1" fmla="*/ 0 h 1902940"/>
                <a:gd name="connsiteX2" fmla="*/ 1977081 w 1977081"/>
                <a:gd name="connsiteY2" fmla="*/ 914400 h 1902940"/>
                <a:gd name="connsiteX3" fmla="*/ 1503276 w 1977081"/>
                <a:gd name="connsiteY3" fmla="*/ 1902039 h 1902940"/>
                <a:gd name="connsiteX4" fmla="*/ 0 w 1977081"/>
                <a:gd name="connsiteY4" fmla="*/ 1902940 h 1902940"/>
                <a:gd name="connsiteX0" fmla="*/ 0 w 2053281"/>
                <a:gd name="connsiteY0" fmla="*/ 1902940 h 1902940"/>
                <a:gd name="connsiteX1" fmla="*/ 1254211 w 2053281"/>
                <a:gd name="connsiteY1" fmla="*/ 0 h 1902940"/>
                <a:gd name="connsiteX2" fmla="*/ 2053281 w 2053281"/>
                <a:gd name="connsiteY2" fmla="*/ 971550 h 1902940"/>
                <a:gd name="connsiteX3" fmla="*/ 1503276 w 2053281"/>
                <a:gd name="connsiteY3" fmla="*/ 1902039 h 1902940"/>
                <a:gd name="connsiteX4" fmla="*/ 0 w 2053281"/>
                <a:gd name="connsiteY4" fmla="*/ 1902940 h 1902940"/>
                <a:gd name="connsiteX0" fmla="*/ 0 w 2053281"/>
                <a:gd name="connsiteY0" fmla="*/ 1926752 h 1926752"/>
                <a:gd name="connsiteX1" fmla="*/ 1254211 w 2053281"/>
                <a:gd name="connsiteY1" fmla="*/ 0 h 1926752"/>
                <a:gd name="connsiteX2" fmla="*/ 2053281 w 2053281"/>
                <a:gd name="connsiteY2" fmla="*/ 995362 h 1926752"/>
                <a:gd name="connsiteX3" fmla="*/ 1503276 w 2053281"/>
                <a:gd name="connsiteY3" fmla="*/ 1925851 h 1926752"/>
                <a:gd name="connsiteX4" fmla="*/ 0 w 2053281"/>
                <a:gd name="connsiteY4" fmla="*/ 1926752 h 1926752"/>
                <a:gd name="connsiteX0" fmla="*/ 0 w 2053281"/>
                <a:gd name="connsiteY0" fmla="*/ 1805180 h 1805180"/>
                <a:gd name="connsiteX1" fmla="*/ 1149436 w 2053281"/>
                <a:gd name="connsiteY1" fmla="*/ 0 h 1805180"/>
                <a:gd name="connsiteX2" fmla="*/ 2053281 w 2053281"/>
                <a:gd name="connsiteY2" fmla="*/ 873790 h 1805180"/>
                <a:gd name="connsiteX3" fmla="*/ 1503276 w 2053281"/>
                <a:gd name="connsiteY3" fmla="*/ 1804279 h 1805180"/>
                <a:gd name="connsiteX4" fmla="*/ 0 w 2053281"/>
                <a:gd name="connsiteY4" fmla="*/ 1805180 h 1805180"/>
                <a:gd name="connsiteX0" fmla="*/ 0 w 2105669"/>
                <a:gd name="connsiteY0" fmla="*/ 1805180 h 1805180"/>
                <a:gd name="connsiteX1" fmla="*/ 1149436 w 2105669"/>
                <a:gd name="connsiteY1" fmla="*/ 0 h 1805180"/>
                <a:gd name="connsiteX2" fmla="*/ 2105669 w 2105669"/>
                <a:gd name="connsiteY2" fmla="*/ 941870 h 1805180"/>
                <a:gd name="connsiteX3" fmla="*/ 1503276 w 2105669"/>
                <a:gd name="connsiteY3" fmla="*/ 1804279 h 1805180"/>
                <a:gd name="connsiteX4" fmla="*/ 0 w 2105669"/>
                <a:gd name="connsiteY4" fmla="*/ 1805180 h 1805180"/>
                <a:gd name="connsiteX0" fmla="*/ 0 w 2105669"/>
                <a:gd name="connsiteY0" fmla="*/ 1464778 h 1464778"/>
                <a:gd name="connsiteX1" fmla="*/ 1478048 w 2105669"/>
                <a:gd name="connsiteY1" fmla="*/ 0 h 1464778"/>
                <a:gd name="connsiteX2" fmla="*/ 2105669 w 2105669"/>
                <a:gd name="connsiteY2" fmla="*/ 601468 h 1464778"/>
                <a:gd name="connsiteX3" fmla="*/ 1503276 w 2105669"/>
                <a:gd name="connsiteY3" fmla="*/ 1463877 h 1464778"/>
                <a:gd name="connsiteX4" fmla="*/ 0 w 2105669"/>
                <a:gd name="connsiteY4" fmla="*/ 1464778 h 1464778"/>
                <a:gd name="connsiteX0" fmla="*/ 0 w 1600844"/>
                <a:gd name="connsiteY0" fmla="*/ 1450190 h 1463877"/>
                <a:gd name="connsiteX1" fmla="*/ 973223 w 1600844"/>
                <a:gd name="connsiteY1" fmla="*/ 0 h 1463877"/>
                <a:gd name="connsiteX2" fmla="*/ 1600844 w 1600844"/>
                <a:gd name="connsiteY2" fmla="*/ 601468 h 1463877"/>
                <a:gd name="connsiteX3" fmla="*/ 998451 w 1600844"/>
                <a:gd name="connsiteY3" fmla="*/ 1463877 h 1463877"/>
                <a:gd name="connsiteX4" fmla="*/ 0 w 1600844"/>
                <a:gd name="connsiteY4" fmla="*/ 1450190 h 1463877"/>
                <a:gd name="connsiteX0" fmla="*/ 0 w 1629419"/>
                <a:gd name="connsiteY0" fmla="*/ 1459916 h 1463877"/>
                <a:gd name="connsiteX1" fmla="*/ 1001798 w 1629419"/>
                <a:gd name="connsiteY1" fmla="*/ 0 h 1463877"/>
                <a:gd name="connsiteX2" fmla="*/ 1629419 w 1629419"/>
                <a:gd name="connsiteY2" fmla="*/ 601468 h 1463877"/>
                <a:gd name="connsiteX3" fmla="*/ 1027026 w 1629419"/>
                <a:gd name="connsiteY3" fmla="*/ 1463877 h 1463877"/>
                <a:gd name="connsiteX4" fmla="*/ 0 w 1629419"/>
                <a:gd name="connsiteY4" fmla="*/ 1459916 h 1463877"/>
                <a:gd name="connsiteX0" fmla="*/ 0 w 1629419"/>
                <a:gd name="connsiteY0" fmla="*/ 1459916 h 2105777"/>
                <a:gd name="connsiteX1" fmla="*/ 1001798 w 1629419"/>
                <a:gd name="connsiteY1" fmla="*/ 0 h 2105777"/>
                <a:gd name="connsiteX2" fmla="*/ 1629419 w 1629419"/>
                <a:gd name="connsiteY2" fmla="*/ 601468 h 2105777"/>
                <a:gd name="connsiteX3" fmla="*/ 588876 w 1629419"/>
                <a:gd name="connsiteY3" fmla="*/ 2105777 h 2105777"/>
                <a:gd name="connsiteX4" fmla="*/ 0 w 1629419"/>
                <a:gd name="connsiteY4" fmla="*/ 1459916 h 2105777"/>
                <a:gd name="connsiteX0" fmla="*/ 0 w 2096144"/>
                <a:gd name="connsiteY0" fmla="*/ 2111542 h 2111542"/>
                <a:gd name="connsiteX1" fmla="*/ 1468523 w 2096144"/>
                <a:gd name="connsiteY1" fmla="*/ 0 h 2111542"/>
                <a:gd name="connsiteX2" fmla="*/ 2096144 w 2096144"/>
                <a:gd name="connsiteY2" fmla="*/ 601468 h 2111542"/>
                <a:gd name="connsiteX3" fmla="*/ 1055601 w 2096144"/>
                <a:gd name="connsiteY3" fmla="*/ 2105777 h 2111542"/>
                <a:gd name="connsiteX4" fmla="*/ 0 w 2096144"/>
                <a:gd name="connsiteY4" fmla="*/ 2111542 h 2111542"/>
                <a:gd name="connsiteX0" fmla="*/ 0 w 2096144"/>
                <a:gd name="connsiteY0" fmla="*/ 2101816 h 2105777"/>
                <a:gd name="connsiteX1" fmla="*/ 1468523 w 2096144"/>
                <a:gd name="connsiteY1" fmla="*/ 0 h 2105777"/>
                <a:gd name="connsiteX2" fmla="*/ 2096144 w 2096144"/>
                <a:gd name="connsiteY2" fmla="*/ 601468 h 2105777"/>
                <a:gd name="connsiteX3" fmla="*/ 1055601 w 2096144"/>
                <a:gd name="connsiteY3" fmla="*/ 2105777 h 2105777"/>
                <a:gd name="connsiteX4" fmla="*/ 0 w 2096144"/>
                <a:gd name="connsiteY4" fmla="*/ 2101816 h 2105777"/>
                <a:gd name="connsiteX0" fmla="*/ 0 w 2119957"/>
                <a:gd name="connsiteY0" fmla="*/ 2096953 h 2105777"/>
                <a:gd name="connsiteX1" fmla="*/ 1492336 w 2119957"/>
                <a:gd name="connsiteY1" fmla="*/ 0 h 2105777"/>
                <a:gd name="connsiteX2" fmla="*/ 2119957 w 2119957"/>
                <a:gd name="connsiteY2" fmla="*/ 601468 h 2105777"/>
                <a:gd name="connsiteX3" fmla="*/ 1079414 w 2119957"/>
                <a:gd name="connsiteY3" fmla="*/ 2105777 h 2105777"/>
                <a:gd name="connsiteX4" fmla="*/ 0 w 2119957"/>
                <a:gd name="connsiteY4" fmla="*/ 2096953 h 2105777"/>
                <a:gd name="connsiteX0" fmla="*/ 0 w 2139007"/>
                <a:gd name="connsiteY0" fmla="*/ 2101816 h 2105777"/>
                <a:gd name="connsiteX1" fmla="*/ 1511386 w 2139007"/>
                <a:gd name="connsiteY1" fmla="*/ 0 h 2105777"/>
                <a:gd name="connsiteX2" fmla="*/ 2139007 w 2139007"/>
                <a:gd name="connsiteY2" fmla="*/ 601468 h 2105777"/>
                <a:gd name="connsiteX3" fmla="*/ 1098464 w 2139007"/>
                <a:gd name="connsiteY3" fmla="*/ 2105777 h 2105777"/>
                <a:gd name="connsiteX4" fmla="*/ 0 w 2139007"/>
                <a:gd name="connsiteY4" fmla="*/ 2101816 h 2105777"/>
                <a:gd name="connsiteX0" fmla="*/ 0 w 2143769"/>
                <a:gd name="connsiteY0" fmla="*/ 2106679 h 2106679"/>
                <a:gd name="connsiteX1" fmla="*/ 1516148 w 2143769"/>
                <a:gd name="connsiteY1" fmla="*/ 0 h 2106679"/>
                <a:gd name="connsiteX2" fmla="*/ 2143769 w 2143769"/>
                <a:gd name="connsiteY2" fmla="*/ 601468 h 2106679"/>
                <a:gd name="connsiteX3" fmla="*/ 1103226 w 2143769"/>
                <a:gd name="connsiteY3" fmla="*/ 2105777 h 2106679"/>
                <a:gd name="connsiteX4" fmla="*/ 0 w 2143769"/>
                <a:gd name="connsiteY4" fmla="*/ 2106679 h 2106679"/>
                <a:gd name="connsiteX0" fmla="*/ 0 w 2143769"/>
                <a:gd name="connsiteY0" fmla="*/ 2106679 h 2106679"/>
                <a:gd name="connsiteX1" fmla="*/ 1516148 w 2143769"/>
                <a:gd name="connsiteY1" fmla="*/ 0 h 2106679"/>
                <a:gd name="connsiteX2" fmla="*/ 2143769 w 2143769"/>
                <a:gd name="connsiteY2" fmla="*/ 601468 h 2106679"/>
                <a:gd name="connsiteX3" fmla="*/ 1088938 w 2143769"/>
                <a:gd name="connsiteY3" fmla="*/ 2100914 h 2106679"/>
                <a:gd name="connsiteX4" fmla="*/ 0 w 2143769"/>
                <a:gd name="connsiteY4" fmla="*/ 2106679 h 2106679"/>
                <a:gd name="connsiteX0" fmla="*/ 0 w 2143769"/>
                <a:gd name="connsiteY0" fmla="*/ 2106679 h 2106679"/>
                <a:gd name="connsiteX1" fmla="*/ 1516148 w 2143769"/>
                <a:gd name="connsiteY1" fmla="*/ 0 h 2106679"/>
                <a:gd name="connsiteX2" fmla="*/ 2143769 w 2143769"/>
                <a:gd name="connsiteY2" fmla="*/ 601468 h 2106679"/>
                <a:gd name="connsiteX3" fmla="*/ 1107988 w 2143769"/>
                <a:gd name="connsiteY3" fmla="*/ 2105776 h 2106679"/>
                <a:gd name="connsiteX4" fmla="*/ 0 w 2143769"/>
                <a:gd name="connsiteY4" fmla="*/ 2106679 h 2106679"/>
                <a:gd name="connsiteX0" fmla="*/ 0 w 2200919"/>
                <a:gd name="connsiteY0" fmla="*/ 2106679 h 2106679"/>
                <a:gd name="connsiteX1" fmla="*/ 1516148 w 2200919"/>
                <a:gd name="connsiteY1" fmla="*/ 0 h 2106679"/>
                <a:gd name="connsiteX2" fmla="*/ 2200919 w 2200919"/>
                <a:gd name="connsiteY2" fmla="*/ 539114 h 2106679"/>
                <a:gd name="connsiteX3" fmla="*/ 1107988 w 2200919"/>
                <a:gd name="connsiteY3" fmla="*/ 2105776 h 2106679"/>
                <a:gd name="connsiteX4" fmla="*/ 0 w 2200919"/>
                <a:gd name="connsiteY4" fmla="*/ 2106679 h 2106679"/>
                <a:gd name="connsiteX0" fmla="*/ 0 w 2200919"/>
                <a:gd name="connsiteY0" fmla="*/ 2183422 h 2183422"/>
                <a:gd name="connsiteX1" fmla="*/ 1573298 w 2200919"/>
                <a:gd name="connsiteY1" fmla="*/ 0 h 2183422"/>
                <a:gd name="connsiteX2" fmla="*/ 2200919 w 2200919"/>
                <a:gd name="connsiteY2" fmla="*/ 615857 h 2183422"/>
                <a:gd name="connsiteX3" fmla="*/ 1107988 w 2200919"/>
                <a:gd name="connsiteY3" fmla="*/ 2182519 h 2183422"/>
                <a:gd name="connsiteX4" fmla="*/ 0 w 2200919"/>
                <a:gd name="connsiteY4" fmla="*/ 2183422 h 218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919" h="2183422">
                  <a:moveTo>
                    <a:pt x="0" y="2183422"/>
                  </a:moveTo>
                  <a:lnTo>
                    <a:pt x="1573298" y="0"/>
                  </a:lnTo>
                  <a:lnTo>
                    <a:pt x="2200919" y="615857"/>
                  </a:lnTo>
                  <a:lnTo>
                    <a:pt x="1107988" y="2182519"/>
                  </a:lnTo>
                  <a:lnTo>
                    <a:pt x="0" y="2183422"/>
                  </a:lnTo>
                  <a:close/>
                </a:path>
              </a:pathLst>
            </a:custGeom>
            <a:solidFill>
              <a:srgbClr val="3366CC"/>
            </a:solidFill>
            <a:ln>
              <a:noFill/>
            </a:ln>
            <a:effectLst>
              <a:innerShdw blurRad="241300" dist="165100" dir="4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8">
              <a:extLst>
                <a:ext uri="{FF2B5EF4-FFF2-40B4-BE49-F238E27FC236}">
                  <a16:creationId xmlns:a16="http://schemas.microsoft.com/office/drawing/2014/main" id="{67D68F24-7834-4589-BDBE-5DB1E3815105}"/>
                </a:ext>
              </a:extLst>
            </p:cNvPr>
            <p:cNvSpPr/>
            <p:nvPr/>
          </p:nvSpPr>
          <p:spPr>
            <a:xfrm flipH="1">
              <a:off x="8052387" y="3336187"/>
              <a:ext cx="2743844" cy="2834715"/>
            </a:xfrm>
            <a:custGeom>
              <a:avLst/>
              <a:gdLst>
                <a:gd name="connsiteX0" fmla="*/ 0 w 1359243"/>
                <a:gd name="connsiteY0" fmla="*/ 1260389 h 1260389"/>
                <a:gd name="connsiteX1" fmla="*/ 315097 w 1359243"/>
                <a:gd name="connsiteY1" fmla="*/ 0 h 1260389"/>
                <a:gd name="connsiteX2" fmla="*/ 1359243 w 1359243"/>
                <a:gd name="connsiteY2" fmla="*/ 0 h 1260389"/>
                <a:gd name="connsiteX3" fmla="*/ 1044146 w 1359243"/>
                <a:gd name="connsiteY3" fmla="*/ 1260389 h 1260389"/>
                <a:gd name="connsiteX4" fmla="*/ 0 w 1359243"/>
                <a:gd name="connsiteY4" fmla="*/ 1260389 h 1260389"/>
                <a:gd name="connsiteX0" fmla="*/ 0 w 1507524"/>
                <a:gd name="connsiteY0" fmla="*/ 1260389 h 1260389"/>
                <a:gd name="connsiteX1" fmla="*/ 315097 w 1507524"/>
                <a:gd name="connsiteY1" fmla="*/ 0 h 1260389"/>
                <a:gd name="connsiteX2" fmla="*/ 1507524 w 1507524"/>
                <a:gd name="connsiteY2" fmla="*/ 370702 h 1260389"/>
                <a:gd name="connsiteX3" fmla="*/ 1044146 w 1507524"/>
                <a:gd name="connsiteY3" fmla="*/ 1260389 h 1260389"/>
                <a:gd name="connsiteX4" fmla="*/ 0 w 1507524"/>
                <a:gd name="connsiteY4" fmla="*/ 1260389 h 1260389"/>
                <a:gd name="connsiteX0" fmla="*/ 0 w 1507524"/>
                <a:gd name="connsiteY0" fmla="*/ 1878227 h 1878227"/>
                <a:gd name="connsiteX1" fmla="*/ 809368 w 1507524"/>
                <a:gd name="connsiteY1" fmla="*/ 0 h 1878227"/>
                <a:gd name="connsiteX2" fmla="*/ 1507524 w 1507524"/>
                <a:gd name="connsiteY2" fmla="*/ 988540 h 1878227"/>
                <a:gd name="connsiteX3" fmla="*/ 1044146 w 1507524"/>
                <a:gd name="connsiteY3" fmla="*/ 1878227 h 1878227"/>
                <a:gd name="connsiteX4" fmla="*/ 0 w 1507524"/>
                <a:gd name="connsiteY4" fmla="*/ 1878227 h 1878227"/>
                <a:gd name="connsiteX0" fmla="*/ 0 w 1532238"/>
                <a:gd name="connsiteY0" fmla="*/ 1878227 h 1878227"/>
                <a:gd name="connsiteX1" fmla="*/ 809368 w 1532238"/>
                <a:gd name="connsiteY1" fmla="*/ 0 h 1878227"/>
                <a:gd name="connsiteX2" fmla="*/ 1532238 w 1532238"/>
                <a:gd name="connsiteY2" fmla="*/ 914400 h 1878227"/>
                <a:gd name="connsiteX3" fmla="*/ 1044146 w 1532238"/>
                <a:gd name="connsiteY3" fmla="*/ 1878227 h 1878227"/>
                <a:gd name="connsiteX4" fmla="*/ 0 w 1532238"/>
                <a:gd name="connsiteY4" fmla="*/ 1878227 h 1878227"/>
                <a:gd name="connsiteX0" fmla="*/ 0 w 1977081"/>
                <a:gd name="connsiteY0" fmla="*/ 1902940 h 1902940"/>
                <a:gd name="connsiteX1" fmla="*/ 1254211 w 1977081"/>
                <a:gd name="connsiteY1" fmla="*/ 0 h 1902940"/>
                <a:gd name="connsiteX2" fmla="*/ 1977081 w 1977081"/>
                <a:gd name="connsiteY2" fmla="*/ 914400 h 1902940"/>
                <a:gd name="connsiteX3" fmla="*/ 1488989 w 1977081"/>
                <a:gd name="connsiteY3" fmla="*/ 1878227 h 1902940"/>
                <a:gd name="connsiteX4" fmla="*/ 0 w 1977081"/>
                <a:gd name="connsiteY4" fmla="*/ 1902940 h 1902940"/>
                <a:gd name="connsiteX0" fmla="*/ 0 w 1977081"/>
                <a:gd name="connsiteY0" fmla="*/ 1902940 h 1902940"/>
                <a:gd name="connsiteX1" fmla="*/ 1254211 w 1977081"/>
                <a:gd name="connsiteY1" fmla="*/ 0 h 1902940"/>
                <a:gd name="connsiteX2" fmla="*/ 1977081 w 1977081"/>
                <a:gd name="connsiteY2" fmla="*/ 914400 h 1902940"/>
                <a:gd name="connsiteX3" fmla="*/ 1503276 w 1977081"/>
                <a:gd name="connsiteY3" fmla="*/ 1902039 h 1902940"/>
                <a:gd name="connsiteX4" fmla="*/ 0 w 1977081"/>
                <a:gd name="connsiteY4" fmla="*/ 1902940 h 1902940"/>
                <a:gd name="connsiteX0" fmla="*/ 0 w 2053281"/>
                <a:gd name="connsiteY0" fmla="*/ 1902940 h 1902940"/>
                <a:gd name="connsiteX1" fmla="*/ 1254211 w 2053281"/>
                <a:gd name="connsiteY1" fmla="*/ 0 h 1902940"/>
                <a:gd name="connsiteX2" fmla="*/ 2053281 w 2053281"/>
                <a:gd name="connsiteY2" fmla="*/ 971550 h 1902940"/>
                <a:gd name="connsiteX3" fmla="*/ 1503276 w 2053281"/>
                <a:gd name="connsiteY3" fmla="*/ 1902039 h 1902940"/>
                <a:gd name="connsiteX4" fmla="*/ 0 w 2053281"/>
                <a:gd name="connsiteY4" fmla="*/ 1902940 h 1902940"/>
                <a:gd name="connsiteX0" fmla="*/ 0 w 2053281"/>
                <a:gd name="connsiteY0" fmla="*/ 1926752 h 1926752"/>
                <a:gd name="connsiteX1" fmla="*/ 1254211 w 2053281"/>
                <a:gd name="connsiteY1" fmla="*/ 0 h 1926752"/>
                <a:gd name="connsiteX2" fmla="*/ 2053281 w 2053281"/>
                <a:gd name="connsiteY2" fmla="*/ 995362 h 1926752"/>
                <a:gd name="connsiteX3" fmla="*/ 1503276 w 2053281"/>
                <a:gd name="connsiteY3" fmla="*/ 1925851 h 1926752"/>
                <a:gd name="connsiteX4" fmla="*/ 0 w 2053281"/>
                <a:gd name="connsiteY4" fmla="*/ 1926752 h 1926752"/>
                <a:gd name="connsiteX0" fmla="*/ 0 w 2053281"/>
                <a:gd name="connsiteY0" fmla="*/ 1805180 h 1805180"/>
                <a:gd name="connsiteX1" fmla="*/ 1149436 w 2053281"/>
                <a:gd name="connsiteY1" fmla="*/ 0 h 1805180"/>
                <a:gd name="connsiteX2" fmla="*/ 2053281 w 2053281"/>
                <a:gd name="connsiteY2" fmla="*/ 873790 h 1805180"/>
                <a:gd name="connsiteX3" fmla="*/ 1503276 w 2053281"/>
                <a:gd name="connsiteY3" fmla="*/ 1804279 h 1805180"/>
                <a:gd name="connsiteX4" fmla="*/ 0 w 2053281"/>
                <a:gd name="connsiteY4" fmla="*/ 1805180 h 1805180"/>
                <a:gd name="connsiteX0" fmla="*/ 0 w 2105669"/>
                <a:gd name="connsiteY0" fmla="*/ 1805180 h 1805180"/>
                <a:gd name="connsiteX1" fmla="*/ 1149436 w 2105669"/>
                <a:gd name="connsiteY1" fmla="*/ 0 h 1805180"/>
                <a:gd name="connsiteX2" fmla="*/ 2105669 w 2105669"/>
                <a:gd name="connsiteY2" fmla="*/ 941870 h 1805180"/>
                <a:gd name="connsiteX3" fmla="*/ 1503276 w 2105669"/>
                <a:gd name="connsiteY3" fmla="*/ 1804279 h 1805180"/>
                <a:gd name="connsiteX4" fmla="*/ 0 w 2105669"/>
                <a:gd name="connsiteY4" fmla="*/ 1805180 h 1805180"/>
                <a:gd name="connsiteX0" fmla="*/ 0 w 2105669"/>
                <a:gd name="connsiteY0" fmla="*/ 1464778 h 1464778"/>
                <a:gd name="connsiteX1" fmla="*/ 1478048 w 2105669"/>
                <a:gd name="connsiteY1" fmla="*/ 0 h 1464778"/>
                <a:gd name="connsiteX2" fmla="*/ 2105669 w 2105669"/>
                <a:gd name="connsiteY2" fmla="*/ 601468 h 1464778"/>
                <a:gd name="connsiteX3" fmla="*/ 1503276 w 2105669"/>
                <a:gd name="connsiteY3" fmla="*/ 1463877 h 1464778"/>
                <a:gd name="connsiteX4" fmla="*/ 0 w 2105669"/>
                <a:gd name="connsiteY4" fmla="*/ 1464778 h 1464778"/>
                <a:gd name="connsiteX0" fmla="*/ 0 w 1600844"/>
                <a:gd name="connsiteY0" fmla="*/ 1450190 h 1463877"/>
                <a:gd name="connsiteX1" fmla="*/ 973223 w 1600844"/>
                <a:gd name="connsiteY1" fmla="*/ 0 h 1463877"/>
                <a:gd name="connsiteX2" fmla="*/ 1600844 w 1600844"/>
                <a:gd name="connsiteY2" fmla="*/ 601468 h 1463877"/>
                <a:gd name="connsiteX3" fmla="*/ 998451 w 1600844"/>
                <a:gd name="connsiteY3" fmla="*/ 1463877 h 1463877"/>
                <a:gd name="connsiteX4" fmla="*/ 0 w 1600844"/>
                <a:gd name="connsiteY4" fmla="*/ 1450190 h 1463877"/>
                <a:gd name="connsiteX0" fmla="*/ 0 w 1629419"/>
                <a:gd name="connsiteY0" fmla="*/ 1459916 h 1463877"/>
                <a:gd name="connsiteX1" fmla="*/ 1001798 w 1629419"/>
                <a:gd name="connsiteY1" fmla="*/ 0 h 1463877"/>
                <a:gd name="connsiteX2" fmla="*/ 1629419 w 1629419"/>
                <a:gd name="connsiteY2" fmla="*/ 601468 h 1463877"/>
                <a:gd name="connsiteX3" fmla="*/ 1027026 w 1629419"/>
                <a:gd name="connsiteY3" fmla="*/ 1463877 h 1463877"/>
                <a:gd name="connsiteX4" fmla="*/ 0 w 1629419"/>
                <a:gd name="connsiteY4" fmla="*/ 1459916 h 1463877"/>
                <a:gd name="connsiteX0" fmla="*/ 0 w 1629419"/>
                <a:gd name="connsiteY0" fmla="*/ 1459916 h 2105777"/>
                <a:gd name="connsiteX1" fmla="*/ 1001798 w 1629419"/>
                <a:gd name="connsiteY1" fmla="*/ 0 h 2105777"/>
                <a:gd name="connsiteX2" fmla="*/ 1629419 w 1629419"/>
                <a:gd name="connsiteY2" fmla="*/ 601468 h 2105777"/>
                <a:gd name="connsiteX3" fmla="*/ 588876 w 1629419"/>
                <a:gd name="connsiteY3" fmla="*/ 2105777 h 2105777"/>
                <a:gd name="connsiteX4" fmla="*/ 0 w 1629419"/>
                <a:gd name="connsiteY4" fmla="*/ 1459916 h 2105777"/>
                <a:gd name="connsiteX0" fmla="*/ 0 w 2096144"/>
                <a:gd name="connsiteY0" fmla="*/ 2111542 h 2111542"/>
                <a:gd name="connsiteX1" fmla="*/ 1468523 w 2096144"/>
                <a:gd name="connsiteY1" fmla="*/ 0 h 2111542"/>
                <a:gd name="connsiteX2" fmla="*/ 2096144 w 2096144"/>
                <a:gd name="connsiteY2" fmla="*/ 601468 h 2111542"/>
                <a:gd name="connsiteX3" fmla="*/ 1055601 w 2096144"/>
                <a:gd name="connsiteY3" fmla="*/ 2105777 h 2111542"/>
                <a:gd name="connsiteX4" fmla="*/ 0 w 2096144"/>
                <a:gd name="connsiteY4" fmla="*/ 2111542 h 2111542"/>
                <a:gd name="connsiteX0" fmla="*/ 0 w 2096144"/>
                <a:gd name="connsiteY0" fmla="*/ 2101816 h 2105777"/>
                <a:gd name="connsiteX1" fmla="*/ 1468523 w 2096144"/>
                <a:gd name="connsiteY1" fmla="*/ 0 h 2105777"/>
                <a:gd name="connsiteX2" fmla="*/ 2096144 w 2096144"/>
                <a:gd name="connsiteY2" fmla="*/ 601468 h 2105777"/>
                <a:gd name="connsiteX3" fmla="*/ 1055601 w 2096144"/>
                <a:gd name="connsiteY3" fmla="*/ 2105777 h 2105777"/>
                <a:gd name="connsiteX4" fmla="*/ 0 w 2096144"/>
                <a:gd name="connsiteY4" fmla="*/ 2101816 h 2105777"/>
                <a:gd name="connsiteX0" fmla="*/ 0 w 2119957"/>
                <a:gd name="connsiteY0" fmla="*/ 2096953 h 2105777"/>
                <a:gd name="connsiteX1" fmla="*/ 1492336 w 2119957"/>
                <a:gd name="connsiteY1" fmla="*/ 0 h 2105777"/>
                <a:gd name="connsiteX2" fmla="*/ 2119957 w 2119957"/>
                <a:gd name="connsiteY2" fmla="*/ 601468 h 2105777"/>
                <a:gd name="connsiteX3" fmla="*/ 1079414 w 2119957"/>
                <a:gd name="connsiteY3" fmla="*/ 2105777 h 2105777"/>
                <a:gd name="connsiteX4" fmla="*/ 0 w 2119957"/>
                <a:gd name="connsiteY4" fmla="*/ 2096953 h 2105777"/>
                <a:gd name="connsiteX0" fmla="*/ 0 w 2139007"/>
                <a:gd name="connsiteY0" fmla="*/ 2101816 h 2105777"/>
                <a:gd name="connsiteX1" fmla="*/ 1511386 w 2139007"/>
                <a:gd name="connsiteY1" fmla="*/ 0 h 2105777"/>
                <a:gd name="connsiteX2" fmla="*/ 2139007 w 2139007"/>
                <a:gd name="connsiteY2" fmla="*/ 601468 h 2105777"/>
                <a:gd name="connsiteX3" fmla="*/ 1098464 w 2139007"/>
                <a:gd name="connsiteY3" fmla="*/ 2105777 h 2105777"/>
                <a:gd name="connsiteX4" fmla="*/ 0 w 2139007"/>
                <a:gd name="connsiteY4" fmla="*/ 2101816 h 2105777"/>
                <a:gd name="connsiteX0" fmla="*/ 0 w 2139007"/>
                <a:gd name="connsiteY0" fmla="*/ 2101816 h 2762265"/>
                <a:gd name="connsiteX1" fmla="*/ 1511386 w 2139007"/>
                <a:gd name="connsiteY1" fmla="*/ 0 h 2762265"/>
                <a:gd name="connsiteX2" fmla="*/ 2139007 w 2139007"/>
                <a:gd name="connsiteY2" fmla="*/ 601468 h 2762265"/>
                <a:gd name="connsiteX3" fmla="*/ 579351 w 2139007"/>
                <a:gd name="connsiteY3" fmla="*/ 2762265 h 2762265"/>
                <a:gd name="connsiteX4" fmla="*/ 0 w 2139007"/>
                <a:gd name="connsiteY4" fmla="*/ 2101816 h 2762265"/>
                <a:gd name="connsiteX0" fmla="*/ 0 w 2139007"/>
                <a:gd name="connsiteY0" fmla="*/ 2101816 h 2781717"/>
                <a:gd name="connsiteX1" fmla="*/ 1511386 w 2139007"/>
                <a:gd name="connsiteY1" fmla="*/ 0 h 2781717"/>
                <a:gd name="connsiteX2" fmla="*/ 2139007 w 2139007"/>
                <a:gd name="connsiteY2" fmla="*/ 601468 h 2781717"/>
                <a:gd name="connsiteX3" fmla="*/ 574589 w 2139007"/>
                <a:gd name="connsiteY3" fmla="*/ 2781717 h 2781717"/>
                <a:gd name="connsiteX4" fmla="*/ 0 w 2139007"/>
                <a:gd name="connsiteY4" fmla="*/ 2101816 h 2781717"/>
                <a:gd name="connsiteX0" fmla="*/ 0 w 2748607"/>
                <a:gd name="connsiteY0" fmla="*/ 2772894 h 2781717"/>
                <a:gd name="connsiteX1" fmla="*/ 2120986 w 2748607"/>
                <a:gd name="connsiteY1" fmla="*/ 0 h 2781717"/>
                <a:gd name="connsiteX2" fmla="*/ 2748607 w 2748607"/>
                <a:gd name="connsiteY2" fmla="*/ 601468 h 2781717"/>
                <a:gd name="connsiteX3" fmla="*/ 1184189 w 2748607"/>
                <a:gd name="connsiteY3" fmla="*/ 2781717 h 2781717"/>
                <a:gd name="connsiteX4" fmla="*/ 0 w 2748607"/>
                <a:gd name="connsiteY4" fmla="*/ 2772894 h 2781717"/>
                <a:gd name="connsiteX0" fmla="*/ 0 w 2729557"/>
                <a:gd name="connsiteY0" fmla="*/ 2772894 h 2781717"/>
                <a:gd name="connsiteX1" fmla="*/ 2101936 w 2729557"/>
                <a:gd name="connsiteY1" fmla="*/ 0 h 2781717"/>
                <a:gd name="connsiteX2" fmla="*/ 2729557 w 2729557"/>
                <a:gd name="connsiteY2" fmla="*/ 601468 h 2781717"/>
                <a:gd name="connsiteX3" fmla="*/ 1165139 w 2729557"/>
                <a:gd name="connsiteY3" fmla="*/ 2781717 h 2781717"/>
                <a:gd name="connsiteX4" fmla="*/ 0 w 2729557"/>
                <a:gd name="connsiteY4" fmla="*/ 2772894 h 2781717"/>
                <a:gd name="connsiteX0" fmla="*/ 0 w 2729557"/>
                <a:gd name="connsiteY0" fmla="*/ 2840974 h 2849797"/>
                <a:gd name="connsiteX1" fmla="*/ 2063836 w 2729557"/>
                <a:gd name="connsiteY1" fmla="*/ 0 h 2849797"/>
                <a:gd name="connsiteX2" fmla="*/ 2729557 w 2729557"/>
                <a:gd name="connsiteY2" fmla="*/ 669548 h 2849797"/>
                <a:gd name="connsiteX3" fmla="*/ 1165139 w 2729557"/>
                <a:gd name="connsiteY3" fmla="*/ 2849797 h 2849797"/>
                <a:gd name="connsiteX4" fmla="*/ 0 w 2729557"/>
                <a:gd name="connsiteY4" fmla="*/ 2840974 h 2849797"/>
                <a:gd name="connsiteX0" fmla="*/ 0 w 2729557"/>
                <a:gd name="connsiteY0" fmla="*/ 2792345 h 2801168"/>
                <a:gd name="connsiteX1" fmla="*/ 2111461 w 2729557"/>
                <a:gd name="connsiteY1" fmla="*/ 0 h 2801168"/>
                <a:gd name="connsiteX2" fmla="*/ 2729557 w 2729557"/>
                <a:gd name="connsiteY2" fmla="*/ 620919 h 2801168"/>
                <a:gd name="connsiteX3" fmla="*/ 1165139 w 2729557"/>
                <a:gd name="connsiteY3" fmla="*/ 2801168 h 2801168"/>
                <a:gd name="connsiteX4" fmla="*/ 0 w 2729557"/>
                <a:gd name="connsiteY4" fmla="*/ 2792345 h 2801168"/>
                <a:gd name="connsiteX0" fmla="*/ 0 w 2681932"/>
                <a:gd name="connsiteY0" fmla="*/ 2792345 h 2801168"/>
                <a:gd name="connsiteX1" fmla="*/ 2063836 w 2681932"/>
                <a:gd name="connsiteY1" fmla="*/ 0 h 2801168"/>
                <a:gd name="connsiteX2" fmla="*/ 2681932 w 2681932"/>
                <a:gd name="connsiteY2" fmla="*/ 620919 h 2801168"/>
                <a:gd name="connsiteX3" fmla="*/ 1117514 w 2681932"/>
                <a:gd name="connsiteY3" fmla="*/ 2801168 h 2801168"/>
                <a:gd name="connsiteX4" fmla="*/ 0 w 2681932"/>
                <a:gd name="connsiteY4" fmla="*/ 2792345 h 2801168"/>
                <a:gd name="connsiteX0" fmla="*/ 0 w 2753369"/>
                <a:gd name="connsiteY0" fmla="*/ 2792345 h 2801168"/>
                <a:gd name="connsiteX1" fmla="*/ 2063836 w 2753369"/>
                <a:gd name="connsiteY1" fmla="*/ 0 h 2801168"/>
                <a:gd name="connsiteX2" fmla="*/ 2753369 w 2753369"/>
                <a:gd name="connsiteY2" fmla="*/ 557832 h 2801168"/>
                <a:gd name="connsiteX3" fmla="*/ 1117514 w 2753369"/>
                <a:gd name="connsiteY3" fmla="*/ 2801168 h 2801168"/>
                <a:gd name="connsiteX4" fmla="*/ 0 w 2753369"/>
                <a:gd name="connsiteY4" fmla="*/ 2792345 h 2801168"/>
                <a:gd name="connsiteX0" fmla="*/ 0 w 2753369"/>
                <a:gd name="connsiteY0" fmla="*/ 2879697 h 2888520"/>
                <a:gd name="connsiteX1" fmla="*/ 2125748 w 2753369"/>
                <a:gd name="connsiteY1" fmla="*/ 0 h 2888520"/>
                <a:gd name="connsiteX2" fmla="*/ 2753369 w 2753369"/>
                <a:gd name="connsiteY2" fmla="*/ 645184 h 2888520"/>
                <a:gd name="connsiteX3" fmla="*/ 1117514 w 2753369"/>
                <a:gd name="connsiteY3" fmla="*/ 2888520 h 2888520"/>
                <a:gd name="connsiteX4" fmla="*/ 0 w 2753369"/>
                <a:gd name="connsiteY4" fmla="*/ 2879697 h 2888520"/>
                <a:gd name="connsiteX0" fmla="*/ 0 w 2777182"/>
                <a:gd name="connsiteY0" fmla="*/ 2879697 h 2888520"/>
                <a:gd name="connsiteX1" fmla="*/ 2125748 w 2777182"/>
                <a:gd name="connsiteY1" fmla="*/ 0 h 2888520"/>
                <a:gd name="connsiteX2" fmla="*/ 2777182 w 2777182"/>
                <a:gd name="connsiteY2" fmla="*/ 640332 h 2888520"/>
                <a:gd name="connsiteX3" fmla="*/ 1117514 w 2777182"/>
                <a:gd name="connsiteY3" fmla="*/ 2888520 h 2888520"/>
                <a:gd name="connsiteX4" fmla="*/ 0 w 2777182"/>
                <a:gd name="connsiteY4" fmla="*/ 2879697 h 2888520"/>
                <a:gd name="connsiteX0" fmla="*/ 0 w 2743844"/>
                <a:gd name="connsiteY0" fmla="*/ 2879697 h 2888520"/>
                <a:gd name="connsiteX1" fmla="*/ 2125748 w 2743844"/>
                <a:gd name="connsiteY1" fmla="*/ 0 h 2888520"/>
                <a:gd name="connsiteX2" fmla="*/ 2743844 w 2743844"/>
                <a:gd name="connsiteY2" fmla="*/ 616068 h 2888520"/>
                <a:gd name="connsiteX3" fmla="*/ 1117514 w 2743844"/>
                <a:gd name="connsiteY3" fmla="*/ 2888520 h 2888520"/>
                <a:gd name="connsiteX4" fmla="*/ 0 w 2743844"/>
                <a:gd name="connsiteY4" fmla="*/ 2879697 h 2888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844" h="2888520">
                  <a:moveTo>
                    <a:pt x="0" y="2879697"/>
                  </a:moveTo>
                  <a:lnTo>
                    <a:pt x="2125748" y="0"/>
                  </a:lnTo>
                  <a:lnTo>
                    <a:pt x="2743844" y="616068"/>
                  </a:lnTo>
                  <a:lnTo>
                    <a:pt x="1117514" y="2888520"/>
                  </a:lnTo>
                  <a:lnTo>
                    <a:pt x="0" y="2879697"/>
                  </a:lnTo>
                  <a:close/>
                </a:path>
              </a:pathLst>
            </a:custGeom>
            <a:solidFill>
              <a:srgbClr val="00A7E2"/>
            </a:solidFill>
            <a:ln>
              <a:noFill/>
            </a:ln>
            <a:effectLst>
              <a:innerShdw blurRad="241300" dist="165100" dir="4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8">
              <a:extLst>
                <a:ext uri="{FF2B5EF4-FFF2-40B4-BE49-F238E27FC236}">
                  <a16:creationId xmlns:a16="http://schemas.microsoft.com/office/drawing/2014/main" id="{86CDA405-BF61-49B0-A6EA-AA94063F3421}"/>
                </a:ext>
              </a:extLst>
            </p:cNvPr>
            <p:cNvSpPr/>
            <p:nvPr/>
          </p:nvSpPr>
          <p:spPr>
            <a:xfrm flipH="1">
              <a:off x="8728908" y="2642233"/>
              <a:ext cx="3275568" cy="3517920"/>
            </a:xfrm>
            <a:custGeom>
              <a:avLst/>
              <a:gdLst>
                <a:gd name="connsiteX0" fmla="*/ 0 w 1359243"/>
                <a:gd name="connsiteY0" fmla="*/ 1260389 h 1260389"/>
                <a:gd name="connsiteX1" fmla="*/ 315097 w 1359243"/>
                <a:gd name="connsiteY1" fmla="*/ 0 h 1260389"/>
                <a:gd name="connsiteX2" fmla="*/ 1359243 w 1359243"/>
                <a:gd name="connsiteY2" fmla="*/ 0 h 1260389"/>
                <a:gd name="connsiteX3" fmla="*/ 1044146 w 1359243"/>
                <a:gd name="connsiteY3" fmla="*/ 1260389 h 1260389"/>
                <a:gd name="connsiteX4" fmla="*/ 0 w 1359243"/>
                <a:gd name="connsiteY4" fmla="*/ 1260389 h 1260389"/>
                <a:gd name="connsiteX0" fmla="*/ 0 w 1507524"/>
                <a:gd name="connsiteY0" fmla="*/ 1260389 h 1260389"/>
                <a:gd name="connsiteX1" fmla="*/ 315097 w 1507524"/>
                <a:gd name="connsiteY1" fmla="*/ 0 h 1260389"/>
                <a:gd name="connsiteX2" fmla="*/ 1507524 w 1507524"/>
                <a:gd name="connsiteY2" fmla="*/ 370702 h 1260389"/>
                <a:gd name="connsiteX3" fmla="*/ 1044146 w 1507524"/>
                <a:gd name="connsiteY3" fmla="*/ 1260389 h 1260389"/>
                <a:gd name="connsiteX4" fmla="*/ 0 w 1507524"/>
                <a:gd name="connsiteY4" fmla="*/ 1260389 h 1260389"/>
                <a:gd name="connsiteX0" fmla="*/ 0 w 1507524"/>
                <a:gd name="connsiteY0" fmla="*/ 1878227 h 1878227"/>
                <a:gd name="connsiteX1" fmla="*/ 809368 w 1507524"/>
                <a:gd name="connsiteY1" fmla="*/ 0 h 1878227"/>
                <a:gd name="connsiteX2" fmla="*/ 1507524 w 1507524"/>
                <a:gd name="connsiteY2" fmla="*/ 988540 h 1878227"/>
                <a:gd name="connsiteX3" fmla="*/ 1044146 w 1507524"/>
                <a:gd name="connsiteY3" fmla="*/ 1878227 h 1878227"/>
                <a:gd name="connsiteX4" fmla="*/ 0 w 1507524"/>
                <a:gd name="connsiteY4" fmla="*/ 1878227 h 1878227"/>
                <a:gd name="connsiteX0" fmla="*/ 0 w 1532238"/>
                <a:gd name="connsiteY0" fmla="*/ 1878227 h 1878227"/>
                <a:gd name="connsiteX1" fmla="*/ 809368 w 1532238"/>
                <a:gd name="connsiteY1" fmla="*/ 0 h 1878227"/>
                <a:gd name="connsiteX2" fmla="*/ 1532238 w 1532238"/>
                <a:gd name="connsiteY2" fmla="*/ 914400 h 1878227"/>
                <a:gd name="connsiteX3" fmla="*/ 1044146 w 1532238"/>
                <a:gd name="connsiteY3" fmla="*/ 1878227 h 1878227"/>
                <a:gd name="connsiteX4" fmla="*/ 0 w 1532238"/>
                <a:gd name="connsiteY4" fmla="*/ 1878227 h 1878227"/>
                <a:gd name="connsiteX0" fmla="*/ 0 w 1977081"/>
                <a:gd name="connsiteY0" fmla="*/ 1902940 h 1902940"/>
                <a:gd name="connsiteX1" fmla="*/ 1254211 w 1977081"/>
                <a:gd name="connsiteY1" fmla="*/ 0 h 1902940"/>
                <a:gd name="connsiteX2" fmla="*/ 1977081 w 1977081"/>
                <a:gd name="connsiteY2" fmla="*/ 914400 h 1902940"/>
                <a:gd name="connsiteX3" fmla="*/ 1488989 w 1977081"/>
                <a:gd name="connsiteY3" fmla="*/ 1878227 h 1902940"/>
                <a:gd name="connsiteX4" fmla="*/ 0 w 1977081"/>
                <a:gd name="connsiteY4" fmla="*/ 1902940 h 1902940"/>
                <a:gd name="connsiteX0" fmla="*/ 0 w 1977081"/>
                <a:gd name="connsiteY0" fmla="*/ 1902940 h 1902940"/>
                <a:gd name="connsiteX1" fmla="*/ 1254211 w 1977081"/>
                <a:gd name="connsiteY1" fmla="*/ 0 h 1902940"/>
                <a:gd name="connsiteX2" fmla="*/ 1977081 w 1977081"/>
                <a:gd name="connsiteY2" fmla="*/ 914400 h 1902940"/>
                <a:gd name="connsiteX3" fmla="*/ 1503276 w 1977081"/>
                <a:gd name="connsiteY3" fmla="*/ 1902039 h 1902940"/>
                <a:gd name="connsiteX4" fmla="*/ 0 w 1977081"/>
                <a:gd name="connsiteY4" fmla="*/ 1902940 h 1902940"/>
                <a:gd name="connsiteX0" fmla="*/ 0 w 2053281"/>
                <a:gd name="connsiteY0" fmla="*/ 1902940 h 1902940"/>
                <a:gd name="connsiteX1" fmla="*/ 1254211 w 2053281"/>
                <a:gd name="connsiteY1" fmla="*/ 0 h 1902940"/>
                <a:gd name="connsiteX2" fmla="*/ 2053281 w 2053281"/>
                <a:gd name="connsiteY2" fmla="*/ 971550 h 1902940"/>
                <a:gd name="connsiteX3" fmla="*/ 1503276 w 2053281"/>
                <a:gd name="connsiteY3" fmla="*/ 1902039 h 1902940"/>
                <a:gd name="connsiteX4" fmla="*/ 0 w 2053281"/>
                <a:gd name="connsiteY4" fmla="*/ 1902940 h 1902940"/>
                <a:gd name="connsiteX0" fmla="*/ 0 w 2053281"/>
                <a:gd name="connsiteY0" fmla="*/ 1926752 h 1926752"/>
                <a:gd name="connsiteX1" fmla="*/ 1254211 w 2053281"/>
                <a:gd name="connsiteY1" fmla="*/ 0 h 1926752"/>
                <a:gd name="connsiteX2" fmla="*/ 2053281 w 2053281"/>
                <a:gd name="connsiteY2" fmla="*/ 995362 h 1926752"/>
                <a:gd name="connsiteX3" fmla="*/ 1503276 w 2053281"/>
                <a:gd name="connsiteY3" fmla="*/ 1925851 h 1926752"/>
                <a:gd name="connsiteX4" fmla="*/ 0 w 2053281"/>
                <a:gd name="connsiteY4" fmla="*/ 1926752 h 1926752"/>
                <a:gd name="connsiteX0" fmla="*/ 0 w 2053281"/>
                <a:gd name="connsiteY0" fmla="*/ 1805180 h 1805180"/>
                <a:gd name="connsiteX1" fmla="*/ 1149436 w 2053281"/>
                <a:gd name="connsiteY1" fmla="*/ 0 h 1805180"/>
                <a:gd name="connsiteX2" fmla="*/ 2053281 w 2053281"/>
                <a:gd name="connsiteY2" fmla="*/ 873790 h 1805180"/>
                <a:gd name="connsiteX3" fmla="*/ 1503276 w 2053281"/>
                <a:gd name="connsiteY3" fmla="*/ 1804279 h 1805180"/>
                <a:gd name="connsiteX4" fmla="*/ 0 w 2053281"/>
                <a:gd name="connsiteY4" fmla="*/ 1805180 h 1805180"/>
                <a:gd name="connsiteX0" fmla="*/ 0 w 2105669"/>
                <a:gd name="connsiteY0" fmla="*/ 1805180 h 1805180"/>
                <a:gd name="connsiteX1" fmla="*/ 1149436 w 2105669"/>
                <a:gd name="connsiteY1" fmla="*/ 0 h 1805180"/>
                <a:gd name="connsiteX2" fmla="*/ 2105669 w 2105669"/>
                <a:gd name="connsiteY2" fmla="*/ 941870 h 1805180"/>
                <a:gd name="connsiteX3" fmla="*/ 1503276 w 2105669"/>
                <a:gd name="connsiteY3" fmla="*/ 1804279 h 1805180"/>
                <a:gd name="connsiteX4" fmla="*/ 0 w 2105669"/>
                <a:gd name="connsiteY4" fmla="*/ 1805180 h 1805180"/>
                <a:gd name="connsiteX0" fmla="*/ 0 w 2105669"/>
                <a:gd name="connsiteY0" fmla="*/ 1464778 h 1464778"/>
                <a:gd name="connsiteX1" fmla="*/ 1478048 w 2105669"/>
                <a:gd name="connsiteY1" fmla="*/ 0 h 1464778"/>
                <a:gd name="connsiteX2" fmla="*/ 2105669 w 2105669"/>
                <a:gd name="connsiteY2" fmla="*/ 601468 h 1464778"/>
                <a:gd name="connsiteX3" fmla="*/ 1503276 w 2105669"/>
                <a:gd name="connsiteY3" fmla="*/ 1463877 h 1464778"/>
                <a:gd name="connsiteX4" fmla="*/ 0 w 2105669"/>
                <a:gd name="connsiteY4" fmla="*/ 1464778 h 1464778"/>
                <a:gd name="connsiteX0" fmla="*/ 0 w 1600844"/>
                <a:gd name="connsiteY0" fmla="*/ 1450190 h 1463877"/>
                <a:gd name="connsiteX1" fmla="*/ 973223 w 1600844"/>
                <a:gd name="connsiteY1" fmla="*/ 0 h 1463877"/>
                <a:gd name="connsiteX2" fmla="*/ 1600844 w 1600844"/>
                <a:gd name="connsiteY2" fmla="*/ 601468 h 1463877"/>
                <a:gd name="connsiteX3" fmla="*/ 998451 w 1600844"/>
                <a:gd name="connsiteY3" fmla="*/ 1463877 h 1463877"/>
                <a:gd name="connsiteX4" fmla="*/ 0 w 1600844"/>
                <a:gd name="connsiteY4" fmla="*/ 1450190 h 1463877"/>
                <a:gd name="connsiteX0" fmla="*/ 0 w 1629419"/>
                <a:gd name="connsiteY0" fmla="*/ 1459916 h 1463877"/>
                <a:gd name="connsiteX1" fmla="*/ 1001798 w 1629419"/>
                <a:gd name="connsiteY1" fmla="*/ 0 h 1463877"/>
                <a:gd name="connsiteX2" fmla="*/ 1629419 w 1629419"/>
                <a:gd name="connsiteY2" fmla="*/ 601468 h 1463877"/>
                <a:gd name="connsiteX3" fmla="*/ 1027026 w 1629419"/>
                <a:gd name="connsiteY3" fmla="*/ 1463877 h 1463877"/>
                <a:gd name="connsiteX4" fmla="*/ 0 w 1629419"/>
                <a:gd name="connsiteY4" fmla="*/ 1459916 h 1463877"/>
                <a:gd name="connsiteX0" fmla="*/ 0 w 1629419"/>
                <a:gd name="connsiteY0" fmla="*/ 1459916 h 2105777"/>
                <a:gd name="connsiteX1" fmla="*/ 1001798 w 1629419"/>
                <a:gd name="connsiteY1" fmla="*/ 0 h 2105777"/>
                <a:gd name="connsiteX2" fmla="*/ 1629419 w 1629419"/>
                <a:gd name="connsiteY2" fmla="*/ 601468 h 2105777"/>
                <a:gd name="connsiteX3" fmla="*/ 588876 w 1629419"/>
                <a:gd name="connsiteY3" fmla="*/ 2105777 h 2105777"/>
                <a:gd name="connsiteX4" fmla="*/ 0 w 1629419"/>
                <a:gd name="connsiteY4" fmla="*/ 1459916 h 2105777"/>
                <a:gd name="connsiteX0" fmla="*/ 0 w 2096144"/>
                <a:gd name="connsiteY0" fmla="*/ 2111542 h 2111542"/>
                <a:gd name="connsiteX1" fmla="*/ 1468523 w 2096144"/>
                <a:gd name="connsiteY1" fmla="*/ 0 h 2111542"/>
                <a:gd name="connsiteX2" fmla="*/ 2096144 w 2096144"/>
                <a:gd name="connsiteY2" fmla="*/ 601468 h 2111542"/>
                <a:gd name="connsiteX3" fmla="*/ 1055601 w 2096144"/>
                <a:gd name="connsiteY3" fmla="*/ 2105777 h 2111542"/>
                <a:gd name="connsiteX4" fmla="*/ 0 w 2096144"/>
                <a:gd name="connsiteY4" fmla="*/ 2111542 h 2111542"/>
                <a:gd name="connsiteX0" fmla="*/ 0 w 2096144"/>
                <a:gd name="connsiteY0" fmla="*/ 2101816 h 2105777"/>
                <a:gd name="connsiteX1" fmla="*/ 1468523 w 2096144"/>
                <a:gd name="connsiteY1" fmla="*/ 0 h 2105777"/>
                <a:gd name="connsiteX2" fmla="*/ 2096144 w 2096144"/>
                <a:gd name="connsiteY2" fmla="*/ 601468 h 2105777"/>
                <a:gd name="connsiteX3" fmla="*/ 1055601 w 2096144"/>
                <a:gd name="connsiteY3" fmla="*/ 2105777 h 2105777"/>
                <a:gd name="connsiteX4" fmla="*/ 0 w 2096144"/>
                <a:gd name="connsiteY4" fmla="*/ 2101816 h 2105777"/>
                <a:gd name="connsiteX0" fmla="*/ 0 w 2119957"/>
                <a:gd name="connsiteY0" fmla="*/ 2096953 h 2105777"/>
                <a:gd name="connsiteX1" fmla="*/ 1492336 w 2119957"/>
                <a:gd name="connsiteY1" fmla="*/ 0 h 2105777"/>
                <a:gd name="connsiteX2" fmla="*/ 2119957 w 2119957"/>
                <a:gd name="connsiteY2" fmla="*/ 601468 h 2105777"/>
                <a:gd name="connsiteX3" fmla="*/ 1079414 w 2119957"/>
                <a:gd name="connsiteY3" fmla="*/ 2105777 h 2105777"/>
                <a:gd name="connsiteX4" fmla="*/ 0 w 2119957"/>
                <a:gd name="connsiteY4" fmla="*/ 2096953 h 2105777"/>
                <a:gd name="connsiteX0" fmla="*/ 0 w 2139007"/>
                <a:gd name="connsiteY0" fmla="*/ 2101816 h 2105777"/>
                <a:gd name="connsiteX1" fmla="*/ 1511386 w 2139007"/>
                <a:gd name="connsiteY1" fmla="*/ 0 h 2105777"/>
                <a:gd name="connsiteX2" fmla="*/ 2139007 w 2139007"/>
                <a:gd name="connsiteY2" fmla="*/ 601468 h 2105777"/>
                <a:gd name="connsiteX3" fmla="*/ 1098464 w 2139007"/>
                <a:gd name="connsiteY3" fmla="*/ 2105777 h 2105777"/>
                <a:gd name="connsiteX4" fmla="*/ 0 w 2139007"/>
                <a:gd name="connsiteY4" fmla="*/ 2101816 h 2105777"/>
                <a:gd name="connsiteX0" fmla="*/ 0 w 2139007"/>
                <a:gd name="connsiteY0" fmla="*/ 2101816 h 2762265"/>
                <a:gd name="connsiteX1" fmla="*/ 1511386 w 2139007"/>
                <a:gd name="connsiteY1" fmla="*/ 0 h 2762265"/>
                <a:gd name="connsiteX2" fmla="*/ 2139007 w 2139007"/>
                <a:gd name="connsiteY2" fmla="*/ 601468 h 2762265"/>
                <a:gd name="connsiteX3" fmla="*/ 579351 w 2139007"/>
                <a:gd name="connsiteY3" fmla="*/ 2762265 h 2762265"/>
                <a:gd name="connsiteX4" fmla="*/ 0 w 2139007"/>
                <a:gd name="connsiteY4" fmla="*/ 2101816 h 2762265"/>
                <a:gd name="connsiteX0" fmla="*/ 0 w 2139007"/>
                <a:gd name="connsiteY0" fmla="*/ 2101816 h 2781717"/>
                <a:gd name="connsiteX1" fmla="*/ 1511386 w 2139007"/>
                <a:gd name="connsiteY1" fmla="*/ 0 h 2781717"/>
                <a:gd name="connsiteX2" fmla="*/ 2139007 w 2139007"/>
                <a:gd name="connsiteY2" fmla="*/ 601468 h 2781717"/>
                <a:gd name="connsiteX3" fmla="*/ 574589 w 2139007"/>
                <a:gd name="connsiteY3" fmla="*/ 2781717 h 2781717"/>
                <a:gd name="connsiteX4" fmla="*/ 0 w 2139007"/>
                <a:gd name="connsiteY4" fmla="*/ 2101816 h 2781717"/>
                <a:gd name="connsiteX0" fmla="*/ 0 w 2748607"/>
                <a:gd name="connsiteY0" fmla="*/ 2772894 h 2781717"/>
                <a:gd name="connsiteX1" fmla="*/ 2120986 w 2748607"/>
                <a:gd name="connsiteY1" fmla="*/ 0 h 2781717"/>
                <a:gd name="connsiteX2" fmla="*/ 2748607 w 2748607"/>
                <a:gd name="connsiteY2" fmla="*/ 601468 h 2781717"/>
                <a:gd name="connsiteX3" fmla="*/ 1184189 w 2748607"/>
                <a:gd name="connsiteY3" fmla="*/ 2781717 h 2781717"/>
                <a:gd name="connsiteX4" fmla="*/ 0 w 2748607"/>
                <a:gd name="connsiteY4" fmla="*/ 2772894 h 2781717"/>
                <a:gd name="connsiteX0" fmla="*/ 0 w 2729557"/>
                <a:gd name="connsiteY0" fmla="*/ 2772894 h 2781717"/>
                <a:gd name="connsiteX1" fmla="*/ 2101936 w 2729557"/>
                <a:gd name="connsiteY1" fmla="*/ 0 h 2781717"/>
                <a:gd name="connsiteX2" fmla="*/ 2729557 w 2729557"/>
                <a:gd name="connsiteY2" fmla="*/ 601468 h 2781717"/>
                <a:gd name="connsiteX3" fmla="*/ 1165139 w 2729557"/>
                <a:gd name="connsiteY3" fmla="*/ 2781717 h 2781717"/>
                <a:gd name="connsiteX4" fmla="*/ 0 w 2729557"/>
                <a:gd name="connsiteY4" fmla="*/ 2772894 h 2781717"/>
                <a:gd name="connsiteX0" fmla="*/ 0 w 2729557"/>
                <a:gd name="connsiteY0" fmla="*/ 2840974 h 2849797"/>
                <a:gd name="connsiteX1" fmla="*/ 2063836 w 2729557"/>
                <a:gd name="connsiteY1" fmla="*/ 0 h 2849797"/>
                <a:gd name="connsiteX2" fmla="*/ 2729557 w 2729557"/>
                <a:gd name="connsiteY2" fmla="*/ 669548 h 2849797"/>
                <a:gd name="connsiteX3" fmla="*/ 1165139 w 2729557"/>
                <a:gd name="connsiteY3" fmla="*/ 2849797 h 2849797"/>
                <a:gd name="connsiteX4" fmla="*/ 0 w 2729557"/>
                <a:gd name="connsiteY4" fmla="*/ 2840974 h 2849797"/>
                <a:gd name="connsiteX0" fmla="*/ 0 w 2729557"/>
                <a:gd name="connsiteY0" fmla="*/ 2772894 h 2781717"/>
                <a:gd name="connsiteX1" fmla="*/ 2092411 w 2729557"/>
                <a:gd name="connsiteY1" fmla="*/ 0 h 2781717"/>
                <a:gd name="connsiteX2" fmla="*/ 2729557 w 2729557"/>
                <a:gd name="connsiteY2" fmla="*/ 601468 h 2781717"/>
                <a:gd name="connsiteX3" fmla="*/ 1165139 w 2729557"/>
                <a:gd name="connsiteY3" fmla="*/ 2781717 h 2781717"/>
                <a:gd name="connsiteX4" fmla="*/ 0 w 2729557"/>
                <a:gd name="connsiteY4" fmla="*/ 2772894 h 2781717"/>
                <a:gd name="connsiteX0" fmla="*/ 0 w 2729557"/>
                <a:gd name="connsiteY0" fmla="*/ 2772894 h 3481972"/>
                <a:gd name="connsiteX1" fmla="*/ 2092411 w 2729557"/>
                <a:gd name="connsiteY1" fmla="*/ 0 h 3481972"/>
                <a:gd name="connsiteX2" fmla="*/ 2729557 w 2729557"/>
                <a:gd name="connsiteY2" fmla="*/ 601468 h 3481972"/>
                <a:gd name="connsiteX3" fmla="*/ 584114 w 2729557"/>
                <a:gd name="connsiteY3" fmla="*/ 3481972 h 3481972"/>
                <a:gd name="connsiteX4" fmla="*/ 0 w 2729557"/>
                <a:gd name="connsiteY4" fmla="*/ 2772894 h 3481972"/>
                <a:gd name="connsiteX0" fmla="*/ 0 w 3053407"/>
                <a:gd name="connsiteY0" fmla="*/ 3473149 h 3481972"/>
                <a:gd name="connsiteX1" fmla="*/ 2416261 w 3053407"/>
                <a:gd name="connsiteY1" fmla="*/ 0 h 3481972"/>
                <a:gd name="connsiteX2" fmla="*/ 3053407 w 3053407"/>
                <a:gd name="connsiteY2" fmla="*/ 601468 h 3481972"/>
                <a:gd name="connsiteX3" fmla="*/ 907964 w 3053407"/>
                <a:gd name="connsiteY3" fmla="*/ 3481972 h 3481972"/>
                <a:gd name="connsiteX4" fmla="*/ 0 w 3053407"/>
                <a:gd name="connsiteY4" fmla="*/ 3473149 h 3481972"/>
                <a:gd name="connsiteX0" fmla="*/ 0 w 3185081"/>
                <a:gd name="connsiteY0" fmla="*/ 3473149 h 3481972"/>
                <a:gd name="connsiteX1" fmla="*/ 2547935 w 3185081"/>
                <a:gd name="connsiteY1" fmla="*/ 0 h 3481972"/>
                <a:gd name="connsiteX2" fmla="*/ 3185081 w 3185081"/>
                <a:gd name="connsiteY2" fmla="*/ 601468 h 3481972"/>
                <a:gd name="connsiteX3" fmla="*/ 1039638 w 3185081"/>
                <a:gd name="connsiteY3" fmla="*/ 3481972 h 3481972"/>
                <a:gd name="connsiteX4" fmla="*/ 0 w 3185081"/>
                <a:gd name="connsiteY4" fmla="*/ 3473149 h 3481972"/>
                <a:gd name="connsiteX0" fmla="*/ 0 w 3185081"/>
                <a:gd name="connsiteY0" fmla="*/ 3473149 h 3473149"/>
                <a:gd name="connsiteX1" fmla="*/ 2547935 w 3185081"/>
                <a:gd name="connsiteY1" fmla="*/ 0 h 3473149"/>
                <a:gd name="connsiteX2" fmla="*/ 3185081 w 3185081"/>
                <a:gd name="connsiteY2" fmla="*/ 601468 h 3473149"/>
                <a:gd name="connsiteX3" fmla="*/ 1134736 w 3185081"/>
                <a:gd name="connsiteY3" fmla="*/ 3467034 h 3473149"/>
                <a:gd name="connsiteX4" fmla="*/ 0 w 3185081"/>
                <a:gd name="connsiteY4" fmla="*/ 3473149 h 3473149"/>
                <a:gd name="connsiteX0" fmla="*/ 0 w 3221657"/>
                <a:gd name="connsiteY0" fmla="*/ 3473149 h 3473149"/>
                <a:gd name="connsiteX1" fmla="*/ 2547935 w 3221657"/>
                <a:gd name="connsiteY1" fmla="*/ 0 h 3473149"/>
                <a:gd name="connsiteX2" fmla="*/ 3221657 w 3221657"/>
                <a:gd name="connsiteY2" fmla="*/ 608937 h 3473149"/>
                <a:gd name="connsiteX3" fmla="*/ 1134736 w 3221657"/>
                <a:gd name="connsiteY3" fmla="*/ 3467034 h 3473149"/>
                <a:gd name="connsiteX4" fmla="*/ 0 w 3221657"/>
                <a:gd name="connsiteY4" fmla="*/ 3473149 h 3473149"/>
                <a:gd name="connsiteX0" fmla="*/ 0 w 3221657"/>
                <a:gd name="connsiteY0" fmla="*/ 3413394 h 3413394"/>
                <a:gd name="connsiteX1" fmla="*/ 2591826 w 3221657"/>
                <a:gd name="connsiteY1" fmla="*/ 0 h 3413394"/>
                <a:gd name="connsiteX2" fmla="*/ 3221657 w 3221657"/>
                <a:gd name="connsiteY2" fmla="*/ 549182 h 3413394"/>
                <a:gd name="connsiteX3" fmla="*/ 1134736 w 3221657"/>
                <a:gd name="connsiteY3" fmla="*/ 3407279 h 3413394"/>
                <a:gd name="connsiteX4" fmla="*/ 0 w 3221657"/>
                <a:gd name="connsiteY4" fmla="*/ 3413394 h 3413394"/>
                <a:gd name="connsiteX0" fmla="*/ 0 w 3185081"/>
                <a:gd name="connsiteY0" fmla="*/ 3390986 h 3407279"/>
                <a:gd name="connsiteX1" fmla="*/ 2555250 w 3185081"/>
                <a:gd name="connsiteY1" fmla="*/ 0 h 3407279"/>
                <a:gd name="connsiteX2" fmla="*/ 3185081 w 3185081"/>
                <a:gd name="connsiteY2" fmla="*/ 549182 h 3407279"/>
                <a:gd name="connsiteX3" fmla="*/ 1098160 w 3185081"/>
                <a:gd name="connsiteY3" fmla="*/ 3407279 h 3407279"/>
                <a:gd name="connsiteX4" fmla="*/ 0 w 3185081"/>
                <a:gd name="connsiteY4" fmla="*/ 3390986 h 3407279"/>
                <a:gd name="connsiteX0" fmla="*/ 0 w 3275568"/>
                <a:gd name="connsiteY0" fmla="*/ 3390986 h 3407279"/>
                <a:gd name="connsiteX1" fmla="*/ 2555250 w 3275568"/>
                <a:gd name="connsiteY1" fmla="*/ 0 h 3407279"/>
                <a:gd name="connsiteX2" fmla="*/ 3275568 w 3275568"/>
                <a:gd name="connsiteY2" fmla="*/ 461651 h 3407279"/>
                <a:gd name="connsiteX3" fmla="*/ 1098160 w 3275568"/>
                <a:gd name="connsiteY3" fmla="*/ 3407279 h 3407279"/>
                <a:gd name="connsiteX4" fmla="*/ 0 w 3275568"/>
                <a:gd name="connsiteY4" fmla="*/ 3390986 h 3407279"/>
                <a:gd name="connsiteX0" fmla="*/ 0 w 3275568"/>
                <a:gd name="connsiteY0" fmla="*/ 3575775 h 3592068"/>
                <a:gd name="connsiteX1" fmla="*/ 2631450 w 3275568"/>
                <a:gd name="connsiteY1" fmla="*/ 0 h 3592068"/>
                <a:gd name="connsiteX2" fmla="*/ 3275568 w 3275568"/>
                <a:gd name="connsiteY2" fmla="*/ 646440 h 3592068"/>
                <a:gd name="connsiteX3" fmla="*/ 1098160 w 3275568"/>
                <a:gd name="connsiteY3" fmla="*/ 3592068 h 3592068"/>
                <a:gd name="connsiteX4" fmla="*/ 0 w 3275568"/>
                <a:gd name="connsiteY4" fmla="*/ 3575775 h 359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568" h="3592068">
                  <a:moveTo>
                    <a:pt x="0" y="3575775"/>
                  </a:moveTo>
                  <a:lnTo>
                    <a:pt x="2631450" y="0"/>
                  </a:lnTo>
                  <a:lnTo>
                    <a:pt x="3275568" y="646440"/>
                  </a:lnTo>
                  <a:lnTo>
                    <a:pt x="1098160" y="3592068"/>
                  </a:lnTo>
                  <a:lnTo>
                    <a:pt x="0" y="3575775"/>
                  </a:lnTo>
                  <a:close/>
                </a:path>
              </a:pathLst>
            </a:custGeom>
            <a:solidFill>
              <a:srgbClr val="66CCFF"/>
            </a:solidFill>
            <a:ln>
              <a:noFill/>
            </a:ln>
            <a:effectLst>
              <a:innerShdw blurRad="241300" dist="165100" dir="4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D8432FC-8948-4CCD-B8C3-5A34E8C1B046}"/>
                </a:ext>
              </a:extLst>
            </p:cNvPr>
            <p:cNvSpPr txBox="1"/>
            <p:nvPr/>
          </p:nvSpPr>
          <p:spPr>
            <a:xfrm>
              <a:off x="6189506" y="5594485"/>
              <a:ext cx="965606" cy="600164"/>
            </a:xfrm>
            <a:prstGeom prst="rect">
              <a:avLst/>
            </a:prstGeom>
            <a:noFill/>
            <a:ln>
              <a:noFill/>
            </a:ln>
            <a:effectLst>
              <a:innerShdw blurRad="241300" dist="165100" dir="4800000">
                <a:prstClr val="black">
                  <a:alpha val="50000"/>
                </a:prstClr>
              </a:innerShdw>
            </a:effectLst>
          </p:spPr>
          <p:txBody>
            <a:bodyPr wrap="square" rtlCol="0">
              <a:spAutoFit/>
            </a:bodyPr>
            <a:lstStyle/>
            <a:p>
              <a:r>
                <a:rPr lang="en-US" dirty="0">
                  <a:solidFill>
                    <a:schemeClr val="bg1"/>
                  </a:solidFill>
                  <a:latin typeface="Arial Black" panose="020B0A04020102020204" pitchFamily="34" charset="0"/>
                </a:rPr>
                <a:t>30K</a:t>
              </a:r>
            </a:p>
            <a:p>
              <a:r>
                <a:rPr lang="en-US" sz="1400" dirty="0">
                  <a:solidFill>
                    <a:schemeClr val="bg1"/>
                  </a:solidFill>
                </a:rPr>
                <a:t>DEATHS</a:t>
              </a:r>
            </a:p>
          </p:txBody>
        </p:sp>
        <p:sp>
          <p:nvSpPr>
            <p:cNvPr id="13" name="TextBox 12">
              <a:extLst>
                <a:ext uri="{FF2B5EF4-FFF2-40B4-BE49-F238E27FC236}">
                  <a16:creationId xmlns:a16="http://schemas.microsoft.com/office/drawing/2014/main" id="{DDC990EE-F686-4162-9A94-86A306F3AEEE}"/>
                </a:ext>
              </a:extLst>
            </p:cNvPr>
            <p:cNvSpPr txBox="1"/>
            <p:nvPr/>
          </p:nvSpPr>
          <p:spPr>
            <a:xfrm>
              <a:off x="6828721" y="5285523"/>
              <a:ext cx="1200916" cy="507831"/>
            </a:xfrm>
            <a:prstGeom prst="rect">
              <a:avLst/>
            </a:prstGeom>
            <a:noFill/>
          </p:spPr>
          <p:txBody>
            <a:bodyPr wrap="square" rtlCol="0">
              <a:spAutoFit/>
            </a:bodyPr>
            <a:lstStyle/>
            <a:p>
              <a:pPr algn="ctr"/>
              <a:r>
                <a:rPr lang="en-US" dirty="0">
                  <a:solidFill>
                    <a:schemeClr val="bg1"/>
                  </a:solidFill>
                  <a:latin typeface="Arial Black" panose="020B0A04020102020204" pitchFamily="34" charset="0"/>
                </a:rPr>
                <a:t>900K</a:t>
              </a:r>
            </a:p>
            <a:p>
              <a:pPr algn="ctr"/>
              <a:r>
                <a:rPr lang="en-US" sz="800" dirty="0">
                  <a:solidFill>
                    <a:schemeClr val="bg1"/>
                  </a:solidFill>
                </a:rPr>
                <a:t>HOSPITALIZATIONS</a:t>
              </a:r>
            </a:p>
          </p:txBody>
        </p:sp>
        <p:sp>
          <p:nvSpPr>
            <p:cNvPr id="14" name="TextBox 13">
              <a:extLst>
                <a:ext uri="{FF2B5EF4-FFF2-40B4-BE49-F238E27FC236}">
                  <a16:creationId xmlns:a16="http://schemas.microsoft.com/office/drawing/2014/main" id="{BCBDB31C-9943-44DC-82E4-32DD9FC7A308}"/>
                </a:ext>
              </a:extLst>
            </p:cNvPr>
            <p:cNvSpPr txBox="1"/>
            <p:nvPr/>
          </p:nvSpPr>
          <p:spPr>
            <a:xfrm>
              <a:off x="7763573" y="4916303"/>
              <a:ext cx="1200916" cy="523220"/>
            </a:xfrm>
            <a:prstGeom prst="rect">
              <a:avLst/>
            </a:prstGeom>
            <a:noFill/>
          </p:spPr>
          <p:txBody>
            <a:bodyPr wrap="square" rtlCol="0">
              <a:spAutoFit/>
            </a:bodyPr>
            <a:lstStyle/>
            <a:p>
              <a:pPr algn="ctr"/>
              <a:r>
                <a:rPr lang="en-US" dirty="0">
                  <a:solidFill>
                    <a:schemeClr val="bg1"/>
                  </a:solidFill>
                  <a:latin typeface="Arial Black" panose="020B0A04020102020204" pitchFamily="34" charset="0"/>
                </a:rPr>
                <a:t>3M</a:t>
              </a:r>
            </a:p>
            <a:p>
              <a:pPr algn="ctr"/>
              <a:r>
                <a:rPr lang="en-US" sz="900" dirty="0">
                  <a:solidFill>
                    <a:schemeClr val="bg1"/>
                  </a:solidFill>
                </a:rPr>
                <a:t>ED VISITS</a:t>
              </a:r>
            </a:p>
          </p:txBody>
        </p:sp>
        <p:sp>
          <p:nvSpPr>
            <p:cNvPr id="15" name="TextBox 14">
              <a:extLst>
                <a:ext uri="{FF2B5EF4-FFF2-40B4-BE49-F238E27FC236}">
                  <a16:creationId xmlns:a16="http://schemas.microsoft.com/office/drawing/2014/main" id="{51042A19-F758-4B75-96B4-2A8ADAC42BBC}"/>
                </a:ext>
              </a:extLst>
            </p:cNvPr>
            <p:cNvSpPr txBox="1"/>
            <p:nvPr/>
          </p:nvSpPr>
          <p:spPr>
            <a:xfrm>
              <a:off x="8683629" y="4563516"/>
              <a:ext cx="1200916" cy="523220"/>
            </a:xfrm>
            <a:prstGeom prst="rect">
              <a:avLst/>
            </a:prstGeom>
            <a:noFill/>
          </p:spPr>
          <p:txBody>
            <a:bodyPr wrap="square" rtlCol="0">
              <a:spAutoFit/>
            </a:bodyPr>
            <a:lstStyle/>
            <a:p>
              <a:pPr algn="ctr"/>
              <a:r>
                <a:rPr lang="en-US" dirty="0">
                  <a:solidFill>
                    <a:schemeClr val="bg1"/>
                  </a:solidFill>
                  <a:latin typeface="Arial Black" panose="020B0A04020102020204" pitchFamily="34" charset="0"/>
                </a:rPr>
                <a:t>7M</a:t>
              </a:r>
            </a:p>
            <a:p>
              <a:pPr algn="ctr"/>
              <a:r>
                <a:rPr lang="en-US" sz="900" dirty="0">
                  <a:solidFill>
                    <a:schemeClr val="bg1"/>
                  </a:solidFill>
                </a:rPr>
                <a:t>INJURIES</a:t>
              </a:r>
            </a:p>
          </p:txBody>
        </p:sp>
        <p:sp>
          <p:nvSpPr>
            <p:cNvPr id="16" name="TextBox 15">
              <a:extLst>
                <a:ext uri="{FF2B5EF4-FFF2-40B4-BE49-F238E27FC236}">
                  <a16:creationId xmlns:a16="http://schemas.microsoft.com/office/drawing/2014/main" id="{5E59447D-6EAB-4D21-BB79-CEDD486836AE}"/>
                </a:ext>
              </a:extLst>
            </p:cNvPr>
            <p:cNvSpPr txBox="1"/>
            <p:nvPr/>
          </p:nvSpPr>
          <p:spPr>
            <a:xfrm>
              <a:off x="9524097" y="4189661"/>
              <a:ext cx="1200916" cy="523220"/>
            </a:xfrm>
            <a:prstGeom prst="rect">
              <a:avLst/>
            </a:prstGeom>
            <a:noFill/>
          </p:spPr>
          <p:txBody>
            <a:bodyPr wrap="square" rtlCol="0">
              <a:spAutoFit/>
            </a:bodyPr>
            <a:lstStyle/>
            <a:p>
              <a:pPr algn="ctr"/>
              <a:r>
                <a:rPr lang="en-US" dirty="0">
                  <a:solidFill>
                    <a:schemeClr val="bg1"/>
                  </a:solidFill>
                  <a:latin typeface="Arial Black" panose="020B0A04020102020204" pitchFamily="34" charset="0"/>
                </a:rPr>
                <a:t>30M</a:t>
              </a:r>
            </a:p>
            <a:p>
              <a:pPr algn="ctr"/>
              <a:r>
                <a:rPr lang="en-US" sz="900" dirty="0">
                  <a:solidFill>
                    <a:schemeClr val="bg1"/>
                  </a:solidFill>
                </a:rPr>
                <a:t>FALLS</a:t>
              </a:r>
            </a:p>
          </p:txBody>
        </p:sp>
      </p:grpSp>
    </p:spTree>
    <p:extLst>
      <p:ext uri="{BB962C8B-B14F-4D97-AF65-F5344CB8AC3E}">
        <p14:creationId xmlns:p14="http://schemas.microsoft.com/office/powerpoint/2010/main" val="3043609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50E42E-ADE6-45A0-A24D-D757676F96D2}"/>
              </a:ext>
            </a:extLst>
          </p:cNvPr>
          <p:cNvSpPr/>
          <p:nvPr/>
        </p:nvSpPr>
        <p:spPr bwMode="auto">
          <a:xfrm>
            <a:off x="1739349" y="1152938"/>
            <a:ext cx="8199782" cy="4263887"/>
          </a:xfrm>
          <a:custGeom>
            <a:avLst/>
            <a:gdLst>
              <a:gd name="connsiteX0" fmla="*/ 0 w 8169965"/>
              <a:gd name="connsiteY0" fmla="*/ 0 h 1480930"/>
              <a:gd name="connsiteX1" fmla="*/ 8169965 w 8169965"/>
              <a:gd name="connsiteY1" fmla="*/ 0 h 1480930"/>
              <a:gd name="connsiteX2" fmla="*/ 8169965 w 8169965"/>
              <a:gd name="connsiteY2" fmla="*/ 1480930 h 1480930"/>
              <a:gd name="connsiteX3" fmla="*/ 0 w 8169965"/>
              <a:gd name="connsiteY3" fmla="*/ 1480930 h 1480930"/>
              <a:gd name="connsiteX4" fmla="*/ 0 w 8169965"/>
              <a:gd name="connsiteY4" fmla="*/ 0 h 1480930"/>
              <a:gd name="connsiteX0" fmla="*/ 0 w 8199782"/>
              <a:gd name="connsiteY0" fmla="*/ 2782957 h 4263887"/>
              <a:gd name="connsiteX1" fmla="*/ 8199782 w 8199782"/>
              <a:gd name="connsiteY1" fmla="*/ 0 h 4263887"/>
              <a:gd name="connsiteX2" fmla="*/ 8169965 w 8199782"/>
              <a:gd name="connsiteY2" fmla="*/ 4263887 h 4263887"/>
              <a:gd name="connsiteX3" fmla="*/ 0 w 8199782"/>
              <a:gd name="connsiteY3" fmla="*/ 4263887 h 4263887"/>
              <a:gd name="connsiteX4" fmla="*/ 0 w 8199782"/>
              <a:gd name="connsiteY4" fmla="*/ 2782957 h 4263887"/>
              <a:gd name="connsiteX0" fmla="*/ 0 w 8199782"/>
              <a:gd name="connsiteY0" fmla="*/ 2782957 h 4263887"/>
              <a:gd name="connsiteX1" fmla="*/ 7245625 w 8199782"/>
              <a:gd name="connsiteY1" fmla="*/ 327992 h 4263887"/>
              <a:gd name="connsiteX2" fmla="*/ 8199782 w 8199782"/>
              <a:gd name="connsiteY2" fmla="*/ 0 h 4263887"/>
              <a:gd name="connsiteX3" fmla="*/ 8169965 w 8199782"/>
              <a:gd name="connsiteY3" fmla="*/ 4263887 h 4263887"/>
              <a:gd name="connsiteX4" fmla="*/ 0 w 8199782"/>
              <a:gd name="connsiteY4" fmla="*/ 4263887 h 4263887"/>
              <a:gd name="connsiteX5" fmla="*/ 0 w 8199782"/>
              <a:gd name="connsiteY5" fmla="*/ 2782957 h 4263887"/>
              <a:gd name="connsiteX0" fmla="*/ 0 w 8199782"/>
              <a:gd name="connsiteY0" fmla="*/ 2782957 h 4263887"/>
              <a:gd name="connsiteX1" fmla="*/ 7176051 w 8199782"/>
              <a:gd name="connsiteY1" fmla="*/ 238539 h 4263887"/>
              <a:gd name="connsiteX2" fmla="*/ 8199782 w 8199782"/>
              <a:gd name="connsiteY2" fmla="*/ 0 h 4263887"/>
              <a:gd name="connsiteX3" fmla="*/ 8169965 w 8199782"/>
              <a:gd name="connsiteY3" fmla="*/ 4263887 h 4263887"/>
              <a:gd name="connsiteX4" fmla="*/ 0 w 8199782"/>
              <a:gd name="connsiteY4" fmla="*/ 4263887 h 4263887"/>
              <a:gd name="connsiteX5" fmla="*/ 0 w 8199782"/>
              <a:gd name="connsiteY5" fmla="*/ 2782957 h 4263887"/>
              <a:gd name="connsiteX0" fmla="*/ 0 w 8199782"/>
              <a:gd name="connsiteY0" fmla="*/ 2782957 h 4263887"/>
              <a:gd name="connsiteX1" fmla="*/ 6301408 w 8199782"/>
              <a:gd name="connsiteY1" fmla="*/ 546653 h 4263887"/>
              <a:gd name="connsiteX2" fmla="*/ 7176051 w 8199782"/>
              <a:gd name="connsiteY2" fmla="*/ 238539 h 4263887"/>
              <a:gd name="connsiteX3" fmla="*/ 8199782 w 8199782"/>
              <a:gd name="connsiteY3" fmla="*/ 0 h 4263887"/>
              <a:gd name="connsiteX4" fmla="*/ 8169965 w 8199782"/>
              <a:gd name="connsiteY4" fmla="*/ 4263887 h 4263887"/>
              <a:gd name="connsiteX5" fmla="*/ 0 w 8199782"/>
              <a:gd name="connsiteY5" fmla="*/ 4263887 h 4263887"/>
              <a:gd name="connsiteX6" fmla="*/ 0 w 8199782"/>
              <a:gd name="connsiteY6" fmla="*/ 2782957 h 4263887"/>
              <a:gd name="connsiteX0" fmla="*/ 0 w 8199782"/>
              <a:gd name="connsiteY0" fmla="*/ 2782957 h 4263887"/>
              <a:gd name="connsiteX1" fmla="*/ 6311347 w 8199782"/>
              <a:gd name="connsiteY1" fmla="*/ 566532 h 4263887"/>
              <a:gd name="connsiteX2" fmla="*/ 7176051 w 8199782"/>
              <a:gd name="connsiteY2" fmla="*/ 238539 h 4263887"/>
              <a:gd name="connsiteX3" fmla="*/ 8199782 w 8199782"/>
              <a:gd name="connsiteY3" fmla="*/ 0 h 4263887"/>
              <a:gd name="connsiteX4" fmla="*/ 8169965 w 8199782"/>
              <a:gd name="connsiteY4" fmla="*/ 4263887 h 4263887"/>
              <a:gd name="connsiteX5" fmla="*/ 0 w 8199782"/>
              <a:gd name="connsiteY5" fmla="*/ 4263887 h 4263887"/>
              <a:gd name="connsiteX6" fmla="*/ 0 w 8199782"/>
              <a:gd name="connsiteY6" fmla="*/ 2782957 h 4263887"/>
              <a:gd name="connsiteX0" fmla="*/ 0 w 8199782"/>
              <a:gd name="connsiteY0" fmla="*/ 2782957 h 4263887"/>
              <a:gd name="connsiteX1" fmla="*/ 5446642 w 8199782"/>
              <a:gd name="connsiteY1" fmla="*/ 874645 h 4263887"/>
              <a:gd name="connsiteX2" fmla="*/ 6311347 w 8199782"/>
              <a:gd name="connsiteY2" fmla="*/ 566532 h 4263887"/>
              <a:gd name="connsiteX3" fmla="*/ 7176051 w 8199782"/>
              <a:gd name="connsiteY3" fmla="*/ 238539 h 4263887"/>
              <a:gd name="connsiteX4" fmla="*/ 8199782 w 8199782"/>
              <a:gd name="connsiteY4" fmla="*/ 0 h 4263887"/>
              <a:gd name="connsiteX5" fmla="*/ 8169965 w 8199782"/>
              <a:gd name="connsiteY5" fmla="*/ 4263887 h 4263887"/>
              <a:gd name="connsiteX6" fmla="*/ 0 w 8199782"/>
              <a:gd name="connsiteY6" fmla="*/ 4263887 h 4263887"/>
              <a:gd name="connsiteX7" fmla="*/ 0 w 8199782"/>
              <a:gd name="connsiteY7" fmla="*/ 2782957 h 4263887"/>
              <a:gd name="connsiteX0" fmla="*/ 0 w 8199782"/>
              <a:gd name="connsiteY0" fmla="*/ 2782957 h 4263887"/>
              <a:gd name="connsiteX1" fmla="*/ 5406886 w 8199782"/>
              <a:gd name="connsiteY1" fmla="*/ 765314 h 4263887"/>
              <a:gd name="connsiteX2" fmla="*/ 6311347 w 8199782"/>
              <a:gd name="connsiteY2" fmla="*/ 566532 h 4263887"/>
              <a:gd name="connsiteX3" fmla="*/ 7176051 w 8199782"/>
              <a:gd name="connsiteY3" fmla="*/ 238539 h 4263887"/>
              <a:gd name="connsiteX4" fmla="*/ 8199782 w 8199782"/>
              <a:gd name="connsiteY4" fmla="*/ 0 h 4263887"/>
              <a:gd name="connsiteX5" fmla="*/ 8169965 w 8199782"/>
              <a:gd name="connsiteY5" fmla="*/ 4263887 h 4263887"/>
              <a:gd name="connsiteX6" fmla="*/ 0 w 8199782"/>
              <a:gd name="connsiteY6" fmla="*/ 4263887 h 4263887"/>
              <a:gd name="connsiteX7" fmla="*/ 0 w 8199782"/>
              <a:gd name="connsiteY7" fmla="*/ 2782957 h 4263887"/>
              <a:gd name="connsiteX0" fmla="*/ 0 w 8199782"/>
              <a:gd name="connsiteY0" fmla="*/ 2782957 h 4263887"/>
              <a:gd name="connsiteX1" fmla="*/ 4512364 w 8199782"/>
              <a:gd name="connsiteY1" fmla="*/ 1083366 h 4263887"/>
              <a:gd name="connsiteX2" fmla="*/ 5406886 w 8199782"/>
              <a:gd name="connsiteY2" fmla="*/ 765314 h 4263887"/>
              <a:gd name="connsiteX3" fmla="*/ 6311347 w 8199782"/>
              <a:gd name="connsiteY3" fmla="*/ 566532 h 4263887"/>
              <a:gd name="connsiteX4" fmla="*/ 7176051 w 8199782"/>
              <a:gd name="connsiteY4" fmla="*/ 238539 h 4263887"/>
              <a:gd name="connsiteX5" fmla="*/ 8199782 w 8199782"/>
              <a:gd name="connsiteY5" fmla="*/ 0 h 4263887"/>
              <a:gd name="connsiteX6" fmla="*/ 8169965 w 8199782"/>
              <a:gd name="connsiteY6" fmla="*/ 4263887 h 4263887"/>
              <a:gd name="connsiteX7" fmla="*/ 0 w 8199782"/>
              <a:gd name="connsiteY7" fmla="*/ 4263887 h 4263887"/>
              <a:gd name="connsiteX8" fmla="*/ 0 w 8199782"/>
              <a:gd name="connsiteY8" fmla="*/ 2782957 h 4263887"/>
              <a:gd name="connsiteX0" fmla="*/ 0 w 8199782"/>
              <a:gd name="connsiteY0" fmla="*/ 2782957 h 4263887"/>
              <a:gd name="connsiteX1" fmla="*/ 3528390 w 8199782"/>
              <a:gd name="connsiteY1" fmla="*/ 1431236 h 4263887"/>
              <a:gd name="connsiteX2" fmla="*/ 4512364 w 8199782"/>
              <a:gd name="connsiteY2" fmla="*/ 1083366 h 4263887"/>
              <a:gd name="connsiteX3" fmla="*/ 5406886 w 8199782"/>
              <a:gd name="connsiteY3" fmla="*/ 765314 h 4263887"/>
              <a:gd name="connsiteX4" fmla="*/ 6311347 w 8199782"/>
              <a:gd name="connsiteY4" fmla="*/ 566532 h 4263887"/>
              <a:gd name="connsiteX5" fmla="*/ 7176051 w 8199782"/>
              <a:gd name="connsiteY5" fmla="*/ 238539 h 4263887"/>
              <a:gd name="connsiteX6" fmla="*/ 8199782 w 8199782"/>
              <a:gd name="connsiteY6" fmla="*/ 0 h 4263887"/>
              <a:gd name="connsiteX7" fmla="*/ 8169965 w 8199782"/>
              <a:gd name="connsiteY7" fmla="*/ 4263887 h 4263887"/>
              <a:gd name="connsiteX8" fmla="*/ 0 w 8199782"/>
              <a:gd name="connsiteY8" fmla="*/ 4263887 h 4263887"/>
              <a:gd name="connsiteX9" fmla="*/ 0 w 8199782"/>
              <a:gd name="connsiteY9" fmla="*/ 2782957 h 4263887"/>
              <a:gd name="connsiteX0" fmla="*/ 0 w 8199782"/>
              <a:gd name="connsiteY0" fmla="*/ 2782957 h 4263887"/>
              <a:gd name="connsiteX1" fmla="*/ 3558208 w 8199782"/>
              <a:gd name="connsiteY1" fmla="*/ 1649897 h 4263887"/>
              <a:gd name="connsiteX2" fmla="*/ 4512364 w 8199782"/>
              <a:gd name="connsiteY2" fmla="*/ 1083366 h 4263887"/>
              <a:gd name="connsiteX3" fmla="*/ 5406886 w 8199782"/>
              <a:gd name="connsiteY3" fmla="*/ 765314 h 4263887"/>
              <a:gd name="connsiteX4" fmla="*/ 6311347 w 8199782"/>
              <a:gd name="connsiteY4" fmla="*/ 566532 h 4263887"/>
              <a:gd name="connsiteX5" fmla="*/ 7176051 w 8199782"/>
              <a:gd name="connsiteY5" fmla="*/ 238539 h 4263887"/>
              <a:gd name="connsiteX6" fmla="*/ 8199782 w 8199782"/>
              <a:gd name="connsiteY6" fmla="*/ 0 h 4263887"/>
              <a:gd name="connsiteX7" fmla="*/ 8169965 w 8199782"/>
              <a:gd name="connsiteY7" fmla="*/ 4263887 h 4263887"/>
              <a:gd name="connsiteX8" fmla="*/ 0 w 8199782"/>
              <a:gd name="connsiteY8" fmla="*/ 4263887 h 4263887"/>
              <a:gd name="connsiteX9" fmla="*/ 0 w 8199782"/>
              <a:gd name="connsiteY9" fmla="*/ 2782957 h 4263887"/>
              <a:gd name="connsiteX0" fmla="*/ 0 w 8199782"/>
              <a:gd name="connsiteY0" fmla="*/ 2782957 h 4263887"/>
              <a:gd name="connsiteX1" fmla="*/ 3637721 w 8199782"/>
              <a:gd name="connsiteY1" fmla="*/ 1540566 h 4263887"/>
              <a:gd name="connsiteX2" fmla="*/ 4512364 w 8199782"/>
              <a:gd name="connsiteY2" fmla="*/ 1083366 h 4263887"/>
              <a:gd name="connsiteX3" fmla="*/ 5406886 w 8199782"/>
              <a:gd name="connsiteY3" fmla="*/ 765314 h 4263887"/>
              <a:gd name="connsiteX4" fmla="*/ 6311347 w 8199782"/>
              <a:gd name="connsiteY4" fmla="*/ 566532 h 4263887"/>
              <a:gd name="connsiteX5" fmla="*/ 7176051 w 8199782"/>
              <a:gd name="connsiteY5" fmla="*/ 238539 h 4263887"/>
              <a:gd name="connsiteX6" fmla="*/ 8199782 w 8199782"/>
              <a:gd name="connsiteY6" fmla="*/ 0 h 4263887"/>
              <a:gd name="connsiteX7" fmla="*/ 8169965 w 8199782"/>
              <a:gd name="connsiteY7" fmla="*/ 4263887 h 4263887"/>
              <a:gd name="connsiteX8" fmla="*/ 0 w 8199782"/>
              <a:gd name="connsiteY8" fmla="*/ 4263887 h 4263887"/>
              <a:gd name="connsiteX9" fmla="*/ 0 w 8199782"/>
              <a:gd name="connsiteY9" fmla="*/ 2782957 h 4263887"/>
              <a:gd name="connsiteX0" fmla="*/ 0 w 8199782"/>
              <a:gd name="connsiteY0" fmla="*/ 2782957 h 4263887"/>
              <a:gd name="connsiteX1" fmla="*/ 2763077 w 8199782"/>
              <a:gd name="connsiteY1" fmla="*/ 1848679 h 4263887"/>
              <a:gd name="connsiteX2" fmla="*/ 3637721 w 8199782"/>
              <a:gd name="connsiteY2" fmla="*/ 1540566 h 4263887"/>
              <a:gd name="connsiteX3" fmla="*/ 4512364 w 8199782"/>
              <a:gd name="connsiteY3" fmla="*/ 1083366 h 4263887"/>
              <a:gd name="connsiteX4" fmla="*/ 5406886 w 8199782"/>
              <a:gd name="connsiteY4" fmla="*/ 765314 h 4263887"/>
              <a:gd name="connsiteX5" fmla="*/ 6311347 w 8199782"/>
              <a:gd name="connsiteY5" fmla="*/ 566532 h 4263887"/>
              <a:gd name="connsiteX6" fmla="*/ 7176051 w 8199782"/>
              <a:gd name="connsiteY6" fmla="*/ 238539 h 4263887"/>
              <a:gd name="connsiteX7" fmla="*/ 8199782 w 8199782"/>
              <a:gd name="connsiteY7" fmla="*/ 0 h 4263887"/>
              <a:gd name="connsiteX8" fmla="*/ 8169965 w 8199782"/>
              <a:gd name="connsiteY8" fmla="*/ 4263887 h 4263887"/>
              <a:gd name="connsiteX9" fmla="*/ 0 w 8199782"/>
              <a:gd name="connsiteY9" fmla="*/ 4263887 h 4263887"/>
              <a:gd name="connsiteX10" fmla="*/ 0 w 8199782"/>
              <a:gd name="connsiteY10" fmla="*/ 2782957 h 4263887"/>
              <a:gd name="connsiteX0" fmla="*/ 0 w 8199782"/>
              <a:gd name="connsiteY0" fmla="*/ 2782957 h 4263887"/>
              <a:gd name="connsiteX1" fmla="*/ 2753138 w 8199782"/>
              <a:gd name="connsiteY1" fmla="*/ 1789045 h 4263887"/>
              <a:gd name="connsiteX2" fmla="*/ 3637721 w 8199782"/>
              <a:gd name="connsiteY2" fmla="*/ 1540566 h 4263887"/>
              <a:gd name="connsiteX3" fmla="*/ 4512364 w 8199782"/>
              <a:gd name="connsiteY3" fmla="*/ 1083366 h 4263887"/>
              <a:gd name="connsiteX4" fmla="*/ 5406886 w 8199782"/>
              <a:gd name="connsiteY4" fmla="*/ 765314 h 4263887"/>
              <a:gd name="connsiteX5" fmla="*/ 6311347 w 8199782"/>
              <a:gd name="connsiteY5" fmla="*/ 566532 h 4263887"/>
              <a:gd name="connsiteX6" fmla="*/ 7176051 w 8199782"/>
              <a:gd name="connsiteY6" fmla="*/ 238539 h 4263887"/>
              <a:gd name="connsiteX7" fmla="*/ 8199782 w 8199782"/>
              <a:gd name="connsiteY7" fmla="*/ 0 h 4263887"/>
              <a:gd name="connsiteX8" fmla="*/ 8169965 w 8199782"/>
              <a:gd name="connsiteY8" fmla="*/ 4263887 h 4263887"/>
              <a:gd name="connsiteX9" fmla="*/ 0 w 8199782"/>
              <a:gd name="connsiteY9" fmla="*/ 4263887 h 4263887"/>
              <a:gd name="connsiteX10" fmla="*/ 0 w 8199782"/>
              <a:gd name="connsiteY10" fmla="*/ 2782957 h 4263887"/>
              <a:gd name="connsiteX0" fmla="*/ 0 w 8199782"/>
              <a:gd name="connsiteY0" fmla="*/ 2782957 h 4263887"/>
              <a:gd name="connsiteX1" fmla="*/ 2753138 w 8199782"/>
              <a:gd name="connsiteY1" fmla="*/ 1789045 h 4263887"/>
              <a:gd name="connsiteX2" fmla="*/ 1848677 w 8199782"/>
              <a:gd name="connsiteY2" fmla="*/ 2107097 h 4263887"/>
              <a:gd name="connsiteX3" fmla="*/ 3637721 w 8199782"/>
              <a:gd name="connsiteY3" fmla="*/ 1540566 h 4263887"/>
              <a:gd name="connsiteX4" fmla="*/ 4512364 w 8199782"/>
              <a:gd name="connsiteY4" fmla="*/ 1083366 h 4263887"/>
              <a:gd name="connsiteX5" fmla="*/ 5406886 w 8199782"/>
              <a:gd name="connsiteY5" fmla="*/ 765314 h 4263887"/>
              <a:gd name="connsiteX6" fmla="*/ 6311347 w 8199782"/>
              <a:gd name="connsiteY6" fmla="*/ 566532 h 4263887"/>
              <a:gd name="connsiteX7" fmla="*/ 7176051 w 8199782"/>
              <a:gd name="connsiteY7" fmla="*/ 238539 h 4263887"/>
              <a:gd name="connsiteX8" fmla="*/ 8199782 w 8199782"/>
              <a:gd name="connsiteY8" fmla="*/ 0 h 4263887"/>
              <a:gd name="connsiteX9" fmla="*/ 8169965 w 8199782"/>
              <a:gd name="connsiteY9" fmla="*/ 4263887 h 4263887"/>
              <a:gd name="connsiteX10" fmla="*/ 0 w 8199782"/>
              <a:gd name="connsiteY10" fmla="*/ 4263887 h 4263887"/>
              <a:gd name="connsiteX11" fmla="*/ 0 w 8199782"/>
              <a:gd name="connsiteY11" fmla="*/ 2782957 h 4263887"/>
              <a:gd name="connsiteX0" fmla="*/ 0 w 8199782"/>
              <a:gd name="connsiteY0" fmla="*/ 2782957 h 4263887"/>
              <a:gd name="connsiteX1" fmla="*/ 2753138 w 8199782"/>
              <a:gd name="connsiteY1" fmla="*/ 1789045 h 4263887"/>
              <a:gd name="connsiteX2" fmla="*/ 1838738 w 8199782"/>
              <a:gd name="connsiteY2" fmla="*/ 2047462 h 4263887"/>
              <a:gd name="connsiteX3" fmla="*/ 3637721 w 8199782"/>
              <a:gd name="connsiteY3" fmla="*/ 1540566 h 4263887"/>
              <a:gd name="connsiteX4" fmla="*/ 4512364 w 8199782"/>
              <a:gd name="connsiteY4" fmla="*/ 1083366 h 4263887"/>
              <a:gd name="connsiteX5" fmla="*/ 5406886 w 8199782"/>
              <a:gd name="connsiteY5" fmla="*/ 765314 h 4263887"/>
              <a:gd name="connsiteX6" fmla="*/ 6311347 w 8199782"/>
              <a:gd name="connsiteY6" fmla="*/ 566532 h 4263887"/>
              <a:gd name="connsiteX7" fmla="*/ 7176051 w 8199782"/>
              <a:gd name="connsiteY7" fmla="*/ 238539 h 4263887"/>
              <a:gd name="connsiteX8" fmla="*/ 8199782 w 8199782"/>
              <a:gd name="connsiteY8" fmla="*/ 0 h 4263887"/>
              <a:gd name="connsiteX9" fmla="*/ 8169965 w 8199782"/>
              <a:gd name="connsiteY9" fmla="*/ 4263887 h 4263887"/>
              <a:gd name="connsiteX10" fmla="*/ 0 w 8199782"/>
              <a:gd name="connsiteY10" fmla="*/ 4263887 h 4263887"/>
              <a:gd name="connsiteX11" fmla="*/ 0 w 8199782"/>
              <a:gd name="connsiteY11" fmla="*/ 2782957 h 4263887"/>
              <a:gd name="connsiteX0" fmla="*/ 0 w 8199782"/>
              <a:gd name="connsiteY0" fmla="*/ 2782957 h 4263887"/>
              <a:gd name="connsiteX1" fmla="*/ 983973 w 8199782"/>
              <a:gd name="connsiteY1" fmla="*/ 2415210 h 4263887"/>
              <a:gd name="connsiteX2" fmla="*/ 2753138 w 8199782"/>
              <a:gd name="connsiteY2" fmla="*/ 1789045 h 4263887"/>
              <a:gd name="connsiteX3" fmla="*/ 1838738 w 8199782"/>
              <a:gd name="connsiteY3" fmla="*/ 2047462 h 4263887"/>
              <a:gd name="connsiteX4" fmla="*/ 3637721 w 8199782"/>
              <a:gd name="connsiteY4" fmla="*/ 1540566 h 4263887"/>
              <a:gd name="connsiteX5" fmla="*/ 4512364 w 8199782"/>
              <a:gd name="connsiteY5" fmla="*/ 1083366 h 4263887"/>
              <a:gd name="connsiteX6" fmla="*/ 5406886 w 8199782"/>
              <a:gd name="connsiteY6" fmla="*/ 765314 h 4263887"/>
              <a:gd name="connsiteX7" fmla="*/ 6311347 w 8199782"/>
              <a:gd name="connsiteY7" fmla="*/ 566532 h 4263887"/>
              <a:gd name="connsiteX8" fmla="*/ 7176051 w 8199782"/>
              <a:gd name="connsiteY8" fmla="*/ 238539 h 4263887"/>
              <a:gd name="connsiteX9" fmla="*/ 8199782 w 8199782"/>
              <a:gd name="connsiteY9" fmla="*/ 0 h 4263887"/>
              <a:gd name="connsiteX10" fmla="*/ 8169965 w 8199782"/>
              <a:gd name="connsiteY10" fmla="*/ 4263887 h 4263887"/>
              <a:gd name="connsiteX11" fmla="*/ 0 w 8199782"/>
              <a:gd name="connsiteY11" fmla="*/ 4263887 h 4263887"/>
              <a:gd name="connsiteX12" fmla="*/ 0 w 8199782"/>
              <a:gd name="connsiteY12" fmla="*/ 2782957 h 4263887"/>
              <a:gd name="connsiteX0" fmla="*/ 0 w 8199782"/>
              <a:gd name="connsiteY0" fmla="*/ 2782957 h 4263887"/>
              <a:gd name="connsiteX1" fmla="*/ 904460 w 8199782"/>
              <a:gd name="connsiteY1" fmla="*/ 2325758 h 4263887"/>
              <a:gd name="connsiteX2" fmla="*/ 2753138 w 8199782"/>
              <a:gd name="connsiteY2" fmla="*/ 1789045 h 4263887"/>
              <a:gd name="connsiteX3" fmla="*/ 1838738 w 8199782"/>
              <a:gd name="connsiteY3" fmla="*/ 2047462 h 4263887"/>
              <a:gd name="connsiteX4" fmla="*/ 3637721 w 8199782"/>
              <a:gd name="connsiteY4" fmla="*/ 1540566 h 4263887"/>
              <a:gd name="connsiteX5" fmla="*/ 4512364 w 8199782"/>
              <a:gd name="connsiteY5" fmla="*/ 1083366 h 4263887"/>
              <a:gd name="connsiteX6" fmla="*/ 5406886 w 8199782"/>
              <a:gd name="connsiteY6" fmla="*/ 765314 h 4263887"/>
              <a:gd name="connsiteX7" fmla="*/ 6311347 w 8199782"/>
              <a:gd name="connsiteY7" fmla="*/ 566532 h 4263887"/>
              <a:gd name="connsiteX8" fmla="*/ 7176051 w 8199782"/>
              <a:gd name="connsiteY8" fmla="*/ 238539 h 4263887"/>
              <a:gd name="connsiteX9" fmla="*/ 8199782 w 8199782"/>
              <a:gd name="connsiteY9" fmla="*/ 0 h 4263887"/>
              <a:gd name="connsiteX10" fmla="*/ 8169965 w 8199782"/>
              <a:gd name="connsiteY10" fmla="*/ 4263887 h 4263887"/>
              <a:gd name="connsiteX11" fmla="*/ 0 w 8199782"/>
              <a:gd name="connsiteY11" fmla="*/ 4263887 h 4263887"/>
              <a:gd name="connsiteX12" fmla="*/ 0 w 8199782"/>
              <a:gd name="connsiteY12" fmla="*/ 2782957 h 4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99782" h="4263887">
                <a:moveTo>
                  <a:pt x="0" y="2782957"/>
                </a:moveTo>
                <a:lnTo>
                  <a:pt x="904460" y="2325758"/>
                </a:lnTo>
                <a:lnTo>
                  <a:pt x="2753138" y="1789045"/>
                </a:lnTo>
                <a:lnTo>
                  <a:pt x="1838738" y="2047462"/>
                </a:lnTo>
                <a:lnTo>
                  <a:pt x="3637721" y="1540566"/>
                </a:lnTo>
                <a:lnTo>
                  <a:pt x="4512364" y="1083366"/>
                </a:lnTo>
                <a:lnTo>
                  <a:pt x="5406886" y="765314"/>
                </a:lnTo>
                <a:lnTo>
                  <a:pt x="6311347" y="566532"/>
                </a:lnTo>
                <a:lnTo>
                  <a:pt x="7176051" y="238539"/>
                </a:lnTo>
                <a:lnTo>
                  <a:pt x="8199782" y="0"/>
                </a:lnTo>
                <a:lnTo>
                  <a:pt x="8169965" y="4263887"/>
                </a:lnTo>
                <a:lnTo>
                  <a:pt x="0" y="4263887"/>
                </a:lnTo>
                <a:lnTo>
                  <a:pt x="0" y="2782957"/>
                </a:lnTo>
                <a:close/>
              </a:path>
            </a:pathLst>
          </a:custGeom>
          <a:gradFill flip="none" rotWithShape="1">
            <a:gsLst>
              <a:gs pos="89000">
                <a:schemeClr val="accent1">
                  <a:shade val="30000"/>
                  <a:satMod val="115000"/>
                </a:schemeClr>
              </a:gs>
              <a:gs pos="61000">
                <a:schemeClr val="accent1">
                  <a:shade val="67500"/>
                  <a:satMod val="115000"/>
                </a:schemeClr>
              </a:gs>
              <a:gs pos="27000">
                <a:schemeClr val="accent2"/>
              </a:gs>
            </a:gsLst>
            <a:lin ang="5400000" scaled="1"/>
            <a:tileRect/>
          </a:gra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sp>
        <p:nvSpPr>
          <p:cNvPr id="7" name="Oval 6">
            <a:extLst>
              <a:ext uri="{FF2B5EF4-FFF2-40B4-BE49-F238E27FC236}">
                <a16:creationId xmlns:a16="http://schemas.microsoft.com/office/drawing/2014/main" id="{8D190482-582F-4237-AD94-2B4FF7EF1759}"/>
              </a:ext>
            </a:extLst>
          </p:cNvPr>
          <p:cNvSpPr/>
          <p:nvPr/>
        </p:nvSpPr>
        <p:spPr bwMode="auto">
          <a:xfrm>
            <a:off x="9849678" y="1073426"/>
            <a:ext cx="182880" cy="182880"/>
          </a:xfrm>
          <a:prstGeom prst="ellipse">
            <a:avLst/>
          </a:prstGeom>
          <a:solidFill>
            <a:schemeClr val="bg1"/>
          </a:solidFill>
          <a:ln w="38100" cap="flat" cmpd="sng" algn="ctr">
            <a:solidFill>
              <a:schemeClr val="tx2"/>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sp>
        <p:nvSpPr>
          <p:cNvPr id="8" name="Oval 7">
            <a:extLst>
              <a:ext uri="{FF2B5EF4-FFF2-40B4-BE49-F238E27FC236}">
                <a16:creationId xmlns:a16="http://schemas.microsoft.com/office/drawing/2014/main" id="{DA1699B0-1FF5-43E8-8499-8ED8C246B8A3}"/>
              </a:ext>
            </a:extLst>
          </p:cNvPr>
          <p:cNvSpPr/>
          <p:nvPr/>
        </p:nvSpPr>
        <p:spPr bwMode="auto">
          <a:xfrm>
            <a:off x="8849138" y="1291590"/>
            <a:ext cx="182880" cy="182880"/>
          </a:xfrm>
          <a:prstGeom prst="ellipse">
            <a:avLst/>
          </a:prstGeom>
          <a:solidFill>
            <a:schemeClr val="bg1"/>
          </a:solidFill>
          <a:ln w="38100" cap="flat" cmpd="sng" algn="ctr">
            <a:solidFill>
              <a:schemeClr val="tx2"/>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sp>
        <p:nvSpPr>
          <p:cNvPr id="9" name="Oval 8">
            <a:extLst>
              <a:ext uri="{FF2B5EF4-FFF2-40B4-BE49-F238E27FC236}">
                <a16:creationId xmlns:a16="http://schemas.microsoft.com/office/drawing/2014/main" id="{1478CE56-4B42-4018-8DBB-BA7F1635686A}"/>
              </a:ext>
            </a:extLst>
          </p:cNvPr>
          <p:cNvSpPr/>
          <p:nvPr/>
        </p:nvSpPr>
        <p:spPr bwMode="auto">
          <a:xfrm>
            <a:off x="7967869" y="1610920"/>
            <a:ext cx="182880" cy="182880"/>
          </a:xfrm>
          <a:prstGeom prst="ellipse">
            <a:avLst/>
          </a:prstGeom>
          <a:solidFill>
            <a:schemeClr val="bg1"/>
          </a:solidFill>
          <a:ln w="38100" cap="flat" cmpd="sng" algn="ctr">
            <a:solidFill>
              <a:schemeClr val="tx2"/>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sp>
        <p:nvSpPr>
          <p:cNvPr id="10" name="Oval 9">
            <a:extLst>
              <a:ext uri="{FF2B5EF4-FFF2-40B4-BE49-F238E27FC236}">
                <a16:creationId xmlns:a16="http://schemas.microsoft.com/office/drawing/2014/main" id="{3D614D2D-5351-4DD0-9C85-4967918F338B}"/>
              </a:ext>
            </a:extLst>
          </p:cNvPr>
          <p:cNvSpPr/>
          <p:nvPr/>
        </p:nvSpPr>
        <p:spPr bwMode="auto">
          <a:xfrm>
            <a:off x="7086599" y="1846263"/>
            <a:ext cx="182880" cy="182880"/>
          </a:xfrm>
          <a:prstGeom prst="ellipse">
            <a:avLst/>
          </a:prstGeom>
          <a:solidFill>
            <a:schemeClr val="bg1"/>
          </a:solidFill>
          <a:ln w="38100" cap="flat" cmpd="sng" algn="ctr">
            <a:solidFill>
              <a:schemeClr val="tx2"/>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sp>
        <p:nvSpPr>
          <p:cNvPr id="11" name="Oval 10">
            <a:extLst>
              <a:ext uri="{FF2B5EF4-FFF2-40B4-BE49-F238E27FC236}">
                <a16:creationId xmlns:a16="http://schemas.microsoft.com/office/drawing/2014/main" id="{765F4726-520E-4A60-8966-0675F95AE0F7}"/>
              </a:ext>
            </a:extLst>
          </p:cNvPr>
          <p:cNvSpPr/>
          <p:nvPr/>
        </p:nvSpPr>
        <p:spPr bwMode="auto">
          <a:xfrm>
            <a:off x="6208347" y="2119411"/>
            <a:ext cx="182880" cy="182880"/>
          </a:xfrm>
          <a:prstGeom prst="ellipse">
            <a:avLst/>
          </a:prstGeom>
          <a:solidFill>
            <a:schemeClr val="bg1"/>
          </a:solidFill>
          <a:ln w="38100" cap="flat" cmpd="sng" algn="ctr">
            <a:solidFill>
              <a:schemeClr val="tx2"/>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sp>
        <p:nvSpPr>
          <p:cNvPr id="12" name="Oval 11">
            <a:extLst>
              <a:ext uri="{FF2B5EF4-FFF2-40B4-BE49-F238E27FC236}">
                <a16:creationId xmlns:a16="http://schemas.microsoft.com/office/drawing/2014/main" id="{486A75E7-0B48-4942-B447-19991B3FC258}"/>
              </a:ext>
            </a:extLst>
          </p:cNvPr>
          <p:cNvSpPr/>
          <p:nvPr/>
        </p:nvSpPr>
        <p:spPr bwMode="auto">
          <a:xfrm>
            <a:off x="5311090" y="2580044"/>
            <a:ext cx="182880" cy="182880"/>
          </a:xfrm>
          <a:prstGeom prst="ellipse">
            <a:avLst/>
          </a:prstGeom>
          <a:solidFill>
            <a:schemeClr val="bg1"/>
          </a:solidFill>
          <a:ln w="38100" cap="flat" cmpd="sng" algn="ctr">
            <a:solidFill>
              <a:schemeClr val="tx2"/>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sp>
        <p:nvSpPr>
          <p:cNvPr id="13" name="Oval 12">
            <a:extLst>
              <a:ext uri="{FF2B5EF4-FFF2-40B4-BE49-F238E27FC236}">
                <a16:creationId xmlns:a16="http://schemas.microsoft.com/office/drawing/2014/main" id="{66AB6B52-81C7-47A2-ADAD-4836C09105E6}"/>
              </a:ext>
            </a:extLst>
          </p:cNvPr>
          <p:cNvSpPr/>
          <p:nvPr/>
        </p:nvSpPr>
        <p:spPr bwMode="auto">
          <a:xfrm>
            <a:off x="4419881" y="2881531"/>
            <a:ext cx="182880" cy="182880"/>
          </a:xfrm>
          <a:prstGeom prst="ellipse">
            <a:avLst/>
          </a:prstGeom>
          <a:solidFill>
            <a:schemeClr val="bg1"/>
          </a:solidFill>
          <a:ln w="38100" cap="flat" cmpd="sng" algn="ctr">
            <a:solidFill>
              <a:schemeClr val="tx2"/>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sp>
        <p:nvSpPr>
          <p:cNvPr id="14" name="Oval 13">
            <a:extLst>
              <a:ext uri="{FF2B5EF4-FFF2-40B4-BE49-F238E27FC236}">
                <a16:creationId xmlns:a16="http://schemas.microsoft.com/office/drawing/2014/main" id="{BAF64AF9-108D-44E1-8810-A9D0B0ADCEFD}"/>
              </a:ext>
            </a:extLst>
          </p:cNvPr>
          <p:cNvSpPr/>
          <p:nvPr/>
        </p:nvSpPr>
        <p:spPr bwMode="auto">
          <a:xfrm>
            <a:off x="3548550" y="3102001"/>
            <a:ext cx="182880" cy="182880"/>
          </a:xfrm>
          <a:prstGeom prst="ellipse">
            <a:avLst/>
          </a:prstGeom>
          <a:solidFill>
            <a:schemeClr val="bg1"/>
          </a:solidFill>
          <a:ln w="38100" cap="flat" cmpd="sng" algn="ctr">
            <a:solidFill>
              <a:schemeClr val="tx2"/>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sp>
        <p:nvSpPr>
          <p:cNvPr id="15" name="Oval 14">
            <a:extLst>
              <a:ext uri="{FF2B5EF4-FFF2-40B4-BE49-F238E27FC236}">
                <a16:creationId xmlns:a16="http://schemas.microsoft.com/office/drawing/2014/main" id="{E7A18679-48C9-463D-B35D-83C9832637E2}"/>
              </a:ext>
            </a:extLst>
          </p:cNvPr>
          <p:cNvSpPr/>
          <p:nvPr/>
        </p:nvSpPr>
        <p:spPr bwMode="auto">
          <a:xfrm>
            <a:off x="2587767" y="3410546"/>
            <a:ext cx="182880" cy="182880"/>
          </a:xfrm>
          <a:prstGeom prst="ellipse">
            <a:avLst/>
          </a:prstGeom>
          <a:solidFill>
            <a:schemeClr val="bg1"/>
          </a:solidFill>
          <a:ln w="38100" cap="flat" cmpd="sng" algn="ctr">
            <a:solidFill>
              <a:schemeClr val="tx2"/>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sp>
        <p:nvSpPr>
          <p:cNvPr id="16" name="Oval 15">
            <a:extLst>
              <a:ext uri="{FF2B5EF4-FFF2-40B4-BE49-F238E27FC236}">
                <a16:creationId xmlns:a16="http://schemas.microsoft.com/office/drawing/2014/main" id="{F7624D39-AC64-402B-9814-9C4258D6A259}"/>
              </a:ext>
            </a:extLst>
          </p:cNvPr>
          <p:cNvSpPr/>
          <p:nvPr/>
        </p:nvSpPr>
        <p:spPr bwMode="auto">
          <a:xfrm>
            <a:off x="1688660" y="3860840"/>
            <a:ext cx="182880" cy="182880"/>
          </a:xfrm>
          <a:prstGeom prst="ellipse">
            <a:avLst/>
          </a:prstGeom>
          <a:solidFill>
            <a:schemeClr val="bg1"/>
          </a:solidFill>
          <a:ln w="38100" cap="flat" cmpd="sng" algn="ctr">
            <a:solidFill>
              <a:schemeClr val="tx2"/>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sp>
        <p:nvSpPr>
          <p:cNvPr id="17" name="Rectangle 16">
            <a:extLst>
              <a:ext uri="{FF2B5EF4-FFF2-40B4-BE49-F238E27FC236}">
                <a16:creationId xmlns:a16="http://schemas.microsoft.com/office/drawing/2014/main" id="{B9E69139-D628-4360-8145-1683275D804A}"/>
              </a:ext>
            </a:extLst>
          </p:cNvPr>
          <p:cNvSpPr/>
          <p:nvPr/>
        </p:nvSpPr>
        <p:spPr>
          <a:xfrm>
            <a:off x="3731430" y="6400671"/>
            <a:ext cx="4426789" cy="384721"/>
          </a:xfrm>
          <a:prstGeom prst="rect">
            <a:avLst/>
          </a:prstGeom>
        </p:spPr>
        <p:txBody>
          <a:bodyPr wrap="none">
            <a:spAutoFit/>
          </a:bodyPr>
          <a:lstStyle/>
          <a:p>
            <a:r>
              <a:rPr lang="en-US" dirty="0">
                <a:hlinkClick r:id="rId2"/>
              </a:rPr>
              <a:t>Deaths from Older Adult Falls (cdc.gov)</a:t>
            </a:r>
            <a:endParaRPr lang="en-US" dirty="0"/>
          </a:p>
        </p:txBody>
      </p:sp>
      <p:sp>
        <p:nvSpPr>
          <p:cNvPr id="18" name="TextBox 17">
            <a:extLst>
              <a:ext uri="{FF2B5EF4-FFF2-40B4-BE49-F238E27FC236}">
                <a16:creationId xmlns:a16="http://schemas.microsoft.com/office/drawing/2014/main" id="{A1DC2703-38F7-4050-8613-4368492587FB}"/>
              </a:ext>
            </a:extLst>
          </p:cNvPr>
          <p:cNvSpPr txBox="1"/>
          <p:nvPr/>
        </p:nvSpPr>
        <p:spPr>
          <a:xfrm>
            <a:off x="2209301" y="347642"/>
            <a:ext cx="4174435" cy="1477328"/>
          </a:xfrm>
          <a:prstGeom prst="rect">
            <a:avLst/>
          </a:prstGeom>
          <a:noFill/>
        </p:spPr>
        <p:txBody>
          <a:bodyPr wrap="square" rtlCol="0">
            <a:spAutoFit/>
          </a:bodyPr>
          <a:lstStyle/>
          <a:p>
            <a:r>
              <a:rPr lang="en-US" sz="3600" dirty="0"/>
              <a:t>Fall Death rates are</a:t>
            </a:r>
          </a:p>
          <a:p>
            <a:r>
              <a:rPr lang="en-US" sz="5400" i="1" dirty="0">
                <a:latin typeface="Franklin Gothic Heavy" panose="020B0903020102020204" pitchFamily="34" charset="0"/>
              </a:rPr>
              <a:t>on the rise!</a:t>
            </a:r>
          </a:p>
        </p:txBody>
      </p:sp>
      <p:sp>
        <p:nvSpPr>
          <p:cNvPr id="19" name="Oval 18">
            <a:extLst>
              <a:ext uri="{FF2B5EF4-FFF2-40B4-BE49-F238E27FC236}">
                <a16:creationId xmlns:a16="http://schemas.microsoft.com/office/drawing/2014/main" id="{E34DD9D0-0C01-4024-86D7-EBAE8F7BB2F5}"/>
              </a:ext>
            </a:extLst>
          </p:cNvPr>
          <p:cNvSpPr/>
          <p:nvPr/>
        </p:nvSpPr>
        <p:spPr bwMode="auto">
          <a:xfrm>
            <a:off x="8681594" y="1254302"/>
            <a:ext cx="3096795" cy="3206860"/>
          </a:xfrm>
          <a:prstGeom prst="ellipse">
            <a:avLst/>
          </a:prstGeom>
          <a:gradFill>
            <a:gsLst>
              <a:gs pos="98000">
                <a:schemeClr val="bg1"/>
              </a:gs>
              <a:gs pos="61000">
                <a:schemeClr val="bg1">
                  <a:alpha val="50000"/>
                </a:schemeClr>
              </a:gs>
              <a:gs pos="27000">
                <a:schemeClr val="bg1">
                  <a:alpha val="18000"/>
                </a:schemeClr>
              </a:gs>
            </a:gsLst>
            <a:lin ang="5400000" scaled="1"/>
          </a:gradFill>
          <a:ln w="76200" cap="flat" cmpd="sng" algn="ctr">
            <a:no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pic>
        <p:nvPicPr>
          <p:cNvPr id="21" name="Content Placeholder 20" descr="Arrow Clockwise curve">
            <a:extLst>
              <a:ext uri="{FF2B5EF4-FFF2-40B4-BE49-F238E27FC236}">
                <a16:creationId xmlns:a16="http://schemas.microsoft.com/office/drawing/2014/main" id="{3495D8E4-AA0F-4B53-8567-4DACB5004E07}"/>
              </a:ext>
            </a:extLst>
          </p:cNvPr>
          <p:cNvPicPr>
            <a:picLocks noGrp="1" noChangeAspect="1"/>
          </p:cNvPicPr>
          <p:nvPr>
            <p:ph idx="4294967295"/>
          </p:nvPr>
        </p:nvPicPr>
        <p:blipFill>
          <a:blip r:embed="rId3">
            <a:extLst>
              <a:ext uri="{96DAC541-7B7A-43D3-8B79-37D633B846F1}">
                <asvg:svgBlip xmlns:asvg="http://schemas.microsoft.com/office/drawing/2016/SVG/main" r:embed="rId4"/>
              </a:ext>
            </a:extLst>
          </a:blip>
          <a:stretch>
            <a:fillRect/>
          </a:stretch>
        </p:blipFill>
        <p:spPr>
          <a:xfrm rot="1227410">
            <a:off x="8762724" y="1413898"/>
            <a:ext cx="1671637" cy="1673225"/>
          </a:xfrm>
        </p:spPr>
      </p:pic>
      <p:sp>
        <p:nvSpPr>
          <p:cNvPr id="23" name="TextBox 22">
            <a:extLst>
              <a:ext uri="{FF2B5EF4-FFF2-40B4-BE49-F238E27FC236}">
                <a16:creationId xmlns:a16="http://schemas.microsoft.com/office/drawing/2014/main" id="{26FE96E4-BD63-46D6-ACDD-668C0C6B0B13}"/>
              </a:ext>
            </a:extLst>
          </p:cNvPr>
          <p:cNvSpPr txBox="1"/>
          <p:nvPr/>
        </p:nvSpPr>
        <p:spPr>
          <a:xfrm>
            <a:off x="357695" y="1164866"/>
            <a:ext cx="477054" cy="3827973"/>
          </a:xfrm>
          <a:prstGeom prst="rect">
            <a:avLst/>
          </a:prstGeom>
          <a:noFill/>
        </p:spPr>
        <p:txBody>
          <a:bodyPr vert="vert270" wrap="square" rtlCol="0">
            <a:spAutoFit/>
          </a:bodyPr>
          <a:lstStyle/>
          <a:p>
            <a:r>
              <a:rPr lang="en-US" dirty="0"/>
              <a:t>Deaths Rates Per 100,000</a:t>
            </a:r>
          </a:p>
        </p:txBody>
      </p:sp>
      <p:sp>
        <p:nvSpPr>
          <p:cNvPr id="25" name="TextBox 24">
            <a:extLst>
              <a:ext uri="{FF2B5EF4-FFF2-40B4-BE49-F238E27FC236}">
                <a16:creationId xmlns:a16="http://schemas.microsoft.com/office/drawing/2014/main" id="{361B4319-68E2-4B38-B555-5791FA6183FF}"/>
              </a:ext>
            </a:extLst>
          </p:cNvPr>
          <p:cNvSpPr txBox="1"/>
          <p:nvPr/>
        </p:nvSpPr>
        <p:spPr>
          <a:xfrm>
            <a:off x="3974627" y="6035500"/>
            <a:ext cx="3832261" cy="384721"/>
          </a:xfrm>
          <a:prstGeom prst="rect">
            <a:avLst/>
          </a:prstGeom>
          <a:noFill/>
        </p:spPr>
        <p:txBody>
          <a:bodyPr wrap="square" rtlCol="0">
            <a:spAutoFit/>
          </a:bodyPr>
          <a:lstStyle/>
          <a:p>
            <a:pPr algn="ctr"/>
            <a:r>
              <a:rPr lang="en-US" dirty="0"/>
              <a:t>Year</a:t>
            </a:r>
          </a:p>
        </p:txBody>
      </p:sp>
      <p:sp>
        <p:nvSpPr>
          <p:cNvPr id="26" name="TextBox 25">
            <a:extLst>
              <a:ext uri="{FF2B5EF4-FFF2-40B4-BE49-F238E27FC236}">
                <a16:creationId xmlns:a16="http://schemas.microsoft.com/office/drawing/2014/main" id="{8423C0A8-2413-4E16-81ED-5E963FE6A1A6}"/>
              </a:ext>
            </a:extLst>
          </p:cNvPr>
          <p:cNvSpPr txBox="1"/>
          <p:nvPr/>
        </p:nvSpPr>
        <p:spPr>
          <a:xfrm>
            <a:off x="1356189" y="5650789"/>
            <a:ext cx="9185096" cy="369332"/>
          </a:xfrm>
          <a:prstGeom prst="rect">
            <a:avLst/>
          </a:prstGeom>
          <a:noFill/>
        </p:spPr>
        <p:txBody>
          <a:bodyPr wrap="square" rtlCol="0">
            <a:spAutoFit/>
          </a:bodyPr>
          <a:lstStyle/>
          <a:p>
            <a:r>
              <a:rPr lang="en-US" sz="1800" dirty="0"/>
              <a:t>2009	2010	2011	2012	2013	2014	2015	2016	2017	2018</a:t>
            </a:r>
          </a:p>
        </p:txBody>
      </p:sp>
      <p:sp>
        <p:nvSpPr>
          <p:cNvPr id="28" name="TextBox 27">
            <a:extLst>
              <a:ext uri="{FF2B5EF4-FFF2-40B4-BE49-F238E27FC236}">
                <a16:creationId xmlns:a16="http://schemas.microsoft.com/office/drawing/2014/main" id="{45447335-0D9B-4F07-A124-C51DB89D5397}"/>
              </a:ext>
            </a:extLst>
          </p:cNvPr>
          <p:cNvSpPr txBox="1"/>
          <p:nvPr/>
        </p:nvSpPr>
        <p:spPr>
          <a:xfrm>
            <a:off x="1001759" y="1083554"/>
            <a:ext cx="497921" cy="4591000"/>
          </a:xfrm>
          <a:prstGeom prst="rect">
            <a:avLst/>
          </a:prstGeom>
          <a:noFill/>
        </p:spPr>
        <p:txBody>
          <a:bodyPr wrap="square" rtlCol="0">
            <a:spAutoFit/>
          </a:bodyPr>
          <a:lstStyle/>
          <a:p>
            <a:pPr>
              <a:spcBef>
                <a:spcPts val="1000"/>
              </a:spcBef>
            </a:pPr>
            <a:r>
              <a:rPr lang="en-US" dirty="0"/>
              <a:t>64</a:t>
            </a:r>
          </a:p>
          <a:p>
            <a:pPr>
              <a:spcBef>
                <a:spcPts val="1000"/>
              </a:spcBef>
            </a:pPr>
            <a:r>
              <a:rPr lang="en-US" dirty="0"/>
              <a:t>62</a:t>
            </a:r>
          </a:p>
          <a:p>
            <a:pPr>
              <a:spcBef>
                <a:spcPts val="1000"/>
              </a:spcBef>
            </a:pPr>
            <a:r>
              <a:rPr lang="en-US" dirty="0"/>
              <a:t>60</a:t>
            </a:r>
          </a:p>
          <a:p>
            <a:pPr>
              <a:spcBef>
                <a:spcPts val="1000"/>
              </a:spcBef>
            </a:pPr>
            <a:r>
              <a:rPr lang="en-US" dirty="0"/>
              <a:t>58</a:t>
            </a:r>
          </a:p>
          <a:p>
            <a:pPr>
              <a:spcBef>
                <a:spcPts val="1000"/>
              </a:spcBef>
            </a:pPr>
            <a:r>
              <a:rPr lang="en-US" dirty="0"/>
              <a:t>56</a:t>
            </a:r>
          </a:p>
          <a:p>
            <a:pPr>
              <a:spcBef>
                <a:spcPts val="1000"/>
              </a:spcBef>
            </a:pPr>
            <a:r>
              <a:rPr lang="en-US" dirty="0"/>
              <a:t>54</a:t>
            </a:r>
          </a:p>
          <a:p>
            <a:pPr>
              <a:spcBef>
                <a:spcPts val="1000"/>
              </a:spcBef>
            </a:pPr>
            <a:r>
              <a:rPr lang="en-US" dirty="0"/>
              <a:t>50</a:t>
            </a:r>
          </a:p>
          <a:p>
            <a:pPr>
              <a:spcBef>
                <a:spcPts val="1000"/>
              </a:spcBef>
            </a:pPr>
            <a:r>
              <a:rPr lang="en-US" dirty="0"/>
              <a:t>48</a:t>
            </a:r>
          </a:p>
          <a:p>
            <a:pPr>
              <a:spcBef>
                <a:spcPts val="1000"/>
              </a:spcBef>
            </a:pPr>
            <a:r>
              <a:rPr lang="en-US" dirty="0"/>
              <a:t>46</a:t>
            </a:r>
          </a:p>
          <a:p>
            <a:pPr>
              <a:spcBef>
                <a:spcPts val="1000"/>
              </a:spcBef>
            </a:pPr>
            <a:r>
              <a:rPr lang="en-US" dirty="0"/>
              <a:t>44</a:t>
            </a:r>
          </a:p>
          <a:p>
            <a:pPr>
              <a:spcBef>
                <a:spcPts val="1000"/>
              </a:spcBef>
            </a:pPr>
            <a:r>
              <a:rPr lang="en-US" dirty="0"/>
              <a:t>42</a:t>
            </a:r>
          </a:p>
        </p:txBody>
      </p:sp>
      <p:sp>
        <p:nvSpPr>
          <p:cNvPr id="22" name="TextBox 21">
            <a:extLst>
              <a:ext uri="{FF2B5EF4-FFF2-40B4-BE49-F238E27FC236}">
                <a16:creationId xmlns:a16="http://schemas.microsoft.com/office/drawing/2014/main" id="{0169C294-2B91-4CF2-B7CB-DBBF9EEEFA28}"/>
              </a:ext>
            </a:extLst>
          </p:cNvPr>
          <p:cNvSpPr txBox="1"/>
          <p:nvPr/>
        </p:nvSpPr>
        <p:spPr>
          <a:xfrm rot="21191063">
            <a:off x="9735899" y="1993783"/>
            <a:ext cx="2597075" cy="2308324"/>
          </a:xfrm>
          <a:prstGeom prst="rect">
            <a:avLst/>
          </a:prstGeom>
          <a:noFill/>
        </p:spPr>
        <p:txBody>
          <a:bodyPr wrap="square" rtlCol="0">
            <a:spAutoFit/>
          </a:bodyPr>
          <a:lstStyle/>
          <a:p>
            <a:pPr>
              <a:spcAft>
                <a:spcPts val="1200"/>
              </a:spcAft>
            </a:pPr>
            <a:r>
              <a:rPr lang="en-US" sz="2800" dirty="0">
                <a:latin typeface="Segoe Script" panose="030B0504020000000003" pitchFamily="66" charset="0"/>
              </a:rPr>
              <a:t>about </a:t>
            </a:r>
          </a:p>
          <a:p>
            <a:pPr>
              <a:lnSpc>
                <a:spcPts val="6000"/>
              </a:lnSpc>
            </a:pPr>
            <a:r>
              <a:rPr lang="en-US" sz="7200" b="1" dirty="0">
                <a:solidFill>
                  <a:srgbClr val="100B5C"/>
                </a:solidFill>
                <a:latin typeface="Segoe Script" panose="030B0504020000000003" pitchFamily="66" charset="0"/>
              </a:rPr>
              <a:t>30%</a:t>
            </a:r>
          </a:p>
          <a:p>
            <a:r>
              <a:rPr lang="en-US" sz="2800" dirty="0">
                <a:latin typeface="Segoe Script" panose="030B0504020000000003" pitchFamily="66" charset="0"/>
              </a:rPr>
              <a:t>In the past decade</a:t>
            </a:r>
          </a:p>
        </p:txBody>
      </p:sp>
    </p:spTree>
    <p:extLst>
      <p:ext uri="{BB962C8B-B14F-4D97-AF65-F5344CB8AC3E}">
        <p14:creationId xmlns:p14="http://schemas.microsoft.com/office/powerpoint/2010/main" val="15944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907C73-F558-264E-925F-5CE4E68A4757}"/>
              </a:ext>
            </a:extLst>
          </p:cNvPr>
          <p:cNvSpPr>
            <a:spLocks noGrp="1"/>
          </p:cNvSpPr>
          <p:nvPr>
            <p:ph type="title"/>
          </p:nvPr>
        </p:nvSpPr>
        <p:spPr/>
        <p:txBody>
          <a:bodyPr/>
          <a:lstStyle/>
          <a:p>
            <a:r>
              <a:rPr lang="en-US" dirty="0"/>
              <a:t>Age 65 and Older </a:t>
            </a:r>
          </a:p>
        </p:txBody>
      </p:sp>
      <p:pic>
        <p:nvPicPr>
          <p:cNvPr id="8" name="Content Placeholder 7">
            <a:extLst>
              <a:ext uri="{FF2B5EF4-FFF2-40B4-BE49-F238E27FC236}">
                <a16:creationId xmlns:a16="http://schemas.microsoft.com/office/drawing/2014/main" id="{5C4D64B1-DFD5-D14C-8007-0F4FC1FC31AD}"/>
              </a:ext>
            </a:extLst>
          </p:cNvPr>
          <p:cNvPicPr>
            <a:picLocks noGrp="1" noChangeAspect="1"/>
          </p:cNvPicPr>
          <p:nvPr>
            <p:ph idx="1"/>
          </p:nvPr>
        </p:nvPicPr>
        <p:blipFill>
          <a:blip r:embed="rId2"/>
          <a:stretch>
            <a:fillRect/>
          </a:stretch>
        </p:blipFill>
        <p:spPr>
          <a:xfrm>
            <a:off x="1470990" y="2017712"/>
            <a:ext cx="8406657" cy="4840287"/>
          </a:xfrm>
        </p:spPr>
      </p:pic>
    </p:spTree>
    <p:extLst>
      <p:ext uri="{BB962C8B-B14F-4D97-AF65-F5344CB8AC3E}">
        <p14:creationId xmlns:p14="http://schemas.microsoft.com/office/powerpoint/2010/main" val="276298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78CDC-1A9B-4B47-8A7F-343C1832FDA6}"/>
              </a:ext>
            </a:extLst>
          </p:cNvPr>
          <p:cNvSpPr>
            <a:spLocks noGrp="1"/>
          </p:cNvSpPr>
          <p:nvPr>
            <p:ph type="title"/>
          </p:nvPr>
        </p:nvSpPr>
        <p:spPr/>
        <p:txBody>
          <a:bodyPr/>
          <a:lstStyle/>
          <a:p>
            <a:r>
              <a:rPr lang="en-US" dirty="0"/>
              <a:t>ARHQ Data Informs Us </a:t>
            </a:r>
            <a:r>
              <a:rPr lang="en-US" i="1" dirty="0"/>
              <a:t>More</a:t>
            </a:r>
            <a:r>
              <a:rPr lang="en-US" dirty="0"/>
              <a:t> Work to Do</a:t>
            </a:r>
          </a:p>
        </p:txBody>
      </p:sp>
      <p:sp>
        <p:nvSpPr>
          <p:cNvPr id="3" name="Content Placeholder 2">
            <a:extLst>
              <a:ext uri="{FF2B5EF4-FFF2-40B4-BE49-F238E27FC236}">
                <a16:creationId xmlns:a16="http://schemas.microsoft.com/office/drawing/2014/main" id="{639CE91C-32FC-9347-8B8C-DF911B0F05EA}"/>
              </a:ext>
            </a:extLst>
          </p:cNvPr>
          <p:cNvSpPr>
            <a:spLocks noGrp="1"/>
          </p:cNvSpPr>
          <p:nvPr>
            <p:ph idx="1"/>
          </p:nvPr>
        </p:nvSpPr>
        <p:spPr/>
        <p:txBody>
          <a:bodyPr/>
          <a:lstStyle/>
          <a:p>
            <a:r>
              <a:rPr lang="en-US" sz="2800" dirty="0"/>
              <a:t>Public and private efforts </a:t>
            </a:r>
            <a:r>
              <a:rPr lang="en-US" sz="2800" dirty="0">
                <a:hlinkClick r:id="rId3"/>
              </a:rPr>
              <a:t>reduced hospital-acquired conditions by 13 percent</a:t>
            </a:r>
            <a:r>
              <a:rPr lang="en-US" sz="2800" dirty="0"/>
              <a:t> from 2014-17, helping to prevent more than 20,000 deaths and saving $7.7 billion in healthcare costs. </a:t>
            </a:r>
          </a:p>
          <a:p>
            <a:r>
              <a:rPr lang="en-US" sz="2800" dirty="0"/>
              <a:t>That's welcome news, but given that there are as many as </a:t>
            </a:r>
            <a:r>
              <a:rPr lang="en-US" sz="2800" dirty="0">
                <a:hlinkClick r:id="rId4"/>
              </a:rPr>
              <a:t>400,000 preventable deaths</a:t>
            </a:r>
            <a:r>
              <a:rPr lang="en-US" sz="2800" dirty="0"/>
              <a:t> from medical mistakes each year, we wonder why more health systems aren't rushing to implement proven safety and quality solutions.</a:t>
            </a:r>
          </a:p>
        </p:txBody>
      </p:sp>
      <p:sp>
        <p:nvSpPr>
          <p:cNvPr id="4" name="Text Placeholder 3">
            <a:extLst>
              <a:ext uri="{FF2B5EF4-FFF2-40B4-BE49-F238E27FC236}">
                <a16:creationId xmlns:a16="http://schemas.microsoft.com/office/drawing/2014/main" id="{BAD84F62-307C-7741-B7E0-2962AB913BFB}"/>
              </a:ext>
            </a:extLst>
          </p:cNvPr>
          <p:cNvSpPr>
            <a:spLocks noGrp="1"/>
          </p:cNvSpPr>
          <p:nvPr>
            <p:ph type="body" sz="quarter" idx="4294967295"/>
          </p:nvPr>
        </p:nvSpPr>
        <p:spPr>
          <a:xfrm>
            <a:off x="982980" y="6018213"/>
            <a:ext cx="11826240" cy="609600"/>
          </a:xfrm>
        </p:spPr>
        <p:txBody>
          <a:bodyPr/>
          <a:lstStyle/>
          <a:p>
            <a:pPr marL="0" indent="0">
              <a:buNone/>
            </a:pPr>
            <a:r>
              <a:rPr lang="en-US" sz="1200" dirty="0">
                <a:hlinkClick r:id="rId5"/>
              </a:rPr>
              <a:t>https://www.beckershospitalreview.com/quality/with-medical-errors-persisting-why-aren-t-cost-effective-safety-and-quality-solutions-gaining-more-traction.html</a:t>
            </a:r>
            <a:endParaRPr lang="en-US" sz="1200" dirty="0"/>
          </a:p>
        </p:txBody>
      </p:sp>
      <p:pic>
        <p:nvPicPr>
          <p:cNvPr id="6" name="Graphic 5" descr="Document">
            <a:extLst>
              <a:ext uri="{FF2B5EF4-FFF2-40B4-BE49-F238E27FC236}">
                <a16:creationId xmlns:a16="http://schemas.microsoft.com/office/drawing/2014/main" id="{63C324BE-C734-4CD7-910A-6BF45DDE76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09453" y="834390"/>
            <a:ext cx="914400" cy="914400"/>
          </a:xfrm>
          <a:prstGeom prst="rect">
            <a:avLst/>
          </a:prstGeom>
        </p:spPr>
      </p:pic>
    </p:spTree>
    <p:extLst>
      <p:ext uri="{BB962C8B-B14F-4D97-AF65-F5344CB8AC3E}">
        <p14:creationId xmlns:p14="http://schemas.microsoft.com/office/powerpoint/2010/main" val="3765842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ormAutofit/>
          </a:bodyPr>
          <a:lstStyle/>
          <a:p>
            <a:pPr eaLnBrk="1" hangingPunct="1"/>
            <a:r>
              <a:rPr lang="en-US" dirty="0">
                <a:latin typeface="Arial" charset="0"/>
                <a:ea typeface="ＭＳ Ｐゴシック" charset="0"/>
              </a:rPr>
              <a:t>The Scope of Patient Risk</a:t>
            </a:r>
            <a:br>
              <a:rPr lang="en-US" dirty="0">
                <a:latin typeface="Arial" charset="0"/>
                <a:ea typeface="ＭＳ Ｐゴシック" charset="0"/>
              </a:rPr>
            </a:br>
            <a:r>
              <a:rPr lang="en-US" dirty="0">
                <a:latin typeface="Arial" charset="0"/>
                <a:ea typeface="ＭＳ Ｐゴシック" charset="0"/>
              </a:rPr>
              <a:t>“What’s the Problem”</a:t>
            </a:r>
          </a:p>
        </p:txBody>
      </p:sp>
      <p:sp>
        <p:nvSpPr>
          <p:cNvPr id="6146" name="Content Placeholder 2"/>
          <p:cNvSpPr>
            <a:spLocks noGrp="1"/>
          </p:cNvSpPr>
          <p:nvPr>
            <p:ph idx="1"/>
          </p:nvPr>
        </p:nvSpPr>
        <p:spPr/>
        <p:txBody>
          <a:bodyPr>
            <a:noAutofit/>
          </a:bodyPr>
          <a:lstStyle/>
          <a:p>
            <a:pPr eaLnBrk="1" hangingPunct="1"/>
            <a:r>
              <a:rPr lang="en-US" dirty="0">
                <a:latin typeface="Arial" charset="0"/>
                <a:ea typeface="ＭＳ Ｐゴシック" charset="0"/>
              </a:rPr>
              <a:t>While much effort and attention has been focused on reducing hospital adverse conditions, patient fall with injury, harm still occurs</a:t>
            </a:r>
          </a:p>
          <a:p>
            <a:pPr eaLnBrk="1" hangingPunct="1"/>
            <a:r>
              <a:rPr lang="en-US" dirty="0">
                <a:latin typeface="Arial" charset="0"/>
                <a:ea typeface="ＭＳ Ｐゴシック" charset="0"/>
              </a:rPr>
              <a:t>Need to “step up our game” and move at a more robust pace</a:t>
            </a:r>
          </a:p>
          <a:p>
            <a:pPr eaLnBrk="1" hangingPunct="1"/>
            <a:r>
              <a:rPr lang="en-US" dirty="0">
                <a:latin typeface="Arial" charset="0"/>
                <a:ea typeface="ＭＳ Ｐゴシック" charset="0"/>
              </a:rPr>
              <a:t>Share success stories; spread solutions</a:t>
            </a:r>
          </a:p>
        </p:txBody>
      </p:sp>
      <p:pic>
        <p:nvPicPr>
          <p:cNvPr id="3" name="Graphic 2" descr="Business Growth">
            <a:extLst>
              <a:ext uri="{FF2B5EF4-FFF2-40B4-BE49-F238E27FC236}">
                <a16:creationId xmlns:a16="http://schemas.microsoft.com/office/drawing/2014/main" id="{C65F6962-C95A-4B53-A939-F7B5F36266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51580" y="834390"/>
            <a:ext cx="914400" cy="914400"/>
          </a:xfrm>
          <a:prstGeom prst="rect">
            <a:avLst/>
          </a:prstGeom>
        </p:spPr>
      </p:pic>
    </p:spTree>
    <p:extLst>
      <p:ext uri="{BB962C8B-B14F-4D97-AF65-F5344CB8AC3E}">
        <p14:creationId xmlns:p14="http://schemas.microsoft.com/office/powerpoint/2010/main" val="2418320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a:extLst>
              <a:ext uri="{FF2B5EF4-FFF2-40B4-BE49-F238E27FC236}">
                <a16:creationId xmlns:a16="http://schemas.microsoft.com/office/drawing/2014/main" id="{C8910FAB-D688-5847-9B1A-2F19174AA691}"/>
              </a:ext>
            </a:extLst>
          </p:cNvPr>
          <p:cNvSpPr>
            <a:spLocks noGrp="1" noChangeArrowheads="1"/>
          </p:cNvSpPr>
          <p:nvPr>
            <p:ph type="title"/>
          </p:nvPr>
        </p:nvSpPr>
        <p:spPr/>
        <p:txBody>
          <a:bodyPr/>
          <a:lstStyle/>
          <a:p>
            <a:r>
              <a:rPr lang="en-US" altLang="en-US"/>
              <a:t>The Face of “Harm”</a:t>
            </a:r>
          </a:p>
        </p:txBody>
      </p:sp>
      <p:pic>
        <p:nvPicPr>
          <p:cNvPr id="19458" name="Picture 4" descr="C:\Users\jmangun\AppData\Local\Microsoft\Windows\Temporary Internet Files\Content.IE5\19KHPZJG\MP900202078[1].jpg">
            <a:extLst>
              <a:ext uri="{FF2B5EF4-FFF2-40B4-BE49-F238E27FC236}">
                <a16:creationId xmlns:a16="http://schemas.microsoft.com/office/drawing/2014/main" id="{FCF7BD5E-0614-154A-8DB4-BB74BE988A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26" r="15362"/>
          <a:stretch/>
        </p:blipFill>
        <p:spPr bwMode="auto">
          <a:xfrm>
            <a:off x="765809" y="2195570"/>
            <a:ext cx="3646171" cy="3621345"/>
          </a:xfrm>
          <a:prstGeom prst="ellipse">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3" descr="C:\Users\jmangun\AppData\Local\Microsoft\Windows\Temporary Internet Files\Content.IE5\MY2O0LUW\MP900407553[1].jpg">
            <a:extLst>
              <a:ext uri="{FF2B5EF4-FFF2-40B4-BE49-F238E27FC236}">
                <a16:creationId xmlns:a16="http://schemas.microsoft.com/office/drawing/2014/main" id="{0FD16278-DBC5-7D43-8734-1FF8B578A9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52" r="18358"/>
          <a:stretch/>
        </p:blipFill>
        <p:spPr bwMode="auto">
          <a:xfrm>
            <a:off x="4133142" y="3256017"/>
            <a:ext cx="3460823" cy="3417859"/>
          </a:xfrm>
          <a:prstGeom prst="ellipse">
            <a:avLst/>
          </a:prstGeom>
          <a:noFill/>
          <a:ln w="76200">
            <a:solidFill>
              <a:srgbClr val="0E620E"/>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5" descr="C:\Users\jmangun\AppData\Local\Microsoft\Windows\Temporary Internet Files\Content.IE5\M3CK71D0\MP900443920[1].jpg">
            <a:extLst>
              <a:ext uri="{FF2B5EF4-FFF2-40B4-BE49-F238E27FC236}">
                <a16:creationId xmlns:a16="http://schemas.microsoft.com/office/drawing/2014/main" id="{103EF5EA-6CB5-3C4B-9FA9-A438E494862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415" b="13572"/>
          <a:stretch/>
        </p:blipFill>
        <p:spPr bwMode="auto">
          <a:xfrm>
            <a:off x="7452995" y="2588923"/>
            <a:ext cx="3211195" cy="3371091"/>
          </a:xfrm>
          <a:prstGeom prst="ellipse">
            <a:avLst/>
          </a:prstGeom>
          <a:noFill/>
          <a:ln w="762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3" name="Graphic 2" descr="Group of women">
            <a:extLst>
              <a:ext uri="{FF2B5EF4-FFF2-40B4-BE49-F238E27FC236}">
                <a16:creationId xmlns:a16="http://schemas.microsoft.com/office/drawing/2014/main" id="{30384A95-2EC1-412E-B35B-7006EE07BD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05281" y="923081"/>
            <a:ext cx="914400" cy="914400"/>
          </a:xfrm>
          <a:prstGeom prst="rect">
            <a:avLst/>
          </a:prstGeom>
        </p:spPr>
      </p:pic>
    </p:spTree>
    <p:extLst>
      <p:ext uri="{BB962C8B-B14F-4D97-AF65-F5344CB8AC3E}">
        <p14:creationId xmlns:p14="http://schemas.microsoft.com/office/powerpoint/2010/main" val="4254893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50CA8A-1C27-4282-8122-AE4252BE1BF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42000"/>
                    </a14:imgEffect>
                  </a14:imgLayer>
                </a14:imgProps>
              </a:ext>
            </a:extLst>
          </a:blip>
          <a:stretch>
            <a:fillRect/>
          </a:stretch>
        </p:blipFill>
        <p:spPr>
          <a:xfrm>
            <a:off x="23361" y="15241"/>
            <a:ext cx="12168639" cy="6842759"/>
          </a:xfrm>
          <a:prstGeom prst="rect">
            <a:avLst/>
          </a:prstGeom>
        </p:spPr>
      </p:pic>
      <p:sp>
        <p:nvSpPr>
          <p:cNvPr id="6" name="Title 1">
            <a:extLst>
              <a:ext uri="{FF2B5EF4-FFF2-40B4-BE49-F238E27FC236}">
                <a16:creationId xmlns:a16="http://schemas.microsoft.com/office/drawing/2014/main" id="{7E487358-077A-446F-B953-781C80771C94}"/>
              </a:ext>
            </a:extLst>
          </p:cNvPr>
          <p:cNvSpPr txBox="1">
            <a:spLocks/>
          </p:cNvSpPr>
          <p:nvPr/>
        </p:nvSpPr>
        <p:spPr bwMode="auto">
          <a:xfrm>
            <a:off x="229100" y="164051"/>
            <a:ext cx="6235982" cy="4248151"/>
          </a:xfrm>
          <a:prstGeom prst="rect">
            <a:avLst/>
          </a:prstGeom>
          <a:noFill/>
          <a:ln>
            <a:noFill/>
          </a:ln>
          <a:effectLst>
            <a:innerShdw blurRad="63500" dist="50800" dir="13500000">
              <a:prstClr val="black">
                <a:alpha val="50000"/>
              </a:prstClr>
            </a:inn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91440" tIns="45720" rIns="91440" bIns="45720" numCol="1" anchor="ctr" anchorCtr="0" compatLnSpc="1">
            <a:prstTxWarp prst="textSlantUp">
              <a:avLst/>
            </a:prstTxWarp>
            <a:normAutofit fontScale="97500"/>
          </a:bodyPr>
          <a:lstStyle>
            <a:lvl1pPr algn="l" rtl="0" eaLnBrk="1" fontAlgn="base" hangingPunct="1">
              <a:spcBef>
                <a:spcPct val="0"/>
              </a:spcBef>
              <a:spcAft>
                <a:spcPct val="0"/>
              </a:spcAft>
              <a:defRPr sz="3800">
                <a:solidFill>
                  <a:schemeClr val="bg1"/>
                </a:solidFill>
                <a:latin typeface="+mj-lt"/>
                <a:ea typeface="+mj-ea"/>
                <a:cs typeface="+mj-cs"/>
              </a:defRPr>
            </a:lvl1pPr>
            <a:lvl2pPr algn="l" rtl="0" eaLnBrk="1" fontAlgn="base" hangingPunct="1">
              <a:spcBef>
                <a:spcPct val="0"/>
              </a:spcBef>
              <a:spcAft>
                <a:spcPct val="0"/>
              </a:spcAft>
              <a:defRPr sz="4400">
                <a:solidFill>
                  <a:schemeClr val="tx2"/>
                </a:solidFill>
                <a:latin typeface="Tahoma" charset="0"/>
                <a:ea typeface="ＭＳ Ｐゴシック" charset="0"/>
              </a:defRPr>
            </a:lvl2pPr>
            <a:lvl3pPr algn="l" rtl="0" eaLnBrk="1" fontAlgn="base" hangingPunct="1">
              <a:spcBef>
                <a:spcPct val="0"/>
              </a:spcBef>
              <a:spcAft>
                <a:spcPct val="0"/>
              </a:spcAft>
              <a:defRPr sz="4400">
                <a:solidFill>
                  <a:schemeClr val="tx2"/>
                </a:solidFill>
                <a:latin typeface="Tahoma" charset="0"/>
                <a:ea typeface="ＭＳ Ｐゴシック" charset="0"/>
              </a:defRPr>
            </a:lvl3pPr>
            <a:lvl4pPr algn="l" rtl="0" eaLnBrk="1" fontAlgn="base" hangingPunct="1">
              <a:spcBef>
                <a:spcPct val="0"/>
              </a:spcBef>
              <a:spcAft>
                <a:spcPct val="0"/>
              </a:spcAft>
              <a:defRPr sz="4400">
                <a:solidFill>
                  <a:schemeClr val="tx2"/>
                </a:solidFill>
                <a:latin typeface="Tahoma" charset="0"/>
                <a:ea typeface="ＭＳ Ｐゴシック" charset="0"/>
              </a:defRPr>
            </a:lvl4pPr>
            <a:lvl5pPr algn="l" rtl="0" eaLnBrk="1" fontAlgn="base" hangingPunct="1">
              <a:spcBef>
                <a:spcPct val="0"/>
              </a:spcBef>
              <a:spcAft>
                <a:spcPct val="0"/>
              </a:spcAft>
              <a:defRPr sz="4400">
                <a:solidFill>
                  <a:schemeClr val="tx2"/>
                </a:solidFill>
                <a:latin typeface="Tahoma" charset="0"/>
                <a:ea typeface="ＭＳ Ｐゴシック" charset="0"/>
              </a:defRPr>
            </a:lvl5pPr>
            <a:lvl6pPr marL="457200" algn="l" rtl="0" eaLnBrk="1" fontAlgn="base" hangingPunct="1">
              <a:spcBef>
                <a:spcPct val="0"/>
              </a:spcBef>
              <a:spcAft>
                <a:spcPct val="0"/>
              </a:spcAft>
              <a:defRPr sz="4400">
                <a:solidFill>
                  <a:schemeClr val="tx2"/>
                </a:solidFill>
                <a:latin typeface="Tahoma" charset="0"/>
                <a:ea typeface="ＭＳ Ｐゴシック" charset="0"/>
              </a:defRPr>
            </a:lvl6pPr>
            <a:lvl7pPr marL="914400" algn="l" rtl="0" eaLnBrk="1" fontAlgn="base" hangingPunct="1">
              <a:spcBef>
                <a:spcPct val="0"/>
              </a:spcBef>
              <a:spcAft>
                <a:spcPct val="0"/>
              </a:spcAft>
              <a:defRPr sz="4400">
                <a:solidFill>
                  <a:schemeClr val="tx2"/>
                </a:solidFill>
                <a:latin typeface="Tahoma" charset="0"/>
                <a:ea typeface="ＭＳ Ｐゴシック" charset="0"/>
              </a:defRPr>
            </a:lvl7pPr>
            <a:lvl8pPr marL="1371600" algn="l" rtl="0" eaLnBrk="1" fontAlgn="base" hangingPunct="1">
              <a:spcBef>
                <a:spcPct val="0"/>
              </a:spcBef>
              <a:spcAft>
                <a:spcPct val="0"/>
              </a:spcAft>
              <a:defRPr sz="4400">
                <a:solidFill>
                  <a:schemeClr val="tx2"/>
                </a:solidFill>
                <a:latin typeface="Tahoma" charset="0"/>
                <a:ea typeface="ＭＳ Ｐゴシック" charset="0"/>
              </a:defRPr>
            </a:lvl8pPr>
            <a:lvl9pPr marL="1828800" algn="l" rtl="0" eaLnBrk="1" fontAlgn="base" hangingPunct="1">
              <a:spcBef>
                <a:spcPct val="0"/>
              </a:spcBef>
              <a:spcAft>
                <a:spcPct val="0"/>
              </a:spcAft>
              <a:defRPr sz="4400">
                <a:solidFill>
                  <a:schemeClr val="tx2"/>
                </a:solidFill>
                <a:latin typeface="Tahoma" charset="0"/>
                <a:ea typeface="ＭＳ Ｐゴシック" charset="0"/>
              </a:defRPr>
            </a:lvl9pPr>
          </a:lstStyle>
          <a:p>
            <a:pPr algn="ctr" defTabSz="914400">
              <a:defRPr/>
            </a:pPr>
            <a:r>
              <a:rPr lang="en-US" b="1" kern="0" dirty="0">
                <a:ln w="9525">
                  <a:solidFill>
                    <a:schemeClr val="bg1"/>
                  </a:solidFill>
                  <a:prstDash val="solid"/>
                </a:ln>
                <a:effectLst>
                  <a:outerShdw blurRad="12700" dist="38100" dir="2700000" algn="tl" rotWithShape="0">
                    <a:schemeClr val="bg1">
                      <a:lumMod val="50000"/>
                    </a:schemeClr>
                  </a:outerShdw>
                </a:effectLst>
              </a:rPr>
              <a:t>HELP! </a:t>
            </a:r>
          </a:p>
        </p:txBody>
      </p:sp>
      <p:sp>
        <p:nvSpPr>
          <p:cNvPr id="2" name="Title 1">
            <a:extLst>
              <a:ext uri="{FF2B5EF4-FFF2-40B4-BE49-F238E27FC236}">
                <a16:creationId xmlns:a16="http://schemas.microsoft.com/office/drawing/2014/main" id="{570EA684-D636-B14B-8CC7-A19E9551954A}"/>
              </a:ext>
            </a:extLst>
          </p:cNvPr>
          <p:cNvSpPr>
            <a:spLocks noGrp="1"/>
          </p:cNvSpPr>
          <p:nvPr>
            <p:ph type="title" idx="4294967295"/>
          </p:nvPr>
        </p:nvSpPr>
        <p:spPr>
          <a:xfrm>
            <a:off x="702028" y="3607627"/>
            <a:ext cx="11017044" cy="2606927"/>
          </a:xfrm>
        </p:spPr>
        <p:txBody>
          <a:bodyPr>
            <a:prstTxWarp prst="textSlantUp">
              <a:avLst/>
            </a:prstTxWarp>
            <a:normAutofit/>
          </a:bodyPr>
          <a:lstStyle/>
          <a:p>
            <a:pPr algn="ctr" eaLnBrk="1" hangingPunct="1">
              <a:defRPr/>
            </a:pPr>
            <a:r>
              <a:rPr lang="en-US" b="1" i="1" dirty="0">
                <a:ln w="0"/>
                <a:solidFill>
                  <a:schemeClr val="tx1"/>
                </a:solidFill>
                <a:effectLst>
                  <a:outerShdw blurRad="38100" dist="19050" dir="2700000" algn="tl" rotWithShape="0">
                    <a:schemeClr val="dk1">
                      <a:alpha val="40000"/>
                    </a:schemeClr>
                  </a:outerShdw>
                </a:effectLst>
              </a:rPr>
              <a:t>I’VE FALLEN AND I CAN’T GET UP!</a:t>
            </a:r>
          </a:p>
        </p:txBody>
      </p:sp>
    </p:spTree>
    <p:extLst>
      <p:ext uri="{BB962C8B-B14F-4D97-AF65-F5344CB8AC3E}">
        <p14:creationId xmlns:p14="http://schemas.microsoft.com/office/powerpoint/2010/main" val="191682301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 To Individual-Population-Based Care:   </a:t>
            </a:r>
          </a:p>
        </p:txBody>
      </p:sp>
      <p:sp>
        <p:nvSpPr>
          <p:cNvPr id="3" name="Content Placeholder 2"/>
          <p:cNvSpPr>
            <a:spLocks noGrp="1"/>
          </p:cNvSpPr>
          <p:nvPr>
            <p:ph idx="1"/>
          </p:nvPr>
        </p:nvSpPr>
        <p:spPr>
          <a:xfrm>
            <a:off x="982980" y="2017712"/>
            <a:ext cx="9349740" cy="4510409"/>
          </a:xfrm>
        </p:spPr>
        <p:txBody>
          <a:bodyPr>
            <a:normAutofit lnSpcReduction="10000"/>
          </a:bodyPr>
          <a:lstStyle/>
          <a:p>
            <a:r>
              <a:rPr lang="en-US" dirty="0"/>
              <a:t>Move from Risk Screening to Assessment</a:t>
            </a:r>
          </a:p>
          <a:p>
            <a:pPr lvl="1"/>
            <a:r>
              <a:rPr lang="en-US" sz="3200" dirty="0"/>
              <a:t>Stop over reliance on screening tools</a:t>
            </a:r>
          </a:p>
          <a:p>
            <a:r>
              <a:rPr lang="en-US" dirty="0"/>
              <a:t>Differential Diagnosis</a:t>
            </a:r>
          </a:p>
          <a:p>
            <a:r>
              <a:rPr lang="en-US" dirty="0"/>
              <a:t>Individualized Care Planning</a:t>
            </a:r>
          </a:p>
          <a:p>
            <a:r>
              <a:rPr lang="en-US" dirty="0"/>
              <a:t>Identify fallers from non-fallers</a:t>
            </a:r>
          </a:p>
          <a:p>
            <a:r>
              <a:rPr lang="en-US" dirty="0"/>
              <a:t>Identify those with injury </a:t>
            </a:r>
            <a:r>
              <a:rPr lang="en-US" dirty="0" err="1"/>
              <a:t>hx</a:t>
            </a:r>
            <a:r>
              <a:rPr lang="en-US" dirty="0"/>
              <a:t> or at risk for injury</a:t>
            </a:r>
          </a:p>
          <a:p>
            <a:r>
              <a:rPr lang="en-US" dirty="0"/>
              <a:t>Protect Patients from Injury</a:t>
            </a:r>
          </a:p>
          <a:p>
            <a:r>
              <a:rPr lang="en-US" dirty="0"/>
              <a:t>Implement Surveillance / Detection Methods</a:t>
            </a:r>
          </a:p>
          <a:p>
            <a:endParaRPr lang="en-US" sz="3200" dirty="0"/>
          </a:p>
        </p:txBody>
      </p:sp>
      <p:sp>
        <p:nvSpPr>
          <p:cNvPr id="4" name="Slide Number Placeholder 3"/>
          <p:cNvSpPr>
            <a:spLocks noGrp="1"/>
          </p:cNvSpPr>
          <p:nvPr>
            <p:ph type="sldNum" sz="quarter" idx="4294967295"/>
          </p:nvPr>
        </p:nvSpPr>
        <p:spPr>
          <a:xfrm>
            <a:off x="9042400" y="6324600"/>
            <a:ext cx="2540000" cy="457200"/>
          </a:xfrm>
          <a:prstGeom prst="rect">
            <a:avLst/>
          </a:prstGeom>
        </p:spPr>
        <p:txBody>
          <a:bodyPr/>
          <a:lstStyle/>
          <a:p>
            <a:pPr>
              <a:defRPr/>
            </a:pPr>
            <a:fld id="{7E6BA363-2F1E-4FE7-AA5B-DD02501739BA}" type="slidenum">
              <a:rPr lang="en-US" smtClean="0">
                <a:solidFill>
                  <a:srgbClr val="FFFFFF"/>
                </a:solidFill>
              </a:rPr>
              <a:pPr>
                <a:defRPr/>
              </a:pPr>
              <a:t>17</a:t>
            </a:fld>
            <a:endParaRPr lang="en-US">
              <a:solidFill>
                <a:srgbClr val="FFFFFF"/>
              </a:solidFill>
            </a:endParaRPr>
          </a:p>
        </p:txBody>
      </p:sp>
      <p:pic>
        <p:nvPicPr>
          <p:cNvPr id="6" name="Graphic 5" descr="Confused person">
            <a:extLst>
              <a:ext uri="{FF2B5EF4-FFF2-40B4-BE49-F238E27FC236}">
                <a16:creationId xmlns:a16="http://schemas.microsoft.com/office/drawing/2014/main" id="{7B07E451-F5CB-45F9-B48F-56A66B65BF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40006" y="834390"/>
            <a:ext cx="914400" cy="914400"/>
          </a:xfrm>
          <a:prstGeom prst="rect">
            <a:avLst/>
          </a:prstGeom>
        </p:spPr>
      </p:pic>
    </p:spTree>
    <p:extLst>
      <p:ext uri="{BB962C8B-B14F-4D97-AF65-F5344CB8AC3E}">
        <p14:creationId xmlns:p14="http://schemas.microsoft.com/office/powerpoint/2010/main" val="1788171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AFFBE-23A5-7C46-BC17-0DF7A7B135A0}"/>
              </a:ext>
            </a:extLst>
          </p:cNvPr>
          <p:cNvSpPr>
            <a:spLocks noGrp="1"/>
          </p:cNvSpPr>
          <p:nvPr>
            <p:ph type="title"/>
          </p:nvPr>
        </p:nvSpPr>
        <p:spPr/>
        <p:txBody>
          <a:bodyPr/>
          <a:lstStyle/>
          <a:p>
            <a:r>
              <a:rPr lang="en-US" dirty="0"/>
              <a:t>Select and Leverage Patient Engagement Technology </a:t>
            </a:r>
          </a:p>
        </p:txBody>
      </p:sp>
      <p:sp>
        <p:nvSpPr>
          <p:cNvPr id="3" name="Content Placeholder 2">
            <a:extLst>
              <a:ext uri="{FF2B5EF4-FFF2-40B4-BE49-F238E27FC236}">
                <a16:creationId xmlns:a16="http://schemas.microsoft.com/office/drawing/2014/main" id="{D8F38328-E976-2C43-A379-D336AE441C7D}"/>
              </a:ext>
            </a:extLst>
          </p:cNvPr>
          <p:cNvSpPr>
            <a:spLocks noGrp="1"/>
          </p:cNvSpPr>
          <p:nvPr>
            <p:ph idx="1"/>
          </p:nvPr>
        </p:nvSpPr>
        <p:spPr/>
        <p:txBody>
          <a:bodyPr/>
          <a:lstStyle/>
          <a:p>
            <a:r>
              <a:rPr lang="en-US" dirty="0"/>
              <a:t>Safe Exit Sides </a:t>
            </a:r>
          </a:p>
          <a:p>
            <a:r>
              <a:rPr lang="en-US" dirty="0"/>
              <a:t>Bed / Stretcher Exit Alarms</a:t>
            </a:r>
          </a:p>
          <a:p>
            <a:r>
              <a:rPr lang="en-US" dirty="0"/>
              <a:t>Call Systems</a:t>
            </a:r>
          </a:p>
          <a:p>
            <a:r>
              <a:rPr lang="en-US" dirty="0"/>
              <a:t>Bathrooms entrance alarms/Movement Alarms</a:t>
            </a:r>
          </a:p>
          <a:p>
            <a:pPr marL="0" indent="0">
              <a:buNone/>
            </a:pPr>
            <a:endParaRPr lang="en-US" dirty="0"/>
          </a:p>
          <a:p>
            <a:pPr marL="0" indent="0">
              <a:buNone/>
            </a:pPr>
            <a:r>
              <a:rPr lang="en-US" dirty="0"/>
              <a:t>Think Safe Environment in All Settings of Living and Care</a:t>
            </a:r>
          </a:p>
          <a:p>
            <a:pPr marL="0" indent="0">
              <a:buNone/>
            </a:pPr>
            <a:endParaRPr lang="en-US" dirty="0"/>
          </a:p>
          <a:p>
            <a:endParaRPr lang="en-US" dirty="0"/>
          </a:p>
        </p:txBody>
      </p:sp>
      <p:pic>
        <p:nvPicPr>
          <p:cNvPr id="5" name="Graphic 4" descr="Processor">
            <a:extLst>
              <a:ext uri="{FF2B5EF4-FFF2-40B4-BE49-F238E27FC236}">
                <a16:creationId xmlns:a16="http://schemas.microsoft.com/office/drawing/2014/main" id="{885D9476-4472-4829-86D6-E7850A4DA5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63154" y="834390"/>
            <a:ext cx="914400" cy="914400"/>
          </a:xfrm>
          <a:prstGeom prst="rect">
            <a:avLst/>
          </a:prstGeom>
        </p:spPr>
      </p:pic>
    </p:spTree>
    <p:extLst>
      <p:ext uri="{BB962C8B-B14F-4D97-AF65-F5344CB8AC3E}">
        <p14:creationId xmlns:p14="http://schemas.microsoft.com/office/powerpoint/2010/main" val="2090440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What can we change to move faster?</a:t>
            </a:r>
          </a:p>
        </p:txBody>
      </p:sp>
      <p:sp>
        <p:nvSpPr>
          <p:cNvPr id="8" name="Content Placeholder 7"/>
          <p:cNvSpPr>
            <a:spLocks noGrp="1"/>
          </p:cNvSpPr>
          <p:nvPr>
            <p:ph sz="half" idx="1"/>
          </p:nvPr>
        </p:nvSpPr>
        <p:spPr>
          <a:xfrm>
            <a:off x="636270" y="2257743"/>
            <a:ext cx="5080000" cy="4114800"/>
          </a:xfrm>
        </p:spPr>
        <p:txBody>
          <a:bodyPr>
            <a:normAutofit fontScale="92500" lnSpcReduction="20000"/>
          </a:bodyPr>
          <a:lstStyle/>
          <a:p>
            <a:pPr marL="0" indent="0">
              <a:buNone/>
            </a:pPr>
            <a:r>
              <a:rPr lang="en-US" sz="3600" dirty="0"/>
              <a:t>Guide to Analyze Fall and Fall Injury Prevention:</a:t>
            </a:r>
          </a:p>
          <a:p>
            <a:r>
              <a:rPr lang="en-US" sz="3600" dirty="0"/>
              <a:t>Program Attributes</a:t>
            </a:r>
          </a:p>
          <a:p>
            <a:r>
              <a:rPr lang="en-US" sz="3600" dirty="0"/>
              <a:t>Safe Environment</a:t>
            </a:r>
          </a:p>
          <a:p>
            <a:r>
              <a:rPr lang="en-US" sz="3600" dirty="0"/>
              <a:t>Individualized Care </a:t>
            </a:r>
          </a:p>
          <a:p>
            <a:r>
              <a:rPr lang="en-US" sz="3600" dirty="0"/>
              <a:t>Injury Prevention </a:t>
            </a:r>
          </a:p>
          <a:p>
            <a:r>
              <a:rPr lang="en-US" sz="3600" dirty="0"/>
              <a:t>Post Fall Management </a:t>
            </a:r>
          </a:p>
          <a:p>
            <a:r>
              <a:rPr lang="en-US" sz="3600" dirty="0"/>
              <a:t>Program Evaluation</a:t>
            </a:r>
          </a:p>
          <a:p>
            <a:pPr lvl="1"/>
            <a:endParaRPr lang="en-US" dirty="0"/>
          </a:p>
          <a:p>
            <a:endParaRPr lang="en-US" dirty="0"/>
          </a:p>
        </p:txBody>
      </p:sp>
      <p:sp>
        <p:nvSpPr>
          <p:cNvPr id="9" name="Content Placeholder 8"/>
          <p:cNvSpPr>
            <a:spLocks noGrp="1"/>
          </p:cNvSpPr>
          <p:nvPr>
            <p:ph sz="half" idx="2"/>
          </p:nvPr>
        </p:nvSpPr>
        <p:spPr>
          <a:xfrm>
            <a:off x="6250898" y="2017337"/>
            <a:ext cx="5580358" cy="4355205"/>
          </a:xfrm>
        </p:spPr>
        <p:txBody>
          <a:bodyPr>
            <a:noAutofit/>
          </a:bodyPr>
          <a:lstStyle/>
          <a:p>
            <a:r>
              <a:rPr lang="en-US" sz="2400" dirty="0"/>
              <a:t>Understand that just about everyone is at-risk for a fall </a:t>
            </a:r>
            <a:r>
              <a:rPr lang="en-US" sz="2400" dirty="0">
                <a:solidFill>
                  <a:srgbClr val="FF0000"/>
                </a:solidFill>
              </a:rPr>
              <a:t>(don’t talk it about it anymore!)</a:t>
            </a:r>
          </a:p>
          <a:p>
            <a:r>
              <a:rPr lang="en-US" sz="2400" dirty="0"/>
              <a:t>Set and be accountable for achieving bold goals. In our care:</a:t>
            </a:r>
          </a:p>
          <a:p>
            <a:pPr lvl="1"/>
            <a:r>
              <a:rPr lang="en-US" dirty="0"/>
              <a:t>No  death, head trauma or hip fractures</a:t>
            </a:r>
          </a:p>
          <a:p>
            <a:pPr lvl="1"/>
            <a:r>
              <a:rPr lang="en-US" dirty="0"/>
              <a:t>Reduce Preventable Falls</a:t>
            </a:r>
          </a:p>
          <a:p>
            <a:r>
              <a:rPr lang="en-US" sz="2400" dirty="0"/>
              <a:t>Mitigate or eliminate patients' modifiable fall risk factors </a:t>
            </a:r>
          </a:p>
        </p:txBody>
      </p:sp>
      <p:pic>
        <p:nvPicPr>
          <p:cNvPr id="3" name="Graphic 2" descr="Gauge">
            <a:extLst>
              <a:ext uri="{FF2B5EF4-FFF2-40B4-BE49-F238E27FC236}">
                <a16:creationId xmlns:a16="http://schemas.microsoft.com/office/drawing/2014/main" id="{E27D7C61-7196-4EDF-9FC4-88A7581876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16856" y="923081"/>
            <a:ext cx="914400" cy="914400"/>
          </a:xfrm>
          <a:prstGeom prst="rect">
            <a:avLst/>
          </a:prstGeom>
        </p:spPr>
      </p:pic>
    </p:spTree>
    <p:extLst>
      <p:ext uri="{BB962C8B-B14F-4D97-AF65-F5344CB8AC3E}">
        <p14:creationId xmlns:p14="http://schemas.microsoft.com/office/powerpoint/2010/main" val="311724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Users\jenib\AppData\Local\Microsoft\Windows\Temporary Internet Files\Content.Outlook\VXH1QDI0\FM cover photo (2).jpg">
            <a:extLst>
              <a:ext uri="{FF2B5EF4-FFF2-40B4-BE49-F238E27FC236}">
                <a16:creationId xmlns:a16="http://schemas.microsoft.com/office/drawing/2014/main" id="{EFBC8F01-440C-4153-AAD5-EA3F9CB890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450" t="2784" r="12817" b="22215"/>
          <a:stretch/>
        </p:blipFill>
        <p:spPr bwMode="auto">
          <a:xfrm>
            <a:off x="6250328" y="0"/>
            <a:ext cx="594167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half" idx="4294967295"/>
          </p:nvPr>
        </p:nvSpPr>
        <p:spPr>
          <a:xfrm>
            <a:off x="609263" y="1632030"/>
            <a:ext cx="5247527" cy="4125303"/>
          </a:xfrm>
        </p:spPr>
        <p:txBody>
          <a:bodyPr>
            <a:normAutofit/>
          </a:bodyPr>
          <a:lstStyle/>
          <a:p>
            <a:pPr marL="0" indent="0">
              <a:spcBef>
                <a:spcPts val="600"/>
              </a:spcBef>
              <a:buNone/>
            </a:pPr>
            <a:r>
              <a:rPr lang="en-US" b="1" dirty="0">
                <a:solidFill>
                  <a:schemeClr val="bg1"/>
                </a:solidFill>
              </a:rPr>
              <a:t>A Guide to Analyzing Fall and Injury Prevention:  Leverage Technology to Customize Your Fall and Injury Prevention Program</a:t>
            </a:r>
          </a:p>
          <a:p>
            <a:pPr marL="0" indent="0">
              <a:spcBef>
                <a:spcPts val="600"/>
              </a:spcBef>
              <a:buNone/>
            </a:pPr>
            <a:r>
              <a:rPr lang="en-US" sz="2400" dirty="0">
                <a:solidFill>
                  <a:schemeClr val="bg1"/>
                </a:solidFill>
              </a:rPr>
              <a:t>By Dr. Patricia Quigley</a:t>
            </a: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endParaRPr lang="en-US" sz="3200" dirty="0">
              <a:solidFill>
                <a:schemeClr val="bg1"/>
              </a:solidFill>
            </a:endParaRPr>
          </a:p>
        </p:txBody>
      </p:sp>
      <p:sp>
        <p:nvSpPr>
          <p:cNvPr id="4" name="Rectangle 1">
            <a:extLst>
              <a:ext uri="{FF2B5EF4-FFF2-40B4-BE49-F238E27FC236}">
                <a16:creationId xmlns:a16="http://schemas.microsoft.com/office/drawing/2014/main" id="{D26C95E8-01ED-7349-9A8E-7A4E72AF1C73}"/>
              </a:ext>
            </a:extLst>
          </p:cNvPr>
          <p:cNvSpPr>
            <a:spLocks noChangeArrowheads="1"/>
          </p:cNvSpPr>
          <p:nvPr/>
        </p:nvSpPr>
        <p:spPr bwMode="auto">
          <a:xfrm>
            <a:off x="2706689" y="3913274"/>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br>
              <a:rPr lang="en-US" altLang="en-US" sz="900" dirty="0">
                <a:latin typeface="Cambria" panose="02040503050406030204" pitchFamily="18" charset="0"/>
              </a:rPr>
            </a:br>
            <a:endParaRPr lang="en-US" altLang="en-US" sz="1800" dirty="0">
              <a:latin typeface="Arial" panose="020B0604020202020204" pitchFamily="34" charset="0"/>
            </a:endParaRPr>
          </a:p>
        </p:txBody>
      </p:sp>
      <p:pic>
        <p:nvPicPr>
          <p:cNvPr id="6" name="Picture 5">
            <a:extLst>
              <a:ext uri="{FF2B5EF4-FFF2-40B4-BE49-F238E27FC236}">
                <a16:creationId xmlns:a16="http://schemas.microsoft.com/office/drawing/2014/main" id="{9E05361D-BBC1-4322-ABC1-D12554A33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1339" y="6348559"/>
            <a:ext cx="1181601" cy="315131"/>
          </a:xfrm>
          <a:prstGeom prst="rect">
            <a:avLst/>
          </a:prstGeom>
        </p:spPr>
      </p:pic>
    </p:spTree>
    <p:extLst>
      <p:ext uri="{BB962C8B-B14F-4D97-AF65-F5344CB8AC3E}">
        <p14:creationId xmlns:p14="http://schemas.microsoft.com/office/powerpoint/2010/main" val="3458232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to Assessment</a:t>
            </a:r>
          </a:p>
        </p:txBody>
      </p:sp>
      <p:sp>
        <p:nvSpPr>
          <p:cNvPr id="3" name="Content Placeholder 2"/>
          <p:cNvSpPr>
            <a:spLocks noGrp="1"/>
          </p:cNvSpPr>
          <p:nvPr>
            <p:ph idx="1"/>
          </p:nvPr>
        </p:nvSpPr>
        <p:spPr/>
        <p:txBody>
          <a:bodyPr>
            <a:normAutofit fontScale="92500" lnSpcReduction="10000"/>
          </a:bodyPr>
          <a:lstStyle/>
          <a:p>
            <a:r>
              <a:rPr lang="en-US" dirty="0"/>
              <a:t>History of Falls</a:t>
            </a:r>
          </a:p>
          <a:p>
            <a:r>
              <a:rPr lang="en-US" dirty="0"/>
              <a:t>History of fall injury or injury risk factors</a:t>
            </a:r>
          </a:p>
          <a:p>
            <a:r>
              <a:rPr lang="en-US" dirty="0"/>
              <a:t>Assessment must be comprehensive </a:t>
            </a:r>
          </a:p>
          <a:p>
            <a:pPr lvl="1"/>
            <a:r>
              <a:rPr lang="en-US" dirty="0">
                <a:solidFill>
                  <a:srgbClr val="0000FF"/>
                </a:solidFill>
              </a:rPr>
              <a:t>Cognition</a:t>
            </a:r>
          </a:p>
          <a:p>
            <a:pPr lvl="1"/>
            <a:r>
              <a:rPr lang="en-US" dirty="0">
                <a:solidFill>
                  <a:srgbClr val="0000FF"/>
                </a:solidFill>
              </a:rPr>
              <a:t>Communication Status</a:t>
            </a:r>
          </a:p>
          <a:p>
            <a:pPr lvl="1"/>
            <a:r>
              <a:rPr lang="en-US" dirty="0">
                <a:solidFill>
                  <a:srgbClr val="0000FF"/>
                </a:solidFill>
              </a:rPr>
              <a:t>Mobility Abilities / Deficits (gait, balance, assistive devices, </a:t>
            </a:r>
            <a:r>
              <a:rPr lang="en-US" i="1" dirty="0">
                <a:solidFill>
                  <a:srgbClr val="0000FF"/>
                </a:solidFill>
              </a:rPr>
              <a:t>position sensing devices</a:t>
            </a:r>
            <a:r>
              <a:rPr lang="en-US" dirty="0">
                <a:solidFill>
                  <a:srgbClr val="0000FF"/>
                </a:solidFill>
              </a:rPr>
              <a:t>)</a:t>
            </a:r>
          </a:p>
          <a:p>
            <a:pPr lvl="1"/>
            <a:r>
              <a:rPr lang="en-US" dirty="0"/>
              <a:t>Involve interdisciplinary team (nursing referrals to PT, PharmD, Bioengineering, </a:t>
            </a:r>
            <a:r>
              <a:rPr lang="en-US" dirty="0" err="1"/>
              <a:t>etc</a:t>
            </a:r>
            <a:r>
              <a:rPr lang="en-US" dirty="0"/>
              <a:t>)</a:t>
            </a:r>
          </a:p>
        </p:txBody>
      </p:sp>
      <p:pic>
        <p:nvPicPr>
          <p:cNvPr id="5" name="Graphic 4" descr="Checklist">
            <a:extLst>
              <a:ext uri="{FF2B5EF4-FFF2-40B4-BE49-F238E27FC236}">
                <a16:creationId xmlns:a16="http://schemas.microsoft.com/office/drawing/2014/main" id="{5CD4F252-44BF-450E-9CD8-947D4C6B65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51580" y="834390"/>
            <a:ext cx="914400" cy="914400"/>
          </a:xfrm>
          <a:prstGeom prst="rect">
            <a:avLst/>
          </a:prstGeom>
        </p:spPr>
      </p:pic>
    </p:spTree>
    <p:extLst>
      <p:ext uri="{BB962C8B-B14F-4D97-AF65-F5344CB8AC3E}">
        <p14:creationId xmlns:p14="http://schemas.microsoft.com/office/powerpoint/2010/main" val="1608123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AFFBE-23A5-7C46-BC17-0DF7A7B135A0}"/>
              </a:ext>
            </a:extLst>
          </p:cNvPr>
          <p:cNvSpPr>
            <a:spLocks noGrp="1"/>
          </p:cNvSpPr>
          <p:nvPr>
            <p:ph type="title"/>
          </p:nvPr>
        </p:nvSpPr>
        <p:spPr/>
        <p:txBody>
          <a:bodyPr/>
          <a:lstStyle/>
          <a:p>
            <a:r>
              <a:rPr lang="en-US" dirty="0"/>
              <a:t>Integrate Technology:  Focus on 4 Opportunities</a:t>
            </a:r>
          </a:p>
        </p:txBody>
      </p:sp>
      <p:sp>
        <p:nvSpPr>
          <p:cNvPr id="3" name="Content Placeholder 2">
            <a:extLst>
              <a:ext uri="{FF2B5EF4-FFF2-40B4-BE49-F238E27FC236}">
                <a16:creationId xmlns:a16="http://schemas.microsoft.com/office/drawing/2014/main" id="{D8F38328-E976-2C43-A379-D336AE441C7D}"/>
              </a:ext>
            </a:extLst>
          </p:cNvPr>
          <p:cNvSpPr>
            <a:spLocks noGrp="1"/>
          </p:cNvSpPr>
          <p:nvPr>
            <p:ph idx="1"/>
          </p:nvPr>
        </p:nvSpPr>
        <p:spPr/>
        <p:txBody>
          <a:bodyPr/>
          <a:lstStyle/>
          <a:p>
            <a:r>
              <a:rPr lang="en-US" dirty="0"/>
              <a:t>Safe Exit Sides </a:t>
            </a:r>
          </a:p>
          <a:p>
            <a:r>
              <a:rPr lang="en-US" dirty="0"/>
              <a:t>Bed / Stretcher Exit Alarms</a:t>
            </a:r>
          </a:p>
          <a:p>
            <a:r>
              <a:rPr lang="en-US" dirty="0"/>
              <a:t>Call Systems</a:t>
            </a:r>
          </a:p>
          <a:p>
            <a:r>
              <a:rPr lang="en-US" dirty="0"/>
              <a:t>Bathrooms</a:t>
            </a:r>
          </a:p>
          <a:p>
            <a:endParaRPr lang="en-US" dirty="0"/>
          </a:p>
        </p:txBody>
      </p:sp>
      <p:pic>
        <p:nvPicPr>
          <p:cNvPr id="5" name="Graphic 4" descr="Processor">
            <a:extLst>
              <a:ext uri="{FF2B5EF4-FFF2-40B4-BE49-F238E27FC236}">
                <a16:creationId xmlns:a16="http://schemas.microsoft.com/office/drawing/2014/main" id="{885D9476-4472-4829-86D6-E7850A4DA5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63154" y="834390"/>
            <a:ext cx="914400" cy="914400"/>
          </a:xfrm>
          <a:prstGeom prst="rect">
            <a:avLst/>
          </a:prstGeom>
        </p:spPr>
      </p:pic>
    </p:spTree>
    <p:extLst>
      <p:ext uri="{BB962C8B-B14F-4D97-AF65-F5344CB8AC3E}">
        <p14:creationId xmlns:p14="http://schemas.microsoft.com/office/powerpoint/2010/main" val="2248272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75824AB3-F246-BA41-9BF6-F7021A14BFA0}"/>
              </a:ext>
            </a:extLst>
          </p:cNvPr>
          <p:cNvSpPr>
            <a:spLocks noGrp="1" noChangeArrowheads="1"/>
          </p:cNvSpPr>
          <p:nvPr>
            <p:ph type="title"/>
          </p:nvPr>
        </p:nvSpPr>
        <p:spPr/>
        <p:txBody>
          <a:bodyPr/>
          <a:lstStyle/>
          <a:p>
            <a:pPr eaLnBrk="1" hangingPunct="1"/>
            <a:r>
              <a:rPr lang="en-US" altLang="en-US"/>
              <a:t>Safe Exit Sides</a:t>
            </a:r>
          </a:p>
        </p:txBody>
      </p:sp>
      <p:pic>
        <p:nvPicPr>
          <p:cNvPr id="10" name="Graphic 9" descr="Transfer">
            <a:extLst>
              <a:ext uri="{FF2B5EF4-FFF2-40B4-BE49-F238E27FC236}">
                <a16:creationId xmlns:a16="http://schemas.microsoft.com/office/drawing/2014/main" id="{A9822691-B492-4683-9D5F-8B0B193855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7878" y="834390"/>
            <a:ext cx="914400" cy="914400"/>
          </a:xfrm>
          <a:prstGeom prst="rect">
            <a:avLst/>
          </a:prstGeom>
        </p:spPr>
      </p:pic>
      <p:pic>
        <p:nvPicPr>
          <p:cNvPr id="12" name="Picture 11">
            <a:extLst>
              <a:ext uri="{FF2B5EF4-FFF2-40B4-BE49-F238E27FC236}">
                <a16:creationId xmlns:a16="http://schemas.microsoft.com/office/drawing/2014/main" id="{43A0D4D0-A5B9-498D-A077-4926DC826F5A}"/>
              </a:ext>
            </a:extLst>
          </p:cNvPr>
          <p:cNvPicPr>
            <a:picLocks noChangeAspect="1"/>
          </p:cNvPicPr>
          <p:nvPr/>
        </p:nvPicPr>
        <p:blipFill rotWithShape="1">
          <a:blip r:embed="rId4"/>
          <a:srcRect l="4196" r="30942"/>
          <a:stretch/>
        </p:blipFill>
        <p:spPr>
          <a:xfrm>
            <a:off x="2606230" y="2443361"/>
            <a:ext cx="2928395" cy="2790825"/>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pic>
        <p:nvPicPr>
          <p:cNvPr id="4" name="Picture 3">
            <a:extLst>
              <a:ext uri="{FF2B5EF4-FFF2-40B4-BE49-F238E27FC236}">
                <a16:creationId xmlns:a16="http://schemas.microsoft.com/office/drawing/2014/main" id="{E6F09829-77EB-414B-A24E-5A117A102B3D}"/>
              </a:ext>
            </a:extLst>
          </p:cNvPr>
          <p:cNvPicPr>
            <a:picLocks noChangeAspect="1"/>
          </p:cNvPicPr>
          <p:nvPr/>
        </p:nvPicPr>
        <p:blipFill rotWithShape="1">
          <a:blip r:embed="rId5"/>
          <a:srcRect l="27008" r="15244"/>
          <a:stretch/>
        </p:blipFill>
        <p:spPr>
          <a:xfrm>
            <a:off x="4655914" y="4086157"/>
            <a:ext cx="2328439" cy="2296058"/>
          </a:xfrm>
          <a:prstGeom prst="ellipse">
            <a:avLst/>
          </a:prstGeom>
          <a:ln w="63500" cap="rnd">
            <a:solidFill>
              <a:srgbClr val="00B0F0"/>
            </a:solidFill>
          </a:ln>
          <a:effectLst/>
          <a:scene3d>
            <a:camera prst="orthographicFront"/>
            <a:lightRig rig="contrasting" dir="t">
              <a:rot lat="0" lon="0" rev="3000000"/>
            </a:lightRig>
          </a:scene3d>
          <a:sp3d contourW="7620">
            <a:bevelT w="95250" h="31750"/>
            <a:contourClr>
              <a:srgbClr val="333333"/>
            </a:contourClr>
          </a:sp3d>
        </p:spPr>
      </p:pic>
      <p:pic>
        <p:nvPicPr>
          <p:cNvPr id="14" name="Picture 13">
            <a:extLst>
              <a:ext uri="{FF2B5EF4-FFF2-40B4-BE49-F238E27FC236}">
                <a16:creationId xmlns:a16="http://schemas.microsoft.com/office/drawing/2014/main" id="{4BC44A42-3528-4A44-87A4-DDCC2D37AA06}"/>
              </a:ext>
            </a:extLst>
          </p:cNvPr>
          <p:cNvPicPr>
            <a:picLocks noChangeAspect="1"/>
          </p:cNvPicPr>
          <p:nvPr/>
        </p:nvPicPr>
        <p:blipFill rotWithShape="1">
          <a:blip r:embed="rId6"/>
          <a:srcRect l="20699" r="17367"/>
          <a:stretch/>
        </p:blipFill>
        <p:spPr>
          <a:xfrm>
            <a:off x="6096000" y="2509084"/>
            <a:ext cx="2094235" cy="2095500"/>
          </a:xfrm>
          <a:prstGeom prst="ellipse">
            <a:avLst/>
          </a:prstGeom>
          <a:ln w="63500" cap="rnd">
            <a:solidFill>
              <a:srgbClr val="0070C0"/>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51598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97540-602E-7E41-AC0F-C7685C12F7B3}"/>
              </a:ext>
            </a:extLst>
          </p:cNvPr>
          <p:cNvSpPr>
            <a:spLocks noGrp="1"/>
          </p:cNvSpPr>
          <p:nvPr>
            <p:ph type="title"/>
          </p:nvPr>
        </p:nvSpPr>
        <p:spPr/>
        <p:txBody>
          <a:bodyPr/>
          <a:lstStyle/>
          <a:p>
            <a:r>
              <a:rPr lang="en-US" dirty="0"/>
              <a:t>Bed / Stretcher Exit Alarms</a:t>
            </a:r>
          </a:p>
        </p:txBody>
      </p:sp>
      <p:sp>
        <p:nvSpPr>
          <p:cNvPr id="3" name="Content Placeholder 2">
            <a:extLst>
              <a:ext uri="{FF2B5EF4-FFF2-40B4-BE49-F238E27FC236}">
                <a16:creationId xmlns:a16="http://schemas.microsoft.com/office/drawing/2014/main" id="{D739DCDF-CC5B-7340-A66F-04D714322D69}"/>
              </a:ext>
            </a:extLst>
          </p:cNvPr>
          <p:cNvSpPr>
            <a:spLocks noGrp="1"/>
          </p:cNvSpPr>
          <p:nvPr>
            <p:ph idx="1"/>
          </p:nvPr>
        </p:nvSpPr>
        <p:spPr/>
        <p:txBody>
          <a:bodyPr/>
          <a:lstStyle/>
          <a:p>
            <a:r>
              <a:rPr lang="en-US" dirty="0"/>
              <a:t>Solutions – Cognitively Alert vs Impaired; Communication Stats</a:t>
            </a:r>
          </a:p>
          <a:p>
            <a:r>
              <a:rPr lang="en-US" dirty="0"/>
              <a:t>Alarming / Non-Alarming</a:t>
            </a:r>
          </a:p>
          <a:p>
            <a:r>
              <a:rPr lang="en-US" dirty="0"/>
              <a:t>Aligned to Nurse Call Systems</a:t>
            </a:r>
          </a:p>
          <a:p>
            <a:endParaRPr lang="en-US" dirty="0"/>
          </a:p>
        </p:txBody>
      </p:sp>
      <p:pic>
        <p:nvPicPr>
          <p:cNvPr id="5" name="Graphic 4" descr="Bell">
            <a:extLst>
              <a:ext uri="{FF2B5EF4-FFF2-40B4-BE49-F238E27FC236}">
                <a16:creationId xmlns:a16="http://schemas.microsoft.com/office/drawing/2014/main" id="{A264E951-0C20-45D2-845E-D7305590A2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16855" y="834390"/>
            <a:ext cx="914400" cy="914400"/>
          </a:xfrm>
          <a:prstGeom prst="rect">
            <a:avLst/>
          </a:prstGeom>
        </p:spPr>
      </p:pic>
      <p:pic>
        <p:nvPicPr>
          <p:cNvPr id="63" name="Picture 62">
            <a:extLst>
              <a:ext uri="{FF2B5EF4-FFF2-40B4-BE49-F238E27FC236}">
                <a16:creationId xmlns:a16="http://schemas.microsoft.com/office/drawing/2014/main" id="{01768B5B-8A92-4D9B-9E14-768717DA83E7}"/>
              </a:ext>
            </a:extLst>
          </p:cNvPr>
          <p:cNvPicPr>
            <a:picLocks noChangeAspect="1"/>
          </p:cNvPicPr>
          <p:nvPr/>
        </p:nvPicPr>
        <p:blipFill>
          <a:blip r:embed="rId4"/>
          <a:stretch>
            <a:fillRect/>
          </a:stretch>
        </p:blipFill>
        <p:spPr>
          <a:xfrm>
            <a:off x="7578549" y="2407534"/>
            <a:ext cx="4038953" cy="4016415"/>
          </a:xfrm>
          <a:prstGeom prst="rect">
            <a:avLst/>
          </a:prstGeom>
        </p:spPr>
      </p:pic>
      <p:sp>
        <p:nvSpPr>
          <p:cNvPr id="4" name="TextBox 3">
            <a:extLst>
              <a:ext uri="{FF2B5EF4-FFF2-40B4-BE49-F238E27FC236}">
                <a16:creationId xmlns:a16="http://schemas.microsoft.com/office/drawing/2014/main" id="{BC69E8A3-8347-4E3E-BB6E-810C4F45F3ED}"/>
              </a:ext>
            </a:extLst>
          </p:cNvPr>
          <p:cNvSpPr txBox="1"/>
          <p:nvPr/>
        </p:nvSpPr>
        <p:spPr>
          <a:xfrm>
            <a:off x="389744" y="5741233"/>
            <a:ext cx="7899817" cy="384721"/>
          </a:xfrm>
          <a:prstGeom prst="rect">
            <a:avLst/>
          </a:prstGeom>
          <a:noFill/>
        </p:spPr>
        <p:txBody>
          <a:bodyPr wrap="square" rtlCol="0">
            <a:spAutoFit/>
          </a:bodyPr>
          <a:lstStyle/>
          <a:p>
            <a:r>
              <a:rPr lang="en-US" dirty="0">
                <a:solidFill>
                  <a:schemeClr val="bg2">
                    <a:lumMod val="50000"/>
                  </a:schemeClr>
                </a:solidFill>
                <a:hlinkClick r:id="rId5">
                  <a:extLst>
                    <a:ext uri="{A12FA001-AC4F-418D-AE19-62706E023703}">
                      <ahyp:hlinkClr xmlns:ahyp="http://schemas.microsoft.com/office/drawing/2018/hyperlinkcolor" val="tx"/>
                    </a:ext>
                  </a:extLst>
                </a:hlinkClick>
              </a:rPr>
              <a:t>www.curbellmedical.com/fall-management</a:t>
            </a:r>
            <a:endParaRPr lang="en-US" dirty="0">
              <a:solidFill>
                <a:schemeClr val="bg2">
                  <a:lumMod val="50000"/>
                </a:schemeClr>
              </a:solidFill>
            </a:endParaRPr>
          </a:p>
        </p:txBody>
      </p:sp>
    </p:spTree>
    <p:extLst>
      <p:ext uri="{BB962C8B-B14F-4D97-AF65-F5344CB8AC3E}">
        <p14:creationId xmlns:p14="http://schemas.microsoft.com/office/powerpoint/2010/main" val="1998049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ADD75-E446-4F49-AD39-D0F09A73B289}"/>
              </a:ext>
            </a:extLst>
          </p:cNvPr>
          <p:cNvSpPr>
            <a:spLocks noGrp="1"/>
          </p:cNvSpPr>
          <p:nvPr>
            <p:ph type="title"/>
          </p:nvPr>
        </p:nvSpPr>
        <p:spPr/>
        <p:txBody>
          <a:bodyPr/>
          <a:lstStyle/>
          <a:p>
            <a:r>
              <a:rPr lang="en-US" dirty="0"/>
              <a:t>Call Systems </a:t>
            </a:r>
          </a:p>
        </p:txBody>
      </p:sp>
      <p:pic>
        <p:nvPicPr>
          <p:cNvPr id="5" name="Content Placeholder 4" descr="Medical">
            <a:extLst>
              <a:ext uri="{FF2B5EF4-FFF2-40B4-BE49-F238E27FC236}">
                <a16:creationId xmlns:a16="http://schemas.microsoft.com/office/drawing/2014/main" id="{532EA4F4-20EF-47FA-9DA3-B9DD6C6ED4B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0976417" y="834390"/>
            <a:ext cx="914400" cy="914400"/>
          </a:xfrm>
        </p:spPr>
      </p:pic>
      <p:pic>
        <p:nvPicPr>
          <p:cNvPr id="10" name="Picture 9">
            <a:extLst>
              <a:ext uri="{FF2B5EF4-FFF2-40B4-BE49-F238E27FC236}">
                <a16:creationId xmlns:a16="http://schemas.microsoft.com/office/drawing/2014/main" id="{971A9B2F-7428-4CE0-9601-206BCF98764F}"/>
              </a:ext>
            </a:extLst>
          </p:cNvPr>
          <p:cNvPicPr>
            <a:picLocks noChangeAspect="1"/>
          </p:cNvPicPr>
          <p:nvPr/>
        </p:nvPicPr>
        <p:blipFill>
          <a:blip r:embed="rId4"/>
          <a:stretch>
            <a:fillRect/>
          </a:stretch>
        </p:blipFill>
        <p:spPr>
          <a:xfrm>
            <a:off x="2766459" y="2211188"/>
            <a:ext cx="3973754" cy="3870886"/>
          </a:xfrm>
          <a:prstGeom prst="ellipse">
            <a:avLst/>
          </a:prstGeom>
          <a:ln w="57150">
            <a:solidFill>
              <a:schemeClr val="tx1"/>
            </a:solidFill>
          </a:ln>
        </p:spPr>
      </p:pic>
      <p:pic>
        <p:nvPicPr>
          <p:cNvPr id="12" name="Picture 11">
            <a:extLst>
              <a:ext uri="{FF2B5EF4-FFF2-40B4-BE49-F238E27FC236}">
                <a16:creationId xmlns:a16="http://schemas.microsoft.com/office/drawing/2014/main" id="{BF941A9F-88E9-4A1E-9739-C961A6E06DDD}"/>
              </a:ext>
            </a:extLst>
          </p:cNvPr>
          <p:cNvPicPr>
            <a:picLocks noChangeAspect="1"/>
          </p:cNvPicPr>
          <p:nvPr/>
        </p:nvPicPr>
        <p:blipFill rotWithShape="1">
          <a:blip r:embed="rId5"/>
          <a:srcRect l="43869" t="26302" r="9394" b="25274"/>
          <a:stretch/>
        </p:blipFill>
        <p:spPr>
          <a:xfrm>
            <a:off x="5937813" y="4490978"/>
            <a:ext cx="1805096" cy="186458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4" name="Picture 13">
            <a:extLst>
              <a:ext uri="{FF2B5EF4-FFF2-40B4-BE49-F238E27FC236}">
                <a16:creationId xmlns:a16="http://schemas.microsoft.com/office/drawing/2014/main" id="{FB425DD5-BB50-4783-9B33-3C6A116185BF}"/>
              </a:ext>
            </a:extLst>
          </p:cNvPr>
          <p:cNvPicPr>
            <a:picLocks noChangeAspect="1"/>
          </p:cNvPicPr>
          <p:nvPr/>
        </p:nvPicPr>
        <p:blipFill rotWithShape="1">
          <a:blip r:embed="rId6"/>
          <a:srcRect l="24218" t="22238" r="23886" b="8092"/>
          <a:stretch/>
        </p:blipFill>
        <p:spPr>
          <a:xfrm>
            <a:off x="6558987" y="3055716"/>
            <a:ext cx="1816243" cy="186458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6" name="Picture 15">
            <a:extLst>
              <a:ext uri="{FF2B5EF4-FFF2-40B4-BE49-F238E27FC236}">
                <a16:creationId xmlns:a16="http://schemas.microsoft.com/office/drawing/2014/main" id="{8CF2CFD7-9793-4BD2-9F0D-970681E74DAE}"/>
              </a:ext>
            </a:extLst>
          </p:cNvPr>
          <p:cNvPicPr>
            <a:picLocks noChangeAspect="1"/>
          </p:cNvPicPr>
          <p:nvPr/>
        </p:nvPicPr>
        <p:blipFill rotWithShape="1">
          <a:blip r:embed="rId7"/>
          <a:srcRect l="20235" t="5680" r="34142" b="8694"/>
          <a:stretch/>
        </p:blipFill>
        <p:spPr>
          <a:xfrm>
            <a:off x="7650568" y="4146631"/>
            <a:ext cx="1902405" cy="195303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33015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09369" y="152399"/>
            <a:ext cx="4119716" cy="6602361"/>
          </a:xfrm>
        </p:spPr>
        <p:txBody>
          <a:bodyPr anchor="ctr">
            <a:noAutofit/>
          </a:bodyPr>
          <a:lstStyle/>
          <a:p>
            <a:pPr marL="0" indent="0" algn="ctr">
              <a:buNone/>
            </a:pPr>
            <a:r>
              <a:rPr lang="en-US" sz="3600" cap="small" dirty="0">
                <a:solidFill>
                  <a:schemeClr val="bg1"/>
                </a:solidFill>
                <a:latin typeface="+mj-lt"/>
                <a:ea typeface="+mj-ea"/>
                <a:cs typeface="+mj-cs"/>
              </a:rPr>
              <a:t>What’s the Matter with This?</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788" t="358" b="-358"/>
          <a:stretch/>
        </p:blipFill>
        <p:spPr bwMode="auto">
          <a:xfrm>
            <a:off x="6253316" y="4915"/>
            <a:ext cx="5938684" cy="69464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517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rotWithShape="1">
          <a:blip r:embed="rId3"/>
          <a:srcRect l="9792" t="7437" r="7914"/>
          <a:stretch/>
        </p:blipFill>
        <p:spPr>
          <a:xfrm>
            <a:off x="6228271" y="0"/>
            <a:ext cx="7016151" cy="6858000"/>
          </a:xfrm>
        </p:spPr>
      </p:pic>
      <p:sp>
        <p:nvSpPr>
          <p:cNvPr id="2" name="TextBox 1"/>
          <p:cNvSpPr txBox="1"/>
          <p:nvPr/>
        </p:nvSpPr>
        <p:spPr>
          <a:xfrm>
            <a:off x="1002890" y="2797294"/>
            <a:ext cx="3952567" cy="1200329"/>
          </a:xfrm>
          <a:prstGeom prst="rect">
            <a:avLst/>
          </a:prstGeom>
          <a:noFill/>
        </p:spPr>
        <p:txBody>
          <a:bodyPr wrap="square" rtlCol="0">
            <a:spAutoFit/>
          </a:bodyPr>
          <a:lstStyle/>
          <a:p>
            <a:pPr algn="ctr" fontAlgn="base">
              <a:spcBef>
                <a:spcPct val="0"/>
              </a:spcBef>
              <a:spcAft>
                <a:spcPct val="0"/>
              </a:spcAft>
            </a:pPr>
            <a:r>
              <a:rPr lang="en-US" sz="3600" dirty="0">
                <a:solidFill>
                  <a:schemeClr val="bg1"/>
                </a:solidFill>
                <a:latin typeface="+mj-lt"/>
                <a:ea typeface="+mj-ea"/>
                <a:cs typeface="+mj-cs"/>
              </a:rPr>
              <a:t>Redesigned for  Patient Safety</a:t>
            </a:r>
          </a:p>
        </p:txBody>
      </p:sp>
    </p:spTree>
    <p:extLst>
      <p:ext uri="{BB962C8B-B14F-4D97-AF65-F5344CB8AC3E}">
        <p14:creationId xmlns:p14="http://schemas.microsoft.com/office/powerpoint/2010/main" val="704851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97540-602E-7E41-AC0F-C7685C12F7B3}"/>
              </a:ext>
            </a:extLst>
          </p:cNvPr>
          <p:cNvSpPr>
            <a:spLocks noGrp="1"/>
          </p:cNvSpPr>
          <p:nvPr>
            <p:ph type="title"/>
          </p:nvPr>
        </p:nvSpPr>
        <p:spPr/>
        <p:txBody>
          <a:bodyPr/>
          <a:lstStyle/>
          <a:p>
            <a:r>
              <a:rPr lang="en-US" dirty="0"/>
              <a:t>Curbell Toileting Solutions</a:t>
            </a:r>
          </a:p>
        </p:txBody>
      </p:sp>
      <p:sp>
        <p:nvSpPr>
          <p:cNvPr id="3" name="Content Placeholder 2">
            <a:extLst>
              <a:ext uri="{FF2B5EF4-FFF2-40B4-BE49-F238E27FC236}">
                <a16:creationId xmlns:a16="http://schemas.microsoft.com/office/drawing/2014/main" id="{D739DCDF-CC5B-7340-A66F-04D714322D69}"/>
              </a:ext>
            </a:extLst>
          </p:cNvPr>
          <p:cNvSpPr>
            <a:spLocks noGrp="1"/>
          </p:cNvSpPr>
          <p:nvPr>
            <p:ph idx="1"/>
          </p:nvPr>
        </p:nvSpPr>
        <p:spPr>
          <a:xfrm>
            <a:off x="629266" y="2126199"/>
            <a:ext cx="5620854" cy="4114800"/>
          </a:xfrm>
        </p:spPr>
        <p:txBody>
          <a:bodyPr/>
          <a:lstStyle/>
          <a:p>
            <a:pPr marL="0" indent="0">
              <a:lnSpc>
                <a:spcPct val="80000"/>
              </a:lnSpc>
              <a:spcAft>
                <a:spcPts val="600"/>
              </a:spcAft>
              <a:buNone/>
            </a:pPr>
            <a:r>
              <a:rPr lang="en-US" b="1" dirty="0"/>
              <a:t>Wireless Motion Sensor </a:t>
            </a:r>
          </a:p>
          <a:p>
            <a:pPr marL="457200" lvl="1" indent="-457200">
              <a:lnSpc>
                <a:spcPct val="80000"/>
              </a:lnSpc>
              <a:spcAft>
                <a:spcPts val="600"/>
              </a:spcAft>
              <a:buFont typeface="Arial" panose="020B0604020202020204" pitchFamily="34" charset="0"/>
              <a:buChar char="•"/>
            </a:pPr>
            <a:r>
              <a:rPr lang="en-US" sz="2400" dirty="0">
                <a:cs typeface="+mn-cs"/>
              </a:rPr>
              <a:t>Will alarm to notify staff if the patient enters the toileting area unattended or can be position to be used when a patient is getting of the toilet without assistance</a:t>
            </a:r>
          </a:p>
          <a:p>
            <a:pPr marL="800100" lvl="3" indent="-457200">
              <a:lnSpc>
                <a:spcPct val="80000"/>
              </a:lnSpc>
              <a:spcAft>
                <a:spcPts val="600"/>
              </a:spcAft>
              <a:buFont typeface="Arial" panose="020B0604020202020204" pitchFamily="34" charset="0"/>
              <a:buChar char="•"/>
            </a:pPr>
            <a:r>
              <a:rPr lang="en-US" sz="2100" dirty="0">
                <a:cs typeface="+mn-cs"/>
              </a:rPr>
              <a:t>Cordless solution</a:t>
            </a:r>
          </a:p>
          <a:p>
            <a:pPr marL="800100" lvl="3" indent="-457200">
              <a:lnSpc>
                <a:spcPct val="80000"/>
              </a:lnSpc>
              <a:spcAft>
                <a:spcPts val="600"/>
              </a:spcAft>
              <a:buFont typeface="Arial" panose="020B0604020202020204" pitchFamily="34" charset="0"/>
              <a:buChar char="•"/>
            </a:pPr>
            <a:r>
              <a:rPr lang="en-US" sz="2100" dirty="0">
                <a:cs typeface="+mn-cs"/>
              </a:rPr>
              <a:t>Mounts to wall or can be set on a shelf</a:t>
            </a:r>
          </a:p>
          <a:p>
            <a:pPr marL="800100" lvl="3" indent="-457200">
              <a:lnSpc>
                <a:spcPct val="80000"/>
              </a:lnSpc>
              <a:spcAft>
                <a:spcPts val="600"/>
              </a:spcAft>
              <a:buFont typeface="Arial" panose="020B0604020202020204" pitchFamily="34" charset="0"/>
              <a:buChar char="•"/>
            </a:pPr>
            <a:r>
              <a:rPr lang="en-US" sz="2100" dirty="0">
                <a:cs typeface="+mn-cs"/>
              </a:rPr>
              <a:t>Replaces traditional toilet seat sensors</a:t>
            </a:r>
          </a:p>
          <a:p>
            <a:pPr marL="800100" lvl="3" indent="-457200">
              <a:lnSpc>
                <a:spcPct val="80000"/>
              </a:lnSpc>
              <a:spcAft>
                <a:spcPts val="600"/>
              </a:spcAft>
              <a:buFont typeface="Arial" panose="020B0604020202020204" pitchFamily="34" charset="0"/>
              <a:buChar char="•"/>
            </a:pPr>
            <a:r>
              <a:rPr lang="en-US" sz="2100" dirty="0">
                <a:cs typeface="+mn-cs"/>
              </a:rPr>
              <a:t>Aligned to Nurse Call Systems when paired with Curbell’s BC600 monitor </a:t>
            </a:r>
          </a:p>
          <a:p>
            <a:pPr marL="0" indent="0">
              <a:buNone/>
            </a:pPr>
            <a:endParaRPr lang="en-US" dirty="0"/>
          </a:p>
        </p:txBody>
      </p:sp>
      <p:pic>
        <p:nvPicPr>
          <p:cNvPr id="4" name="Picture 3">
            <a:extLst>
              <a:ext uri="{FF2B5EF4-FFF2-40B4-BE49-F238E27FC236}">
                <a16:creationId xmlns:a16="http://schemas.microsoft.com/office/drawing/2014/main" id="{1BD08EA1-8C92-4267-A67E-B8C11BD0B321}"/>
              </a:ext>
            </a:extLst>
          </p:cNvPr>
          <p:cNvPicPr>
            <a:picLocks noChangeAspect="1"/>
          </p:cNvPicPr>
          <p:nvPr/>
        </p:nvPicPr>
        <p:blipFill>
          <a:blip r:embed="rId3"/>
          <a:stretch>
            <a:fillRect/>
          </a:stretch>
        </p:blipFill>
        <p:spPr>
          <a:xfrm>
            <a:off x="6250120" y="2462348"/>
            <a:ext cx="5720900" cy="3670165"/>
          </a:xfrm>
          <a:prstGeom prst="rect">
            <a:avLst/>
          </a:prstGeom>
        </p:spPr>
      </p:pic>
      <p:sp>
        <p:nvSpPr>
          <p:cNvPr id="5" name="TextBox 4">
            <a:extLst>
              <a:ext uri="{FF2B5EF4-FFF2-40B4-BE49-F238E27FC236}">
                <a16:creationId xmlns:a16="http://schemas.microsoft.com/office/drawing/2014/main" id="{7277FDD2-9F8A-4A57-9124-E0F1DF805D81}"/>
              </a:ext>
            </a:extLst>
          </p:cNvPr>
          <p:cNvSpPr txBox="1"/>
          <p:nvPr/>
        </p:nvSpPr>
        <p:spPr>
          <a:xfrm>
            <a:off x="629266" y="6192427"/>
            <a:ext cx="7000407" cy="384721"/>
          </a:xfrm>
          <a:prstGeom prst="rect">
            <a:avLst/>
          </a:prstGeom>
          <a:noFill/>
        </p:spPr>
        <p:txBody>
          <a:bodyPr wrap="square" rtlCol="0">
            <a:spAutoFit/>
          </a:bodyPr>
          <a:lstStyle/>
          <a:p>
            <a:r>
              <a:rPr lang="en-US" dirty="0">
                <a:solidFill>
                  <a:schemeClr val="bg2">
                    <a:lumMod val="50000"/>
                  </a:schemeClr>
                </a:solidFill>
                <a:hlinkClick r:id="rId4">
                  <a:extLst>
                    <a:ext uri="{A12FA001-AC4F-418D-AE19-62706E023703}">
                      <ahyp:hlinkClr xmlns:ahyp="http://schemas.microsoft.com/office/drawing/2018/hyperlinkcolor" val="tx"/>
                    </a:ext>
                  </a:extLst>
                </a:hlinkClick>
              </a:rPr>
              <a:t>www.curbellmedical.com/wireless-motion-sensor/</a:t>
            </a:r>
            <a:endParaRPr lang="en-US" dirty="0">
              <a:solidFill>
                <a:schemeClr val="bg2">
                  <a:lumMod val="50000"/>
                </a:schemeClr>
              </a:solidFill>
            </a:endParaRPr>
          </a:p>
        </p:txBody>
      </p:sp>
      <p:sp>
        <p:nvSpPr>
          <p:cNvPr id="7" name="Rectangle 6">
            <a:extLst>
              <a:ext uri="{FF2B5EF4-FFF2-40B4-BE49-F238E27FC236}">
                <a16:creationId xmlns:a16="http://schemas.microsoft.com/office/drawing/2014/main" id="{3A610150-6890-49B9-9630-8581A3F06BA3}"/>
              </a:ext>
            </a:extLst>
          </p:cNvPr>
          <p:cNvSpPr/>
          <p:nvPr/>
        </p:nvSpPr>
        <p:spPr>
          <a:xfrm>
            <a:off x="11665290" y="912814"/>
            <a:ext cx="15951" cy="74488"/>
          </a:xfrm>
          <a:prstGeom prst="rect">
            <a:avLst/>
          </a:prstGeom>
          <a:solidFill>
            <a:schemeClr val="tx1"/>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8" name="Rectangle 7">
            <a:extLst>
              <a:ext uri="{FF2B5EF4-FFF2-40B4-BE49-F238E27FC236}">
                <a16:creationId xmlns:a16="http://schemas.microsoft.com/office/drawing/2014/main" id="{535A8078-D57D-45D2-B998-DBE47355F426}"/>
              </a:ext>
            </a:extLst>
          </p:cNvPr>
          <p:cNvSpPr/>
          <p:nvPr/>
        </p:nvSpPr>
        <p:spPr>
          <a:xfrm>
            <a:off x="11663185" y="987297"/>
            <a:ext cx="24924" cy="74488"/>
          </a:xfrm>
          <a:prstGeom prst="rect">
            <a:avLst/>
          </a:prstGeom>
          <a:solidFill>
            <a:schemeClr val="tx1"/>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9" name="Rectangle: Rounded Corners 6">
            <a:extLst>
              <a:ext uri="{FF2B5EF4-FFF2-40B4-BE49-F238E27FC236}">
                <a16:creationId xmlns:a16="http://schemas.microsoft.com/office/drawing/2014/main" id="{B5DB2C07-A9AF-4DD6-86A3-CD813DCA0D8F}"/>
              </a:ext>
            </a:extLst>
          </p:cNvPr>
          <p:cNvSpPr/>
          <p:nvPr/>
        </p:nvSpPr>
        <p:spPr>
          <a:xfrm>
            <a:off x="11194529" y="1036846"/>
            <a:ext cx="564988" cy="596182"/>
          </a:xfrm>
          <a:custGeom>
            <a:avLst/>
            <a:gdLst>
              <a:gd name="connsiteX0" fmla="*/ 0 w 1628946"/>
              <a:gd name="connsiteY0" fmla="*/ 262970 h 1577788"/>
              <a:gd name="connsiteX1" fmla="*/ 262970 w 1628946"/>
              <a:gd name="connsiteY1" fmla="*/ 0 h 1577788"/>
              <a:gd name="connsiteX2" fmla="*/ 1365976 w 1628946"/>
              <a:gd name="connsiteY2" fmla="*/ 0 h 1577788"/>
              <a:gd name="connsiteX3" fmla="*/ 1628946 w 1628946"/>
              <a:gd name="connsiteY3" fmla="*/ 262970 h 1577788"/>
              <a:gd name="connsiteX4" fmla="*/ 1628946 w 1628946"/>
              <a:gd name="connsiteY4" fmla="*/ 1314818 h 1577788"/>
              <a:gd name="connsiteX5" fmla="*/ 1365976 w 1628946"/>
              <a:gd name="connsiteY5" fmla="*/ 1577788 h 1577788"/>
              <a:gd name="connsiteX6" fmla="*/ 262970 w 1628946"/>
              <a:gd name="connsiteY6" fmla="*/ 1577788 h 1577788"/>
              <a:gd name="connsiteX7" fmla="*/ 0 w 1628946"/>
              <a:gd name="connsiteY7" fmla="*/ 1314818 h 1577788"/>
              <a:gd name="connsiteX8" fmla="*/ 0 w 1628946"/>
              <a:gd name="connsiteY8" fmla="*/ 262970 h 1577788"/>
              <a:gd name="connsiteX0" fmla="*/ 0 w 1628946"/>
              <a:gd name="connsiteY0" fmla="*/ 262970 h 1577788"/>
              <a:gd name="connsiteX1" fmla="*/ 220108 w 1628946"/>
              <a:gd name="connsiteY1" fmla="*/ 0 h 1577788"/>
              <a:gd name="connsiteX2" fmla="*/ 1365976 w 1628946"/>
              <a:gd name="connsiteY2" fmla="*/ 0 h 1577788"/>
              <a:gd name="connsiteX3" fmla="*/ 1628946 w 1628946"/>
              <a:gd name="connsiteY3" fmla="*/ 262970 h 1577788"/>
              <a:gd name="connsiteX4" fmla="*/ 1628946 w 1628946"/>
              <a:gd name="connsiteY4" fmla="*/ 1314818 h 1577788"/>
              <a:gd name="connsiteX5" fmla="*/ 1365976 w 1628946"/>
              <a:gd name="connsiteY5" fmla="*/ 1577788 h 1577788"/>
              <a:gd name="connsiteX6" fmla="*/ 262970 w 1628946"/>
              <a:gd name="connsiteY6" fmla="*/ 1577788 h 1577788"/>
              <a:gd name="connsiteX7" fmla="*/ 0 w 1628946"/>
              <a:gd name="connsiteY7" fmla="*/ 1314818 h 1577788"/>
              <a:gd name="connsiteX8" fmla="*/ 0 w 1628946"/>
              <a:gd name="connsiteY8" fmla="*/ 262970 h 1577788"/>
              <a:gd name="connsiteX0" fmla="*/ 9525 w 1628946"/>
              <a:gd name="connsiteY0" fmla="*/ 205820 h 1577788"/>
              <a:gd name="connsiteX1" fmla="*/ 220108 w 1628946"/>
              <a:gd name="connsiteY1" fmla="*/ 0 h 1577788"/>
              <a:gd name="connsiteX2" fmla="*/ 1365976 w 1628946"/>
              <a:gd name="connsiteY2" fmla="*/ 0 h 1577788"/>
              <a:gd name="connsiteX3" fmla="*/ 1628946 w 1628946"/>
              <a:gd name="connsiteY3" fmla="*/ 262970 h 1577788"/>
              <a:gd name="connsiteX4" fmla="*/ 1628946 w 1628946"/>
              <a:gd name="connsiteY4" fmla="*/ 1314818 h 1577788"/>
              <a:gd name="connsiteX5" fmla="*/ 1365976 w 1628946"/>
              <a:gd name="connsiteY5" fmla="*/ 1577788 h 1577788"/>
              <a:gd name="connsiteX6" fmla="*/ 262970 w 1628946"/>
              <a:gd name="connsiteY6" fmla="*/ 1577788 h 1577788"/>
              <a:gd name="connsiteX7" fmla="*/ 0 w 1628946"/>
              <a:gd name="connsiteY7" fmla="*/ 1314818 h 1577788"/>
              <a:gd name="connsiteX8" fmla="*/ 9525 w 1628946"/>
              <a:gd name="connsiteY8" fmla="*/ 205820 h 1577788"/>
              <a:gd name="connsiteX0" fmla="*/ 9525 w 1633709"/>
              <a:gd name="connsiteY0" fmla="*/ 205820 h 1577788"/>
              <a:gd name="connsiteX1" fmla="*/ 220108 w 1633709"/>
              <a:gd name="connsiteY1" fmla="*/ 0 h 1577788"/>
              <a:gd name="connsiteX2" fmla="*/ 1365976 w 1633709"/>
              <a:gd name="connsiteY2" fmla="*/ 0 h 1577788"/>
              <a:gd name="connsiteX3" fmla="*/ 1633709 w 1633709"/>
              <a:gd name="connsiteY3" fmla="*/ 224870 h 1577788"/>
              <a:gd name="connsiteX4" fmla="*/ 1628946 w 1633709"/>
              <a:gd name="connsiteY4" fmla="*/ 1314818 h 1577788"/>
              <a:gd name="connsiteX5" fmla="*/ 1365976 w 1633709"/>
              <a:gd name="connsiteY5" fmla="*/ 1577788 h 1577788"/>
              <a:gd name="connsiteX6" fmla="*/ 262970 w 1633709"/>
              <a:gd name="connsiteY6" fmla="*/ 1577788 h 1577788"/>
              <a:gd name="connsiteX7" fmla="*/ 0 w 1633709"/>
              <a:gd name="connsiteY7" fmla="*/ 1314818 h 1577788"/>
              <a:gd name="connsiteX8" fmla="*/ 9525 w 1633709"/>
              <a:gd name="connsiteY8" fmla="*/ 205820 h 1577788"/>
              <a:gd name="connsiteX0" fmla="*/ 9525 w 1629157"/>
              <a:gd name="connsiteY0" fmla="*/ 205820 h 1577788"/>
              <a:gd name="connsiteX1" fmla="*/ 220108 w 1629157"/>
              <a:gd name="connsiteY1" fmla="*/ 0 h 1577788"/>
              <a:gd name="connsiteX2" fmla="*/ 1365976 w 1629157"/>
              <a:gd name="connsiteY2" fmla="*/ 0 h 1577788"/>
              <a:gd name="connsiteX3" fmla="*/ 1624184 w 1629157"/>
              <a:gd name="connsiteY3" fmla="*/ 229632 h 1577788"/>
              <a:gd name="connsiteX4" fmla="*/ 1628946 w 1629157"/>
              <a:gd name="connsiteY4" fmla="*/ 1314818 h 1577788"/>
              <a:gd name="connsiteX5" fmla="*/ 1365976 w 1629157"/>
              <a:gd name="connsiteY5" fmla="*/ 1577788 h 1577788"/>
              <a:gd name="connsiteX6" fmla="*/ 262970 w 1629157"/>
              <a:gd name="connsiteY6" fmla="*/ 1577788 h 1577788"/>
              <a:gd name="connsiteX7" fmla="*/ 0 w 1629157"/>
              <a:gd name="connsiteY7" fmla="*/ 1314818 h 1577788"/>
              <a:gd name="connsiteX8" fmla="*/ 9525 w 1629157"/>
              <a:gd name="connsiteY8" fmla="*/ 205820 h 1577788"/>
              <a:gd name="connsiteX0" fmla="*/ 9525 w 1629157"/>
              <a:gd name="connsiteY0" fmla="*/ 205820 h 1577788"/>
              <a:gd name="connsiteX1" fmla="*/ 220108 w 1629157"/>
              <a:gd name="connsiteY1" fmla="*/ 0 h 1577788"/>
              <a:gd name="connsiteX2" fmla="*/ 1394551 w 1629157"/>
              <a:gd name="connsiteY2" fmla="*/ 4763 h 1577788"/>
              <a:gd name="connsiteX3" fmla="*/ 1624184 w 1629157"/>
              <a:gd name="connsiteY3" fmla="*/ 229632 h 1577788"/>
              <a:gd name="connsiteX4" fmla="*/ 1628946 w 1629157"/>
              <a:gd name="connsiteY4" fmla="*/ 1314818 h 1577788"/>
              <a:gd name="connsiteX5" fmla="*/ 1365976 w 1629157"/>
              <a:gd name="connsiteY5" fmla="*/ 1577788 h 1577788"/>
              <a:gd name="connsiteX6" fmla="*/ 262970 w 1629157"/>
              <a:gd name="connsiteY6" fmla="*/ 1577788 h 1577788"/>
              <a:gd name="connsiteX7" fmla="*/ 0 w 1629157"/>
              <a:gd name="connsiteY7" fmla="*/ 1314818 h 1577788"/>
              <a:gd name="connsiteX8" fmla="*/ 9525 w 1629157"/>
              <a:gd name="connsiteY8" fmla="*/ 205820 h 1577788"/>
              <a:gd name="connsiteX0" fmla="*/ 9525 w 1629157"/>
              <a:gd name="connsiteY0" fmla="*/ 205820 h 1577788"/>
              <a:gd name="connsiteX1" fmla="*/ 220108 w 1629157"/>
              <a:gd name="connsiteY1" fmla="*/ 0 h 1577788"/>
              <a:gd name="connsiteX2" fmla="*/ 1394551 w 1629157"/>
              <a:gd name="connsiteY2" fmla="*/ 4763 h 1577788"/>
              <a:gd name="connsiteX3" fmla="*/ 1624184 w 1629157"/>
              <a:gd name="connsiteY3" fmla="*/ 229632 h 1577788"/>
              <a:gd name="connsiteX4" fmla="*/ 1628946 w 1629157"/>
              <a:gd name="connsiteY4" fmla="*/ 1343393 h 1577788"/>
              <a:gd name="connsiteX5" fmla="*/ 1365976 w 1629157"/>
              <a:gd name="connsiteY5" fmla="*/ 1577788 h 1577788"/>
              <a:gd name="connsiteX6" fmla="*/ 262970 w 1629157"/>
              <a:gd name="connsiteY6" fmla="*/ 1577788 h 1577788"/>
              <a:gd name="connsiteX7" fmla="*/ 0 w 1629157"/>
              <a:gd name="connsiteY7" fmla="*/ 1314818 h 1577788"/>
              <a:gd name="connsiteX8" fmla="*/ 9525 w 1629157"/>
              <a:gd name="connsiteY8" fmla="*/ 205820 h 1577788"/>
              <a:gd name="connsiteX0" fmla="*/ 9525 w 1629157"/>
              <a:gd name="connsiteY0" fmla="*/ 205820 h 1577788"/>
              <a:gd name="connsiteX1" fmla="*/ 220108 w 1629157"/>
              <a:gd name="connsiteY1" fmla="*/ 0 h 1577788"/>
              <a:gd name="connsiteX2" fmla="*/ 1394551 w 1629157"/>
              <a:gd name="connsiteY2" fmla="*/ 4763 h 1577788"/>
              <a:gd name="connsiteX3" fmla="*/ 1624184 w 1629157"/>
              <a:gd name="connsiteY3" fmla="*/ 229632 h 1577788"/>
              <a:gd name="connsiteX4" fmla="*/ 1628946 w 1629157"/>
              <a:gd name="connsiteY4" fmla="*/ 1343393 h 1577788"/>
              <a:gd name="connsiteX5" fmla="*/ 1418364 w 1629157"/>
              <a:gd name="connsiteY5" fmla="*/ 1568263 h 1577788"/>
              <a:gd name="connsiteX6" fmla="*/ 262970 w 1629157"/>
              <a:gd name="connsiteY6" fmla="*/ 1577788 h 1577788"/>
              <a:gd name="connsiteX7" fmla="*/ 0 w 1629157"/>
              <a:gd name="connsiteY7" fmla="*/ 1314818 h 1577788"/>
              <a:gd name="connsiteX8" fmla="*/ 9525 w 1629157"/>
              <a:gd name="connsiteY8" fmla="*/ 205820 h 1577788"/>
              <a:gd name="connsiteX0" fmla="*/ 9525 w 1629157"/>
              <a:gd name="connsiteY0" fmla="*/ 205820 h 1573025"/>
              <a:gd name="connsiteX1" fmla="*/ 220108 w 1629157"/>
              <a:gd name="connsiteY1" fmla="*/ 0 h 1573025"/>
              <a:gd name="connsiteX2" fmla="*/ 1394551 w 1629157"/>
              <a:gd name="connsiteY2" fmla="*/ 4763 h 1573025"/>
              <a:gd name="connsiteX3" fmla="*/ 1624184 w 1629157"/>
              <a:gd name="connsiteY3" fmla="*/ 229632 h 1573025"/>
              <a:gd name="connsiteX4" fmla="*/ 1628946 w 1629157"/>
              <a:gd name="connsiteY4" fmla="*/ 1343393 h 1573025"/>
              <a:gd name="connsiteX5" fmla="*/ 1418364 w 1629157"/>
              <a:gd name="connsiteY5" fmla="*/ 1568263 h 1573025"/>
              <a:gd name="connsiteX6" fmla="*/ 229632 w 1629157"/>
              <a:gd name="connsiteY6" fmla="*/ 1573025 h 1573025"/>
              <a:gd name="connsiteX7" fmla="*/ 0 w 1629157"/>
              <a:gd name="connsiteY7" fmla="*/ 1314818 h 1573025"/>
              <a:gd name="connsiteX8" fmla="*/ 9525 w 1629157"/>
              <a:gd name="connsiteY8" fmla="*/ 205820 h 1573025"/>
              <a:gd name="connsiteX0" fmla="*/ 4762 w 1624394"/>
              <a:gd name="connsiteY0" fmla="*/ 205820 h 1573025"/>
              <a:gd name="connsiteX1" fmla="*/ 215345 w 1624394"/>
              <a:gd name="connsiteY1" fmla="*/ 0 h 1573025"/>
              <a:gd name="connsiteX2" fmla="*/ 1389788 w 1624394"/>
              <a:gd name="connsiteY2" fmla="*/ 4763 h 1573025"/>
              <a:gd name="connsiteX3" fmla="*/ 1619421 w 1624394"/>
              <a:gd name="connsiteY3" fmla="*/ 229632 h 1573025"/>
              <a:gd name="connsiteX4" fmla="*/ 1624183 w 1624394"/>
              <a:gd name="connsiteY4" fmla="*/ 1343393 h 1573025"/>
              <a:gd name="connsiteX5" fmla="*/ 1413601 w 1624394"/>
              <a:gd name="connsiteY5" fmla="*/ 1568263 h 1573025"/>
              <a:gd name="connsiteX6" fmla="*/ 224869 w 1624394"/>
              <a:gd name="connsiteY6" fmla="*/ 1573025 h 1573025"/>
              <a:gd name="connsiteX7" fmla="*/ 0 w 1624394"/>
              <a:gd name="connsiteY7" fmla="*/ 1371968 h 1573025"/>
              <a:gd name="connsiteX8" fmla="*/ 4762 w 1624394"/>
              <a:gd name="connsiteY8" fmla="*/ 205820 h 1573025"/>
              <a:gd name="connsiteX0" fmla="*/ 4762 w 1624394"/>
              <a:gd name="connsiteY0" fmla="*/ 214892 h 1582097"/>
              <a:gd name="connsiteX1" fmla="*/ 215345 w 1624394"/>
              <a:gd name="connsiteY1" fmla="*/ 9072 h 1582097"/>
              <a:gd name="connsiteX2" fmla="*/ 1389788 w 1624394"/>
              <a:gd name="connsiteY2" fmla="*/ 13835 h 1582097"/>
              <a:gd name="connsiteX3" fmla="*/ 1619421 w 1624394"/>
              <a:gd name="connsiteY3" fmla="*/ 238704 h 1582097"/>
              <a:gd name="connsiteX4" fmla="*/ 1624183 w 1624394"/>
              <a:gd name="connsiteY4" fmla="*/ 1352465 h 1582097"/>
              <a:gd name="connsiteX5" fmla="*/ 1413601 w 1624394"/>
              <a:gd name="connsiteY5" fmla="*/ 1577335 h 1582097"/>
              <a:gd name="connsiteX6" fmla="*/ 224869 w 1624394"/>
              <a:gd name="connsiteY6" fmla="*/ 1582097 h 1582097"/>
              <a:gd name="connsiteX7" fmla="*/ 0 w 1624394"/>
              <a:gd name="connsiteY7" fmla="*/ 1381040 h 1582097"/>
              <a:gd name="connsiteX8" fmla="*/ 4762 w 1624394"/>
              <a:gd name="connsiteY8" fmla="*/ 214892 h 1582097"/>
              <a:gd name="connsiteX0" fmla="*/ 4762 w 1624394"/>
              <a:gd name="connsiteY0" fmla="*/ 223088 h 1590293"/>
              <a:gd name="connsiteX1" fmla="*/ 215345 w 1624394"/>
              <a:gd name="connsiteY1" fmla="*/ 17268 h 1590293"/>
              <a:gd name="connsiteX2" fmla="*/ 1389788 w 1624394"/>
              <a:gd name="connsiteY2" fmla="*/ 22031 h 1590293"/>
              <a:gd name="connsiteX3" fmla="*/ 1619421 w 1624394"/>
              <a:gd name="connsiteY3" fmla="*/ 246900 h 1590293"/>
              <a:gd name="connsiteX4" fmla="*/ 1624183 w 1624394"/>
              <a:gd name="connsiteY4" fmla="*/ 1360661 h 1590293"/>
              <a:gd name="connsiteX5" fmla="*/ 1413601 w 1624394"/>
              <a:gd name="connsiteY5" fmla="*/ 1585531 h 1590293"/>
              <a:gd name="connsiteX6" fmla="*/ 224869 w 1624394"/>
              <a:gd name="connsiteY6" fmla="*/ 1590293 h 1590293"/>
              <a:gd name="connsiteX7" fmla="*/ 0 w 1624394"/>
              <a:gd name="connsiteY7" fmla="*/ 1389236 h 1590293"/>
              <a:gd name="connsiteX8" fmla="*/ 4762 w 1624394"/>
              <a:gd name="connsiteY8" fmla="*/ 223088 h 1590293"/>
              <a:gd name="connsiteX0" fmla="*/ 4762 w 1624394"/>
              <a:gd name="connsiteY0" fmla="*/ 234801 h 1602006"/>
              <a:gd name="connsiteX1" fmla="*/ 215345 w 1624394"/>
              <a:gd name="connsiteY1" fmla="*/ 28981 h 1602006"/>
              <a:gd name="connsiteX2" fmla="*/ 1389788 w 1624394"/>
              <a:gd name="connsiteY2" fmla="*/ 33744 h 1602006"/>
              <a:gd name="connsiteX3" fmla="*/ 1619421 w 1624394"/>
              <a:gd name="connsiteY3" fmla="*/ 258613 h 1602006"/>
              <a:gd name="connsiteX4" fmla="*/ 1624183 w 1624394"/>
              <a:gd name="connsiteY4" fmla="*/ 1372374 h 1602006"/>
              <a:gd name="connsiteX5" fmla="*/ 1413601 w 1624394"/>
              <a:gd name="connsiteY5" fmla="*/ 1597244 h 1602006"/>
              <a:gd name="connsiteX6" fmla="*/ 224869 w 1624394"/>
              <a:gd name="connsiteY6" fmla="*/ 1602006 h 1602006"/>
              <a:gd name="connsiteX7" fmla="*/ 0 w 1624394"/>
              <a:gd name="connsiteY7" fmla="*/ 1400949 h 1602006"/>
              <a:gd name="connsiteX8" fmla="*/ 4762 w 1624394"/>
              <a:gd name="connsiteY8" fmla="*/ 234801 h 1602006"/>
              <a:gd name="connsiteX0" fmla="*/ 4762 w 1624394"/>
              <a:gd name="connsiteY0" fmla="*/ 234801 h 1602006"/>
              <a:gd name="connsiteX1" fmla="*/ 215345 w 1624394"/>
              <a:gd name="connsiteY1" fmla="*/ 28981 h 1602006"/>
              <a:gd name="connsiteX2" fmla="*/ 1389788 w 1624394"/>
              <a:gd name="connsiteY2" fmla="*/ 33744 h 1602006"/>
              <a:gd name="connsiteX3" fmla="*/ 1619421 w 1624394"/>
              <a:gd name="connsiteY3" fmla="*/ 258613 h 1602006"/>
              <a:gd name="connsiteX4" fmla="*/ 1624183 w 1624394"/>
              <a:gd name="connsiteY4" fmla="*/ 1372374 h 1602006"/>
              <a:gd name="connsiteX5" fmla="*/ 1413601 w 1624394"/>
              <a:gd name="connsiteY5" fmla="*/ 1597244 h 1602006"/>
              <a:gd name="connsiteX6" fmla="*/ 224869 w 1624394"/>
              <a:gd name="connsiteY6" fmla="*/ 1602006 h 1602006"/>
              <a:gd name="connsiteX7" fmla="*/ 0 w 1624394"/>
              <a:gd name="connsiteY7" fmla="*/ 1400949 h 1602006"/>
              <a:gd name="connsiteX8" fmla="*/ 4762 w 1624394"/>
              <a:gd name="connsiteY8" fmla="*/ 234801 h 1602006"/>
              <a:gd name="connsiteX0" fmla="*/ 4762 w 1624394"/>
              <a:gd name="connsiteY0" fmla="*/ 234801 h 1602006"/>
              <a:gd name="connsiteX1" fmla="*/ 215345 w 1624394"/>
              <a:gd name="connsiteY1" fmla="*/ 28981 h 1602006"/>
              <a:gd name="connsiteX2" fmla="*/ 1389788 w 1624394"/>
              <a:gd name="connsiteY2" fmla="*/ 33744 h 1602006"/>
              <a:gd name="connsiteX3" fmla="*/ 1619421 w 1624394"/>
              <a:gd name="connsiteY3" fmla="*/ 258613 h 1602006"/>
              <a:gd name="connsiteX4" fmla="*/ 1624183 w 1624394"/>
              <a:gd name="connsiteY4" fmla="*/ 1372374 h 1602006"/>
              <a:gd name="connsiteX5" fmla="*/ 1413601 w 1624394"/>
              <a:gd name="connsiteY5" fmla="*/ 1597244 h 1602006"/>
              <a:gd name="connsiteX6" fmla="*/ 224869 w 1624394"/>
              <a:gd name="connsiteY6" fmla="*/ 1602006 h 1602006"/>
              <a:gd name="connsiteX7" fmla="*/ 0 w 1624394"/>
              <a:gd name="connsiteY7" fmla="*/ 1400949 h 1602006"/>
              <a:gd name="connsiteX8" fmla="*/ 4762 w 1624394"/>
              <a:gd name="connsiteY8" fmla="*/ 234801 h 1602006"/>
              <a:gd name="connsiteX0" fmla="*/ 4762 w 1624394"/>
              <a:gd name="connsiteY0" fmla="*/ 234801 h 1602006"/>
              <a:gd name="connsiteX1" fmla="*/ 215345 w 1624394"/>
              <a:gd name="connsiteY1" fmla="*/ 28981 h 1602006"/>
              <a:gd name="connsiteX2" fmla="*/ 1389788 w 1624394"/>
              <a:gd name="connsiteY2" fmla="*/ 33744 h 1602006"/>
              <a:gd name="connsiteX3" fmla="*/ 1619421 w 1624394"/>
              <a:gd name="connsiteY3" fmla="*/ 258613 h 1602006"/>
              <a:gd name="connsiteX4" fmla="*/ 1624183 w 1624394"/>
              <a:gd name="connsiteY4" fmla="*/ 1372374 h 1602006"/>
              <a:gd name="connsiteX5" fmla="*/ 1413601 w 1624394"/>
              <a:gd name="connsiteY5" fmla="*/ 1597244 h 1602006"/>
              <a:gd name="connsiteX6" fmla="*/ 224869 w 1624394"/>
              <a:gd name="connsiteY6" fmla="*/ 1602006 h 1602006"/>
              <a:gd name="connsiteX7" fmla="*/ 0 w 1624394"/>
              <a:gd name="connsiteY7" fmla="*/ 1400949 h 1602006"/>
              <a:gd name="connsiteX8" fmla="*/ 4762 w 1624394"/>
              <a:gd name="connsiteY8" fmla="*/ 234801 h 1602006"/>
              <a:gd name="connsiteX0" fmla="*/ 4762 w 1624394"/>
              <a:gd name="connsiteY0" fmla="*/ 234801 h 1602006"/>
              <a:gd name="connsiteX1" fmla="*/ 215345 w 1624394"/>
              <a:gd name="connsiteY1" fmla="*/ 28981 h 1602006"/>
              <a:gd name="connsiteX2" fmla="*/ 1389788 w 1624394"/>
              <a:gd name="connsiteY2" fmla="*/ 33744 h 1602006"/>
              <a:gd name="connsiteX3" fmla="*/ 1619421 w 1624394"/>
              <a:gd name="connsiteY3" fmla="*/ 258613 h 1602006"/>
              <a:gd name="connsiteX4" fmla="*/ 1624183 w 1624394"/>
              <a:gd name="connsiteY4" fmla="*/ 1372374 h 1602006"/>
              <a:gd name="connsiteX5" fmla="*/ 1413601 w 1624394"/>
              <a:gd name="connsiteY5" fmla="*/ 1597244 h 1602006"/>
              <a:gd name="connsiteX6" fmla="*/ 224869 w 1624394"/>
              <a:gd name="connsiteY6" fmla="*/ 1602006 h 1602006"/>
              <a:gd name="connsiteX7" fmla="*/ 0 w 1624394"/>
              <a:gd name="connsiteY7" fmla="*/ 1400949 h 1602006"/>
              <a:gd name="connsiteX8" fmla="*/ 4762 w 1624394"/>
              <a:gd name="connsiteY8" fmla="*/ 234801 h 1602006"/>
              <a:gd name="connsiteX0" fmla="*/ 4762 w 1624394"/>
              <a:gd name="connsiteY0" fmla="*/ 234801 h 1619512"/>
              <a:gd name="connsiteX1" fmla="*/ 215345 w 1624394"/>
              <a:gd name="connsiteY1" fmla="*/ 28981 h 1619512"/>
              <a:gd name="connsiteX2" fmla="*/ 1389788 w 1624394"/>
              <a:gd name="connsiteY2" fmla="*/ 33744 h 1619512"/>
              <a:gd name="connsiteX3" fmla="*/ 1619421 w 1624394"/>
              <a:gd name="connsiteY3" fmla="*/ 258613 h 1619512"/>
              <a:gd name="connsiteX4" fmla="*/ 1624183 w 1624394"/>
              <a:gd name="connsiteY4" fmla="*/ 1372374 h 1619512"/>
              <a:gd name="connsiteX5" fmla="*/ 1413601 w 1624394"/>
              <a:gd name="connsiteY5" fmla="*/ 1597244 h 1619512"/>
              <a:gd name="connsiteX6" fmla="*/ 224869 w 1624394"/>
              <a:gd name="connsiteY6" fmla="*/ 1602006 h 1619512"/>
              <a:gd name="connsiteX7" fmla="*/ 0 w 1624394"/>
              <a:gd name="connsiteY7" fmla="*/ 1400949 h 1619512"/>
              <a:gd name="connsiteX8" fmla="*/ 4762 w 1624394"/>
              <a:gd name="connsiteY8" fmla="*/ 234801 h 1619512"/>
              <a:gd name="connsiteX0" fmla="*/ 4762 w 1624394"/>
              <a:gd name="connsiteY0" fmla="*/ 234801 h 1639058"/>
              <a:gd name="connsiteX1" fmla="*/ 215345 w 1624394"/>
              <a:gd name="connsiteY1" fmla="*/ 28981 h 1639058"/>
              <a:gd name="connsiteX2" fmla="*/ 1389788 w 1624394"/>
              <a:gd name="connsiteY2" fmla="*/ 33744 h 1639058"/>
              <a:gd name="connsiteX3" fmla="*/ 1619421 w 1624394"/>
              <a:gd name="connsiteY3" fmla="*/ 258613 h 1639058"/>
              <a:gd name="connsiteX4" fmla="*/ 1624183 w 1624394"/>
              <a:gd name="connsiteY4" fmla="*/ 1372374 h 1639058"/>
              <a:gd name="connsiteX5" fmla="*/ 1413601 w 1624394"/>
              <a:gd name="connsiteY5" fmla="*/ 1597244 h 1639058"/>
              <a:gd name="connsiteX6" fmla="*/ 224869 w 1624394"/>
              <a:gd name="connsiteY6" fmla="*/ 1602006 h 1639058"/>
              <a:gd name="connsiteX7" fmla="*/ 0 w 1624394"/>
              <a:gd name="connsiteY7" fmla="*/ 1400949 h 1639058"/>
              <a:gd name="connsiteX8" fmla="*/ 4762 w 1624394"/>
              <a:gd name="connsiteY8" fmla="*/ 234801 h 1639058"/>
              <a:gd name="connsiteX0" fmla="*/ 4762 w 1619421"/>
              <a:gd name="connsiteY0" fmla="*/ 234801 h 1639058"/>
              <a:gd name="connsiteX1" fmla="*/ 215345 w 1619421"/>
              <a:gd name="connsiteY1" fmla="*/ 28981 h 1639058"/>
              <a:gd name="connsiteX2" fmla="*/ 1389788 w 1619421"/>
              <a:gd name="connsiteY2" fmla="*/ 33744 h 1639058"/>
              <a:gd name="connsiteX3" fmla="*/ 1619421 w 1619421"/>
              <a:gd name="connsiteY3" fmla="*/ 258613 h 1639058"/>
              <a:gd name="connsiteX4" fmla="*/ 1617039 w 1619421"/>
              <a:gd name="connsiteY4" fmla="*/ 1372374 h 1639058"/>
              <a:gd name="connsiteX5" fmla="*/ 1413601 w 1619421"/>
              <a:gd name="connsiteY5" fmla="*/ 1597244 h 1639058"/>
              <a:gd name="connsiteX6" fmla="*/ 224869 w 1619421"/>
              <a:gd name="connsiteY6" fmla="*/ 1602006 h 1639058"/>
              <a:gd name="connsiteX7" fmla="*/ 0 w 1619421"/>
              <a:gd name="connsiteY7" fmla="*/ 1400949 h 1639058"/>
              <a:gd name="connsiteX8" fmla="*/ 4762 w 1619421"/>
              <a:gd name="connsiteY8" fmla="*/ 234801 h 163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421" h="1639058">
                <a:moveTo>
                  <a:pt x="4762" y="234801"/>
                </a:moveTo>
                <a:cubicBezTo>
                  <a:pt x="4762" y="89567"/>
                  <a:pt x="70111" y="48031"/>
                  <a:pt x="215345" y="28981"/>
                </a:cubicBezTo>
                <a:cubicBezTo>
                  <a:pt x="759226" y="-21818"/>
                  <a:pt x="993544" y="3581"/>
                  <a:pt x="1389788" y="33744"/>
                </a:cubicBezTo>
                <a:cubicBezTo>
                  <a:pt x="1573122" y="71844"/>
                  <a:pt x="1619421" y="113379"/>
                  <a:pt x="1619421" y="258613"/>
                </a:cubicBezTo>
                <a:cubicBezTo>
                  <a:pt x="1617833" y="621929"/>
                  <a:pt x="1618627" y="1009058"/>
                  <a:pt x="1617039" y="1372374"/>
                </a:cubicBezTo>
                <a:cubicBezTo>
                  <a:pt x="1617039" y="1517608"/>
                  <a:pt x="1558835" y="1568669"/>
                  <a:pt x="1413601" y="1597244"/>
                </a:cubicBezTo>
                <a:cubicBezTo>
                  <a:pt x="984020" y="1660744"/>
                  <a:pt x="663976" y="1643282"/>
                  <a:pt x="224869" y="1602006"/>
                </a:cubicBezTo>
                <a:cubicBezTo>
                  <a:pt x="65347" y="1568669"/>
                  <a:pt x="0" y="1546183"/>
                  <a:pt x="0" y="1400949"/>
                </a:cubicBezTo>
                <a:cubicBezTo>
                  <a:pt x="1587" y="1012233"/>
                  <a:pt x="3175" y="623517"/>
                  <a:pt x="4762" y="234801"/>
                </a:cubicBezTo>
                <a:close/>
              </a:path>
            </a:pathLst>
          </a:custGeom>
          <a:solidFill>
            <a:schemeClr val="tx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10" name="Rectangle 4">
            <a:extLst>
              <a:ext uri="{FF2B5EF4-FFF2-40B4-BE49-F238E27FC236}">
                <a16:creationId xmlns:a16="http://schemas.microsoft.com/office/drawing/2014/main" id="{B0E6F983-10D3-474C-B0BE-E98B7CC135AB}"/>
              </a:ext>
            </a:extLst>
          </p:cNvPr>
          <p:cNvSpPr/>
          <p:nvPr/>
        </p:nvSpPr>
        <p:spPr>
          <a:xfrm>
            <a:off x="11296812" y="1081479"/>
            <a:ext cx="351006" cy="552027"/>
          </a:xfrm>
          <a:custGeom>
            <a:avLst/>
            <a:gdLst>
              <a:gd name="connsiteX0" fmla="*/ 0 w 966787"/>
              <a:gd name="connsiteY0" fmla="*/ 0 h 1452562"/>
              <a:gd name="connsiteX1" fmla="*/ 966787 w 966787"/>
              <a:gd name="connsiteY1" fmla="*/ 0 h 1452562"/>
              <a:gd name="connsiteX2" fmla="*/ 966787 w 966787"/>
              <a:gd name="connsiteY2" fmla="*/ 1452562 h 1452562"/>
              <a:gd name="connsiteX3" fmla="*/ 0 w 966787"/>
              <a:gd name="connsiteY3" fmla="*/ 1452562 h 1452562"/>
              <a:gd name="connsiteX4" fmla="*/ 0 w 966787"/>
              <a:gd name="connsiteY4" fmla="*/ 0 h 1452562"/>
              <a:gd name="connsiteX0" fmla="*/ 0 w 966787"/>
              <a:gd name="connsiteY0" fmla="*/ 0 h 1486428"/>
              <a:gd name="connsiteX1" fmla="*/ 966787 w 966787"/>
              <a:gd name="connsiteY1" fmla="*/ 0 h 1486428"/>
              <a:gd name="connsiteX2" fmla="*/ 966787 w 966787"/>
              <a:gd name="connsiteY2" fmla="*/ 1452562 h 1486428"/>
              <a:gd name="connsiteX3" fmla="*/ 0 w 966787"/>
              <a:gd name="connsiteY3" fmla="*/ 1452562 h 1486428"/>
              <a:gd name="connsiteX4" fmla="*/ 0 w 966787"/>
              <a:gd name="connsiteY4" fmla="*/ 0 h 1486428"/>
              <a:gd name="connsiteX0" fmla="*/ 0 w 966787"/>
              <a:gd name="connsiteY0" fmla="*/ 0 h 1506199"/>
              <a:gd name="connsiteX1" fmla="*/ 966787 w 966787"/>
              <a:gd name="connsiteY1" fmla="*/ 0 h 1506199"/>
              <a:gd name="connsiteX2" fmla="*/ 966787 w 966787"/>
              <a:gd name="connsiteY2" fmla="*/ 1452562 h 1506199"/>
              <a:gd name="connsiteX3" fmla="*/ 0 w 966787"/>
              <a:gd name="connsiteY3" fmla="*/ 1452562 h 1506199"/>
              <a:gd name="connsiteX4" fmla="*/ 0 w 966787"/>
              <a:gd name="connsiteY4" fmla="*/ 0 h 1506199"/>
              <a:gd name="connsiteX0" fmla="*/ 0 w 966787"/>
              <a:gd name="connsiteY0" fmla="*/ 0 h 1502568"/>
              <a:gd name="connsiteX1" fmla="*/ 966787 w 966787"/>
              <a:gd name="connsiteY1" fmla="*/ 0 h 1502568"/>
              <a:gd name="connsiteX2" fmla="*/ 966787 w 966787"/>
              <a:gd name="connsiteY2" fmla="*/ 1452562 h 1502568"/>
              <a:gd name="connsiteX3" fmla="*/ 0 w 966787"/>
              <a:gd name="connsiteY3" fmla="*/ 1452562 h 1502568"/>
              <a:gd name="connsiteX4" fmla="*/ 0 w 966787"/>
              <a:gd name="connsiteY4" fmla="*/ 0 h 1502568"/>
              <a:gd name="connsiteX0" fmla="*/ 0 w 966787"/>
              <a:gd name="connsiteY0" fmla="*/ 0 h 1506199"/>
              <a:gd name="connsiteX1" fmla="*/ 966787 w 966787"/>
              <a:gd name="connsiteY1" fmla="*/ 0 h 1506199"/>
              <a:gd name="connsiteX2" fmla="*/ 966787 w 966787"/>
              <a:gd name="connsiteY2" fmla="*/ 1452562 h 1506199"/>
              <a:gd name="connsiteX3" fmla="*/ 0 w 966787"/>
              <a:gd name="connsiteY3" fmla="*/ 1452562 h 1506199"/>
              <a:gd name="connsiteX4" fmla="*/ 0 w 966787"/>
              <a:gd name="connsiteY4" fmla="*/ 0 h 1506199"/>
              <a:gd name="connsiteX0" fmla="*/ 0 w 966787"/>
              <a:gd name="connsiteY0" fmla="*/ 16683 h 1522882"/>
              <a:gd name="connsiteX1" fmla="*/ 966787 w 966787"/>
              <a:gd name="connsiteY1" fmla="*/ 16683 h 1522882"/>
              <a:gd name="connsiteX2" fmla="*/ 966787 w 966787"/>
              <a:gd name="connsiteY2" fmla="*/ 1469245 h 1522882"/>
              <a:gd name="connsiteX3" fmla="*/ 0 w 966787"/>
              <a:gd name="connsiteY3" fmla="*/ 1469245 h 1522882"/>
              <a:gd name="connsiteX4" fmla="*/ 0 w 966787"/>
              <a:gd name="connsiteY4" fmla="*/ 16683 h 1522882"/>
              <a:gd name="connsiteX0" fmla="*/ 0 w 966787"/>
              <a:gd name="connsiteY0" fmla="*/ 26423 h 1532622"/>
              <a:gd name="connsiteX1" fmla="*/ 966787 w 966787"/>
              <a:gd name="connsiteY1" fmla="*/ 26423 h 1532622"/>
              <a:gd name="connsiteX2" fmla="*/ 966787 w 966787"/>
              <a:gd name="connsiteY2" fmla="*/ 1478985 h 1532622"/>
              <a:gd name="connsiteX3" fmla="*/ 0 w 966787"/>
              <a:gd name="connsiteY3" fmla="*/ 1478985 h 1532622"/>
              <a:gd name="connsiteX4" fmla="*/ 0 w 966787"/>
              <a:gd name="connsiteY4" fmla="*/ 26423 h 1532622"/>
              <a:gd name="connsiteX0" fmla="*/ 0 w 966787"/>
              <a:gd name="connsiteY0" fmla="*/ 26423 h 1523891"/>
              <a:gd name="connsiteX1" fmla="*/ 966787 w 966787"/>
              <a:gd name="connsiteY1" fmla="*/ 26423 h 1523891"/>
              <a:gd name="connsiteX2" fmla="*/ 966787 w 966787"/>
              <a:gd name="connsiteY2" fmla="*/ 1478985 h 1523891"/>
              <a:gd name="connsiteX3" fmla="*/ 0 w 966787"/>
              <a:gd name="connsiteY3" fmla="*/ 1478985 h 1523891"/>
              <a:gd name="connsiteX4" fmla="*/ 0 w 966787"/>
              <a:gd name="connsiteY4" fmla="*/ 26423 h 1523891"/>
              <a:gd name="connsiteX0" fmla="*/ 0 w 966787"/>
              <a:gd name="connsiteY0" fmla="*/ 26423 h 1515002"/>
              <a:gd name="connsiteX1" fmla="*/ 966787 w 966787"/>
              <a:gd name="connsiteY1" fmla="*/ 26423 h 1515002"/>
              <a:gd name="connsiteX2" fmla="*/ 966787 w 966787"/>
              <a:gd name="connsiteY2" fmla="*/ 1478985 h 1515002"/>
              <a:gd name="connsiteX3" fmla="*/ 0 w 966787"/>
              <a:gd name="connsiteY3" fmla="*/ 1478985 h 1515002"/>
              <a:gd name="connsiteX4" fmla="*/ 0 w 966787"/>
              <a:gd name="connsiteY4" fmla="*/ 26423 h 1515002"/>
              <a:gd name="connsiteX0" fmla="*/ 0 w 966787"/>
              <a:gd name="connsiteY0" fmla="*/ 26423 h 1504792"/>
              <a:gd name="connsiteX1" fmla="*/ 966787 w 966787"/>
              <a:gd name="connsiteY1" fmla="*/ 26423 h 1504792"/>
              <a:gd name="connsiteX2" fmla="*/ 966787 w 966787"/>
              <a:gd name="connsiteY2" fmla="*/ 1478985 h 1504792"/>
              <a:gd name="connsiteX3" fmla="*/ 0 w 966787"/>
              <a:gd name="connsiteY3" fmla="*/ 1478985 h 1504792"/>
              <a:gd name="connsiteX4" fmla="*/ 0 w 966787"/>
              <a:gd name="connsiteY4" fmla="*/ 26423 h 1504792"/>
              <a:gd name="connsiteX0" fmla="*/ 0 w 966787"/>
              <a:gd name="connsiteY0" fmla="*/ 26423 h 1507958"/>
              <a:gd name="connsiteX1" fmla="*/ 966787 w 966787"/>
              <a:gd name="connsiteY1" fmla="*/ 26423 h 1507958"/>
              <a:gd name="connsiteX2" fmla="*/ 966787 w 966787"/>
              <a:gd name="connsiteY2" fmla="*/ 1478985 h 1507958"/>
              <a:gd name="connsiteX3" fmla="*/ 0 w 966787"/>
              <a:gd name="connsiteY3" fmla="*/ 1478985 h 1507958"/>
              <a:gd name="connsiteX4" fmla="*/ 0 w 966787"/>
              <a:gd name="connsiteY4" fmla="*/ 26423 h 1507958"/>
              <a:gd name="connsiteX0" fmla="*/ 0 w 966787"/>
              <a:gd name="connsiteY0" fmla="*/ 26423 h 1504353"/>
              <a:gd name="connsiteX1" fmla="*/ 966787 w 966787"/>
              <a:gd name="connsiteY1" fmla="*/ 26423 h 1504353"/>
              <a:gd name="connsiteX2" fmla="*/ 966787 w 966787"/>
              <a:gd name="connsiteY2" fmla="*/ 1478985 h 1504353"/>
              <a:gd name="connsiteX3" fmla="*/ 0 w 966787"/>
              <a:gd name="connsiteY3" fmla="*/ 1471926 h 1504353"/>
              <a:gd name="connsiteX4" fmla="*/ 0 w 966787"/>
              <a:gd name="connsiteY4" fmla="*/ 26423 h 1504353"/>
              <a:gd name="connsiteX0" fmla="*/ 0 w 969081"/>
              <a:gd name="connsiteY0" fmla="*/ 26423 h 1499854"/>
              <a:gd name="connsiteX1" fmla="*/ 966787 w 969081"/>
              <a:gd name="connsiteY1" fmla="*/ 26423 h 1499854"/>
              <a:gd name="connsiteX2" fmla="*/ 969081 w 969081"/>
              <a:gd name="connsiteY2" fmla="*/ 1469572 h 1499854"/>
              <a:gd name="connsiteX3" fmla="*/ 0 w 969081"/>
              <a:gd name="connsiteY3" fmla="*/ 1471926 h 1499854"/>
              <a:gd name="connsiteX4" fmla="*/ 0 w 969081"/>
              <a:gd name="connsiteY4" fmla="*/ 26423 h 149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081" h="1499854">
                <a:moveTo>
                  <a:pt x="0" y="26423"/>
                </a:moveTo>
                <a:cubicBezTo>
                  <a:pt x="307975" y="-11115"/>
                  <a:pt x="635000" y="-6423"/>
                  <a:pt x="966787" y="26423"/>
                </a:cubicBezTo>
                <a:cubicBezTo>
                  <a:pt x="967552" y="507473"/>
                  <a:pt x="968316" y="988522"/>
                  <a:pt x="969081" y="1469572"/>
                </a:cubicBezTo>
                <a:cubicBezTo>
                  <a:pt x="618244" y="1503414"/>
                  <a:pt x="398463" y="1515069"/>
                  <a:pt x="0" y="1471926"/>
                </a:cubicBezTo>
                <a:lnTo>
                  <a:pt x="0" y="26423"/>
                </a:lnTo>
                <a:close/>
              </a:path>
            </a:pathLst>
          </a:custGeom>
          <a:solidFill>
            <a:schemeClr val="tx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71084FAF-165A-45AA-A361-27FB61A9B448}"/>
              </a:ext>
            </a:extLst>
          </p:cNvPr>
          <p:cNvSpPr/>
          <p:nvPr/>
        </p:nvSpPr>
        <p:spPr>
          <a:xfrm>
            <a:off x="11323574" y="1123978"/>
            <a:ext cx="302039" cy="159370"/>
          </a:xfrm>
          <a:prstGeom prst="rect">
            <a:avLst/>
          </a:prstGeom>
          <a:solidFill>
            <a:schemeClr val="tx1"/>
          </a:solidFill>
          <a:ln w="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7ADC6109-999F-45EF-BDD4-7FDA8DC87062}"/>
              </a:ext>
            </a:extLst>
          </p:cNvPr>
          <p:cNvSpPr/>
          <p:nvPr/>
        </p:nvSpPr>
        <p:spPr>
          <a:xfrm>
            <a:off x="11334047" y="1124148"/>
            <a:ext cx="279292" cy="159370"/>
          </a:xfrm>
          <a:prstGeom prst="rect">
            <a:avLst/>
          </a:prstGeom>
          <a:solidFill>
            <a:schemeClr val="tx1"/>
          </a:solidFill>
          <a:ln w="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5B8EF5A9-A200-4F97-8BE0-C75EFF205F07}"/>
              </a:ext>
            </a:extLst>
          </p:cNvPr>
          <p:cNvSpPr/>
          <p:nvPr/>
        </p:nvSpPr>
        <p:spPr>
          <a:xfrm>
            <a:off x="11449525" y="1124148"/>
            <a:ext cx="53170" cy="159370"/>
          </a:xfrm>
          <a:prstGeom prst="rect">
            <a:avLst/>
          </a:prstGeom>
          <a:solidFill>
            <a:schemeClr val="tx1"/>
          </a:solidFill>
          <a:ln w="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DAB03773-05DA-48E8-B9DC-575E7BE6B5D3}"/>
              </a:ext>
            </a:extLst>
          </p:cNvPr>
          <p:cNvGrpSpPr/>
          <p:nvPr/>
        </p:nvGrpSpPr>
        <p:grpSpPr>
          <a:xfrm>
            <a:off x="11334459" y="1353935"/>
            <a:ext cx="283301" cy="147942"/>
            <a:chOff x="4784299" y="2889168"/>
            <a:chExt cx="812023" cy="406730"/>
          </a:xfrm>
          <a:solidFill>
            <a:schemeClr val="tx1"/>
          </a:solidFill>
        </p:grpSpPr>
        <p:sp>
          <p:nvSpPr>
            <p:cNvPr id="17" name="Oval 16">
              <a:extLst>
                <a:ext uri="{FF2B5EF4-FFF2-40B4-BE49-F238E27FC236}">
                  <a16:creationId xmlns:a16="http://schemas.microsoft.com/office/drawing/2014/main" id="{41B60C2C-3D8B-4D38-A26B-916248EFDB4B}"/>
                </a:ext>
              </a:extLst>
            </p:cNvPr>
            <p:cNvSpPr/>
            <p:nvPr/>
          </p:nvSpPr>
          <p:spPr>
            <a:xfrm>
              <a:off x="5036749" y="289438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18" name="Oval 17">
              <a:extLst>
                <a:ext uri="{FF2B5EF4-FFF2-40B4-BE49-F238E27FC236}">
                  <a16:creationId xmlns:a16="http://schemas.microsoft.com/office/drawing/2014/main" id="{89DEE121-FFEC-42D8-AD75-22B9B0DF47F6}"/>
                </a:ext>
              </a:extLst>
            </p:cNvPr>
            <p:cNvSpPr/>
            <p:nvPr/>
          </p:nvSpPr>
          <p:spPr>
            <a:xfrm>
              <a:off x="5118367" y="289438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19" name="Oval 18">
              <a:extLst>
                <a:ext uri="{FF2B5EF4-FFF2-40B4-BE49-F238E27FC236}">
                  <a16:creationId xmlns:a16="http://schemas.microsoft.com/office/drawing/2014/main" id="{5CBFAD3F-3C06-48E2-9AA1-EA7962544417}"/>
                </a:ext>
              </a:extLst>
            </p:cNvPr>
            <p:cNvSpPr/>
            <p:nvPr/>
          </p:nvSpPr>
          <p:spPr>
            <a:xfrm>
              <a:off x="5204220" y="2896511"/>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20" name="Oval 19">
              <a:extLst>
                <a:ext uri="{FF2B5EF4-FFF2-40B4-BE49-F238E27FC236}">
                  <a16:creationId xmlns:a16="http://schemas.microsoft.com/office/drawing/2014/main" id="{BA8F35AE-CB06-4B6D-B90C-2656836B759D}"/>
                </a:ext>
              </a:extLst>
            </p:cNvPr>
            <p:cNvSpPr/>
            <p:nvPr/>
          </p:nvSpPr>
          <p:spPr>
            <a:xfrm>
              <a:off x="5285838" y="2896511"/>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21" name="Oval 20">
              <a:extLst>
                <a:ext uri="{FF2B5EF4-FFF2-40B4-BE49-F238E27FC236}">
                  <a16:creationId xmlns:a16="http://schemas.microsoft.com/office/drawing/2014/main" id="{14645BCA-6E8F-4F7B-BB2C-FE41383D8F89}"/>
                </a:ext>
              </a:extLst>
            </p:cNvPr>
            <p:cNvSpPr/>
            <p:nvPr/>
          </p:nvSpPr>
          <p:spPr>
            <a:xfrm>
              <a:off x="5036745" y="2982498"/>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22" name="Oval 21">
              <a:extLst>
                <a:ext uri="{FF2B5EF4-FFF2-40B4-BE49-F238E27FC236}">
                  <a16:creationId xmlns:a16="http://schemas.microsoft.com/office/drawing/2014/main" id="{88E6D941-C8BF-4A19-83CD-6D5363979F04}"/>
                </a:ext>
              </a:extLst>
            </p:cNvPr>
            <p:cNvSpPr/>
            <p:nvPr/>
          </p:nvSpPr>
          <p:spPr>
            <a:xfrm>
              <a:off x="5118363" y="2982498"/>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23" name="Oval 22">
              <a:extLst>
                <a:ext uri="{FF2B5EF4-FFF2-40B4-BE49-F238E27FC236}">
                  <a16:creationId xmlns:a16="http://schemas.microsoft.com/office/drawing/2014/main" id="{FD5F9662-29AC-4972-AE12-4D212DAB1476}"/>
                </a:ext>
              </a:extLst>
            </p:cNvPr>
            <p:cNvSpPr/>
            <p:nvPr/>
          </p:nvSpPr>
          <p:spPr>
            <a:xfrm>
              <a:off x="5204216" y="2984620"/>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24" name="Oval 23">
              <a:extLst>
                <a:ext uri="{FF2B5EF4-FFF2-40B4-BE49-F238E27FC236}">
                  <a16:creationId xmlns:a16="http://schemas.microsoft.com/office/drawing/2014/main" id="{21FA2D31-A310-46A0-863F-7A2BDE1001FB}"/>
                </a:ext>
              </a:extLst>
            </p:cNvPr>
            <p:cNvSpPr/>
            <p:nvPr/>
          </p:nvSpPr>
          <p:spPr>
            <a:xfrm>
              <a:off x="5285834" y="2984620"/>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25" name="Oval 24">
              <a:extLst>
                <a:ext uri="{FF2B5EF4-FFF2-40B4-BE49-F238E27FC236}">
                  <a16:creationId xmlns:a16="http://schemas.microsoft.com/office/drawing/2014/main" id="{0911D6A3-02A1-4AA6-A517-013AA1FCB587}"/>
                </a:ext>
              </a:extLst>
            </p:cNvPr>
            <p:cNvSpPr/>
            <p:nvPr/>
          </p:nvSpPr>
          <p:spPr>
            <a:xfrm>
              <a:off x="5036745" y="3064707"/>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26" name="Oval 25">
              <a:extLst>
                <a:ext uri="{FF2B5EF4-FFF2-40B4-BE49-F238E27FC236}">
                  <a16:creationId xmlns:a16="http://schemas.microsoft.com/office/drawing/2014/main" id="{C560038A-89C7-41AA-AC00-0DCDFAEC9F95}"/>
                </a:ext>
              </a:extLst>
            </p:cNvPr>
            <p:cNvSpPr/>
            <p:nvPr/>
          </p:nvSpPr>
          <p:spPr>
            <a:xfrm>
              <a:off x="5118363" y="3064707"/>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27" name="Oval 26">
              <a:extLst>
                <a:ext uri="{FF2B5EF4-FFF2-40B4-BE49-F238E27FC236}">
                  <a16:creationId xmlns:a16="http://schemas.microsoft.com/office/drawing/2014/main" id="{D0DC4411-DF38-4C57-9A90-19A2ED686D32}"/>
                </a:ext>
              </a:extLst>
            </p:cNvPr>
            <p:cNvSpPr/>
            <p:nvPr/>
          </p:nvSpPr>
          <p:spPr>
            <a:xfrm>
              <a:off x="5204216" y="306682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28" name="Oval 27">
              <a:extLst>
                <a:ext uri="{FF2B5EF4-FFF2-40B4-BE49-F238E27FC236}">
                  <a16:creationId xmlns:a16="http://schemas.microsoft.com/office/drawing/2014/main" id="{7D2BDF3F-11F8-47F9-89E0-FBA4F14CF86D}"/>
                </a:ext>
              </a:extLst>
            </p:cNvPr>
            <p:cNvSpPr/>
            <p:nvPr/>
          </p:nvSpPr>
          <p:spPr>
            <a:xfrm>
              <a:off x="5285834" y="306682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29" name="Oval 28">
              <a:extLst>
                <a:ext uri="{FF2B5EF4-FFF2-40B4-BE49-F238E27FC236}">
                  <a16:creationId xmlns:a16="http://schemas.microsoft.com/office/drawing/2014/main" id="{021AA581-E1EB-4F36-812D-D29BB01955C8}"/>
                </a:ext>
              </a:extLst>
            </p:cNvPr>
            <p:cNvSpPr/>
            <p:nvPr/>
          </p:nvSpPr>
          <p:spPr>
            <a:xfrm>
              <a:off x="5036745" y="315405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30" name="Oval 29">
              <a:extLst>
                <a:ext uri="{FF2B5EF4-FFF2-40B4-BE49-F238E27FC236}">
                  <a16:creationId xmlns:a16="http://schemas.microsoft.com/office/drawing/2014/main" id="{3A2E82FF-0E9C-44A0-B967-74BA89840A56}"/>
                </a:ext>
              </a:extLst>
            </p:cNvPr>
            <p:cNvSpPr/>
            <p:nvPr/>
          </p:nvSpPr>
          <p:spPr>
            <a:xfrm>
              <a:off x="5118363" y="315405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31" name="Oval 30">
              <a:extLst>
                <a:ext uri="{FF2B5EF4-FFF2-40B4-BE49-F238E27FC236}">
                  <a16:creationId xmlns:a16="http://schemas.microsoft.com/office/drawing/2014/main" id="{6E1D1AED-E855-434F-AF46-259FA929BCE4}"/>
                </a:ext>
              </a:extLst>
            </p:cNvPr>
            <p:cNvSpPr/>
            <p:nvPr/>
          </p:nvSpPr>
          <p:spPr>
            <a:xfrm>
              <a:off x="5204216" y="3156181"/>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32" name="Oval 31">
              <a:extLst>
                <a:ext uri="{FF2B5EF4-FFF2-40B4-BE49-F238E27FC236}">
                  <a16:creationId xmlns:a16="http://schemas.microsoft.com/office/drawing/2014/main" id="{06F568BD-9D08-4CB8-82F6-C044F40EE37D}"/>
                </a:ext>
              </a:extLst>
            </p:cNvPr>
            <p:cNvSpPr/>
            <p:nvPr/>
          </p:nvSpPr>
          <p:spPr>
            <a:xfrm>
              <a:off x="5285834" y="3156181"/>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33" name="Oval 32">
              <a:extLst>
                <a:ext uri="{FF2B5EF4-FFF2-40B4-BE49-F238E27FC236}">
                  <a16:creationId xmlns:a16="http://schemas.microsoft.com/office/drawing/2014/main" id="{AF9C6DBA-FCC5-44A0-8736-DF6F1DF0E2EA}"/>
                </a:ext>
              </a:extLst>
            </p:cNvPr>
            <p:cNvSpPr/>
            <p:nvPr/>
          </p:nvSpPr>
          <p:spPr>
            <a:xfrm>
              <a:off x="5034568" y="3235157"/>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34" name="Oval 33">
              <a:extLst>
                <a:ext uri="{FF2B5EF4-FFF2-40B4-BE49-F238E27FC236}">
                  <a16:creationId xmlns:a16="http://schemas.microsoft.com/office/drawing/2014/main" id="{95A157C8-1FBB-4EAC-8A79-A26BFE93C9C9}"/>
                </a:ext>
              </a:extLst>
            </p:cNvPr>
            <p:cNvSpPr/>
            <p:nvPr/>
          </p:nvSpPr>
          <p:spPr>
            <a:xfrm>
              <a:off x="5116186" y="3235157"/>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35" name="Oval 34">
              <a:extLst>
                <a:ext uri="{FF2B5EF4-FFF2-40B4-BE49-F238E27FC236}">
                  <a16:creationId xmlns:a16="http://schemas.microsoft.com/office/drawing/2014/main" id="{54C985E2-221B-41A8-B62D-D179B4D4B6C2}"/>
                </a:ext>
              </a:extLst>
            </p:cNvPr>
            <p:cNvSpPr/>
            <p:nvPr/>
          </p:nvSpPr>
          <p:spPr>
            <a:xfrm>
              <a:off x="5202039" y="323727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36" name="Oval 35">
              <a:extLst>
                <a:ext uri="{FF2B5EF4-FFF2-40B4-BE49-F238E27FC236}">
                  <a16:creationId xmlns:a16="http://schemas.microsoft.com/office/drawing/2014/main" id="{FED39988-ED12-41FE-9D6D-E8A2D7A0147D}"/>
                </a:ext>
              </a:extLst>
            </p:cNvPr>
            <p:cNvSpPr/>
            <p:nvPr/>
          </p:nvSpPr>
          <p:spPr>
            <a:xfrm>
              <a:off x="5283657" y="323727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37" name="Oval 36">
              <a:extLst>
                <a:ext uri="{FF2B5EF4-FFF2-40B4-BE49-F238E27FC236}">
                  <a16:creationId xmlns:a16="http://schemas.microsoft.com/office/drawing/2014/main" id="{88C15328-014B-4683-9BE2-8F423A4E84B7}"/>
                </a:ext>
              </a:extLst>
            </p:cNvPr>
            <p:cNvSpPr/>
            <p:nvPr/>
          </p:nvSpPr>
          <p:spPr>
            <a:xfrm rot="5400000">
              <a:off x="4958679" y="2982244"/>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38" name="Oval 37">
              <a:extLst>
                <a:ext uri="{FF2B5EF4-FFF2-40B4-BE49-F238E27FC236}">
                  <a16:creationId xmlns:a16="http://schemas.microsoft.com/office/drawing/2014/main" id="{A349458F-4668-4BAE-974A-DC3CCAA5428D}"/>
                </a:ext>
              </a:extLst>
            </p:cNvPr>
            <p:cNvSpPr/>
            <p:nvPr/>
          </p:nvSpPr>
          <p:spPr>
            <a:xfrm rot="5400000">
              <a:off x="4958679" y="3063862"/>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39" name="Oval 38">
              <a:extLst>
                <a:ext uri="{FF2B5EF4-FFF2-40B4-BE49-F238E27FC236}">
                  <a16:creationId xmlns:a16="http://schemas.microsoft.com/office/drawing/2014/main" id="{A2322177-B516-4E6E-BB78-B8EDD5117989}"/>
                </a:ext>
              </a:extLst>
            </p:cNvPr>
            <p:cNvSpPr/>
            <p:nvPr/>
          </p:nvSpPr>
          <p:spPr>
            <a:xfrm rot="5400000">
              <a:off x="4956557" y="3149716"/>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40" name="Oval 39">
              <a:extLst>
                <a:ext uri="{FF2B5EF4-FFF2-40B4-BE49-F238E27FC236}">
                  <a16:creationId xmlns:a16="http://schemas.microsoft.com/office/drawing/2014/main" id="{FE040F97-03C2-4F5D-9FDC-A111FDB44FD5}"/>
                </a:ext>
              </a:extLst>
            </p:cNvPr>
            <p:cNvSpPr/>
            <p:nvPr/>
          </p:nvSpPr>
          <p:spPr>
            <a:xfrm rot="5400000">
              <a:off x="5373085" y="2982245"/>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41" name="Oval 40">
              <a:extLst>
                <a:ext uri="{FF2B5EF4-FFF2-40B4-BE49-F238E27FC236}">
                  <a16:creationId xmlns:a16="http://schemas.microsoft.com/office/drawing/2014/main" id="{8438FC6D-F970-42BD-92CB-ACAC8D52E662}"/>
                </a:ext>
              </a:extLst>
            </p:cNvPr>
            <p:cNvSpPr/>
            <p:nvPr/>
          </p:nvSpPr>
          <p:spPr>
            <a:xfrm rot="5400000">
              <a:off x="5373085" y="3063863"/>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42" name="Oval 41">
              <a:extLst>
                <a:ext uri="{FF2B5EF4-FFF2-40B4-BE49-F238E27FC236}">
                  <a16:creationId xmlns:a16="http://schemas.microsoft.com/office/drawing/2014/main" id="{C79D2C69-618E-494C-BE84-F24725CD5DFF}"/>
                </a:ext>
              </a:extLst>
            </p:cNvPr>
            <p:cNvSpPr/>
            <p:nvPr/>
          </p:nvSpPr>
          <p:spPr>
            <a:xfrm rot="5400000">
              <a:off x="5370963" y="3149717"/>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grpSp>
          <p:nvGrpSpPr>
            <p:cNvPr id="43" name="Group 42">
              <a:extLst>
                <a:ext uri="{FF2B5EF4-FFF2-40B4-BE49-F238E27FC236}">
                  <a16:creationId xmlns:a16="http://schemas.microsoft.com/office/drawing/2014/main" id="{0E4E7502-B3EC-467D-9F52-4A575E2ADEE2}"/>
                </a:ext>
              </a:extLst>
            </p:cNvPr>
            <p:cNvGrpSpPr/>
            <p:nvPr/>
          </p:nvGrpSpPr>
          <p:grpSpPr>
            <a:xfrm>
              <a:off x="4784299" y="2891357"/>
              <a:ext cx="143340" cy="401509"/>
              <a:chOff x="5268586" y="3046789"/>
              <a:chExt cx="143340" cy="401509"/>
            </a:xfrm>
            <a:grpFill/>
          </p:grpSpPr>
          <p:sp>
            <p:nvSpPr>
              <p:cNvPr id="61" name="Oval 60">
                <a:extLst>
                  <a:ext uri="{FF2B5EF4-FFF2-40B4-BE49-F238E27FC236}">
                    <a16:creationId xmlns:a16="http://schemas.microsoft.com/office/drawing/2014/main" id="{C39392F5-FBC9-469F-A875-53AA4FC2DABF}"/>
                  </a:ext>
                </a:extLst>
              </p:cNvPr>
              <p:cNvSpPr/>
              <p:nvPr/>
            </p:nvSpPr>
            <p:spPr>
              <a:xfrm>
                <a:off x="5270767" y="304678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62" name="Oval 61">
                <a:extLst>
                  <a:ext uri="{FF2B5EF4-FFF2-40B4-BE49-F238E27FC236}">
                    <a16:creationId xmlns:a16="http://schemas.microsoft.com/office/drawing/2014/main" id="{F895F78C-9ACA-496B-B34A-9C55104F8D3A}"/>
                  </a:ext>
                </a:extLst>
              </p:cNvPr>
              <p:cNvSpPr/>
              <p:nvPr/>
            </p:nvSpPr>
            <p:spPr>
              <a:xfrm>
                <a:off x="5356620" y="3048911"/>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63" name="Oval 62">
                <a:extLst>
                  <a:ext uri="{FF2B5EF4-FFF2-40B4-BE49-F238E27FC236}">
                    <a16:creationId xmlns:a16="http://schemas.microsoft.com/office/drawing/2014/main" id="{8C4BBA9F-4A91-4FDD-A414-6126A0607364}"/>
                  </a:ext>
                </a:extLst>
              </p:cNvPr>
              <p:cNvSpPr/>
              <p:nvPr/>
            </p:nvSpPr>
            <p:spPr>
              <a:xfrm>
                <a:off x="5270763" y="3134898"/>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64" name="Oval 63">
                <a:extLst>
                  <a:ext uri="{FF2B5EF4-FFF2-40B4-BE49-F238E27FC236}">
                    <a16:creationId xmlns:a16="http://schemas.microsoft.com/office/drawing/2014/main" id="{8346AA0B-73D5-4E5D-A79E-DC357F3CC694}"/>
                  </a:ext>
                </a:extLst>
              </p:cNvPr>
              <p:cNvSpPr/>
              <p:nvPr/>
            </p:nvSpPr>
            <p:spPr>
              <a:xfrm>
                <a:off x="5356616" y="3137020"/>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65" name="Oval 64">
                <a:extLst>
                  <a:ext uri="{FF2B5EF4-FFF2-40B4-BE49-F238E27FC236}">
                    <a16:creationId xmlns:a16="http://schemas.microsoft.com/office/drawing/2014/main" id="{7CF6BE52-E45E-4678-8AEB-2F41AE32A59B}"/>
                  </a:ext>
                </a:extLst>
              </p:cNvPr>
              <p:cNvSpPr/>
              <p:nvPr/>
            </p:nvSpPr>
            <p:spPr>
              <a:xfrm>
                <a:off x="5270763" y="3217107"/>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66" name="Oval 65">
                <a:extLst>
                  <a:ext uri="{FF2B5EF4-FFF2-40B4-BE49-F238E27FC236}">
                    <a16:creationId xmlns:a16="http://schemas.microsoft.com/office/drawing/2014/main" id="{750191D3-59FE-41D7-833E-49C97656DEAB}"/>
                  </a:ext>
                </a:extLst>
              </p:cNvPr>
              <p:cNvSpPr/>
              <p:nvPr/>
            </p:nvSpPr>
            <p:spPr>
              <a:xfrm>
                <a:off x="5356616" y="321922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67" name="Oval 66">
                <a:extLst>
                  <a:ext uri="{FF2B5EF4-FFF2-40B4-BE49-F238E27FC236}">
                    <a16:creationId xmlns:a16="http://schemas.microsoft.com/office/drawing/2014/main" id="{33D258CB-D7E6-4CB1-A3FE-1C4E98CBDA4A}"/>
                  </a:ext>
                </a:extLst>
              </p:cNvPr>
              <p:cNvSpPr/>
              <p:nvPr/>
            </p:nvSpPr>
            <p:spPr>
              <a:xfrm>
                <a:off x="5270763" y="330645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68" name="Oval 67">
                <a:extLst>
                  <a:ext uri="{FF2B5EF4-FFF2-40B4-BE49-F238E27FC236}">
                    <a16:creationId xmlns:a16="http://schemas.microsoft.com/office/drawing/2014/main" id="{1634F2A5-2647-4988-95DA-8A3105B58C4E}"/>
                  </a:ext>
                </a:extLst>
              </p:cNvPr>
              <p:cNvSpPr/>
              <p:nvPr/>
            </p:nvSpPr>
            <p:spPr>
              <a:xfrm>
                <a:off x="5356616" y="3308581"/>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69" name="Oval 68">
                <a:extLst>
                  <a:ext uri="{FF2B5EF4-FFF2-40B4-BE49-F238E27FC236}">
                    <a16:creationId xmlns:a16="http://schemas.microsoft.com/office/drawing/2014/main" id="{7D517799-07FF-4F70-8D06-822DBEC7DAD4}"/>
                  </a:ext>
                </a:extLst>
              </p:cNvPr>
              <p:cNvSpPr/>
              <p:nvPr/>
            </p:nvSpPr>
            <p:spPr>
              <a:xfrm>
                <a:off x="5268586" y="3387557"/>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70" name="Oval 69">
                <a:extLst>
                  <a:ext uri="{FF2B5EF4-FFF2-40B4-BE49-F238E27FC236}">
                    <a16:creationId xmlns:a16="http://schemas.microsoft.com/office/drawing/2014/main" id="{C424072C-A1C9-4D91-A086-9AD3F01BCF9D}"/>
                  </a:ext>
                </a:extLst>
              </p:cNvPr>
              <p:cNvSpPr/>
              <p:nvPr/>
            </p:nvSpPr>
            <p:spPr>
              <a:xfrm>
                <a:off x="5354439" y="338967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grpSp>
        <p:grpSp>
          <p:nvGrpSpPr>
            <p:cNvPr id="44" name="Group 43">
              <a:extLst>
                <a:ext uri="{FF2B5EF4-FFF2-40B4-BE49-F238E27FC236}">
                  <a16:creationId xmlns:a16="http://schemas.microsoft.com/office/drawing/2014/main" id="{CE9C6B9D-C411-4BCA-AFBF-70E9A7DAD147}"/>
                </a:ext>
              </a:extLst>
            </p:cNvPr>
            <p:cNvGrpSpPr/>
            <p:nvPr/>
          </p:nvGrpSpPr>
          <p:grpSpPr>
            <a:xfrm>
              <a:off x="5452982" y="2889235"/>
              <a:ext cx="143340" cy="401509"/>
              <a:chOff x="5268586" y="3046789"/>
              <a:chExt cx="143340" cy="401509"/>
            </a:xfrm>
            <a:grpFill/>
          </p:grpSpPr>
          <p:sp>
            <p:nvSpPr>
              <p:cNvPr id="51" name="Oval 50">
                <a:extLst>
                  <a:ext uri="{FF2B5EF4-FFF2-40B4-BE49-F238E27FC236}">
                    <a16:creationId xmlns:a16="http://schemas.microsoft.com/office/drawing/2014/main" id="{BAAEA23C-4523-4E6C-BDF2-D96A01C89BE1}"/>
                  </a:ext>
                </a:extLst>
              </p:cNvPr>
              <p:cNvSpPr/>
              <p:nvPr/>
            </p:nvSpPr>
            <p:spPr>
              <a:xfrm>
                <a:off x="5270767" y="304678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52" name="Oval 51">
                <a:extLst>
                  <a:ext uri="{FF2B5EF4-FFF2-40B4-BE49-F238E27FC236}">
                    <a16:creationId xmlns:a16="http://schemas.microsoft.com/office/drawing/2014/main" id="{8FCF3D3F-0F29-41C9-B1C1-6FE375517DDC}"/>
                  </a:ext>
                </a:extLst>
              </p:cNvPr>
              <p:cNvSpPr/>
              <p:nvPr/>
            </p:nvSpPr>
            <p:spPr>
              <a:xfrm>
                <a:off x="5356620" y="3048911"/>
                <a:ext cx="55306" cy="58619"/>
              </a:xfrm>
              <a:prstGeom prst="ellipse">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53" name="Oval 52">
                <a:extLst>
                  <a:ext uri="{FF2B5EF4-FFF2-40B4-BE49-F238E27FC236}">
                    <a16:creationId xmlns:a16="http://schemas.microsoft.com/office/drawing/2014/main" id="{0BFD9FA9-62CC-475B-8A54-E3CAA07F1109}"/>
                  </a:ext>
                </a:extLst>
              </p:cNvPr>
              <p:cNvSpPr/>
              <p:nvPr/>
            </p:nvSpPr>
            <p:spPr>
              <a:xfrm>
                <a:off x="5270763" y="3134898"/>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54" name="Oval 53">
                <a:extLst>
                  <a:ext uri="{FF2B5EF4-FFF2-40B4-BE49-F238E27FC236}">
                    <a16:creationId xmlns:a16="http://schemas.microsoft.com/office/drawing/2014/main" id="{015B2387-6351-4270-8CEF-D3472E8E1CB2}"/>
                  </a:ext>
                </a:extLst>
              </p:cNvPr>
              <p:cNvSpPr/>
              <p:nvPr/>
            </p:nvSpPr>
            <p:spPr>
              <a:xfrm>
                <a:off x="5356616" y="3137020"/>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55" name="Oval 54">
                <a:extLst>
                  <a:ext uri="{FF2B5EF4-FFF2-40B4-BE49-F238E27FC236}">
                    <a16:creationId xmlns:a16="http://schemas.microsoft.com/office/drawing/2014/main" id="{5969885C-6921-4F47-B530-A47C405A715A}"/>
                  </a:ext>
                </a:extLst>
              </p:cNvPr>
              <p:cNvSpPr/>
              <p:nvPr/>
            </p:nvSpPr>
            <p:spPr>
              <a:xfrm>
                <a:off x="5270763" y="3217107"/>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56" name="Oval 55">
                <a:extLst>
                  <a:ext uri="{FF2B5EF4-FFF2-40B4-BE49-F238E27FC236}">
                    <a16:creationId xmlns:a16="http://schemas.microsoft.com/office/drawing/2014/main" id="{E618F1DD-E99B-41DC-906F-922B51C35CB4}"/>
                  </a:ext>
                </a:extLst>
              </p:cNvPr>
              <p:cNvSpPr/>
              <p:nvPr/>
            </p:nvSpPr>
            <p:spPr>
              <a:xfrm>
                <a:off x="5356616" y="321922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57" name="Oval 56">
                <a:extLst>
                  <a:ext uri="{FF2B5EF4-FFF2-40B4-BE49-F238E27FC236}">
                    <a16:creationId xmlns:a16="http://schemas.microsoft.com/office/drawing/2014/main" id="{374090B6-5099-4FD4-B944-092B55B72D76}"/>
                  </a:ext>
                </a:extLst>
              </p:cNvPr>
              <p:cNvSpPr/>
              <p:nvPr/>
            </p:nvSpPr>
            <p:spPr>
              <a:xfrm>
                <a:off x="5270763" y="330645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58" name="Oval 57">
                <a:extLst>
                  <a:ext uri="{FF2B5EF4-FFF2-40B4-BE49-F238E27FC236}">
                    <a16:creationId xmlns:a16="http://schemas.microsoft.com/office/drawing/2014/main" id="{44641B6B-F9DC-421E-A825-858D5683341F}"/>
                  </a:ext>
                </a:extLst>
              </p:cNvPr>
              <p:cNvSpPr/>
              <p:nvPr/>
            </p:nvSpPr>
            <p:spPr>
              <a:xfrm>
                <a:off x="5356616" y="3308581"/>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59" name="Oval 58">
                <a:extLst>
                  <a:ext uri="{FF2B5EF4-FFF2-40B4-BE49-F238E27FC236}">
                    <a16:creationId xmlns:a16="http://schemas.microsoft.com/office/drawing/2014/main" id="{D402C5F4-1D5A-4CDE-8DFE-0ACF9DF0F00B}"/>
                  </a:ext>
                </a:extLst>
              </p:cNvPr>
              <p:cNvSpPr/>
              <p:nvPr/>
            </p:nvSpPr>
            <p:spPr>
              <a:xfrm>
                <a:off x="5268586" y="3387557"/>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60" name="Oval 59">
                <a:extLst>
                  <a:ext uri="{FF2B5EF4-FFF2-40B4-BE49-F238E27FC236}">
                    <a16:creationId xmlns:a16="http://schemas.microsoft.com/office/drawing/2014/main" id="{AC57FD4C-077A-4874-86AD-A381436722EB}"/>
                  </a:ext>
                </a:extLst>
              </p:cNvPr>
              <p:cNvSpPr/>
              <p:nvPr/>
            </p:nvSpPr>
            <p:spPr>
              <a:xfrm>
                <a:off x="5354439" y="338967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grpSp>
        <p:grpSp>
          <p:nvGrpSpPr>
            <p:cNvPr id="45" name="Group 44">
              <a:extLst>
                <a:ext uri="{FF2B5EF4-FFF2-40B4-BE49-F238E27FC236}">
                  <a16:creationId xmlns:a16="http://schemas.microsoft.com/office/drawing/2014/main" id="{6DD8F912-8208-49C6-970F-1A377092F14C}"/>
                </a:ext>
              </a:extLst>
            </p:cNvPr>
            <p:cNvGrpSpPr/>
            <p:nvPr/>
          </p:nvGrpSpPr>
          <p:grpSpPr>
            <a:xfrm>
              <a:off x="4951092" y="2896444"/>
              <a:ext cx="57487" cy="399387"/>
              <a:chOff x="4836144" y="3400719"/>
              <a:chExt cx="57487" cy="399387"/>
            </a:xfrm>
            <a:grpFill/>
          </p:grpSpPr>
          <p:sp>
            <p:nvSpPr>
              <p:cNvPr id="49" name="Oval 48">
                <a:extLst>
                  <a:ext uri="{FF2B5EF4-FFF2-40B4-BE49-F238E27FC236}">
                    <a16:creationId xmlns:a16="http://schemas.microsoft.com/office/drawing/2014/main" id="{97371600-7342-4A47-A4D8-8FEEB8E8959F}"/>
                  </a:ext>
                </a:extLst>
              </p:cNvPr>
              <p:cNvSpPr/>
              <p:nvPr/>
            </p:nvSpPr>
            <p:spPr>
              <a:xfrm>
                <a:off x="4838325" y="340071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50" name="Oval 49">
                <a:extLst>
                  <a:ext uri="{FF2B5EF4-FFF2-40B4-BE49-F238E27FC236}">
                    <a16:creationId xmlns:a16="http://schemas.microsoft.com/office/drawing/2014/main" id="{EE97F753-E6FB-4B21-B798-BE2D7BBF8DD9}"/>
                  </a:ext>
                </a:extLst>
              </p:cNvPr>
              <p:cNvSpPr/>
              <p:nvPr/>
            </p:nvSpPr>
            <p:spPr>
              <a:xfrm>
                <a:off x="4836144" y="3741487"/>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grpSp>
        <p:grpSp>
          <p:nvGrpSpPr>
            <p:cNvPr id="46" name="Group 45">
              <a:extLst>
                <a:ext uri="{FF2B5EF4-FFF2-40B4-BE49-F238E27FC236}">
                  <a16:creationId xmlns:a16="http://schemas.microsoft.com/office/drawing/2014/main" id="{8B7AE988-59BF-4059-967A-E59BEDA36170}"/>
                </a:ext>
              </a:extLst>
            </p:cNvPr>
            <p:cNvGrpSpPr/>
            <p:nvPr/>
          </p:nvGrpSpPr>
          <p:grpSpPr>
            <a:xfrm>
              <a:off x="5366525" y="2889168"/>
              <a:ext cx="57487" cy="399387"/>
              <a:chOff x="4836144" y="3400719"/>
              <a:chExt cx="57487" cy="399387"/>
            </a:xfrm>
            <a:grpFill/>
          </p:grpSpPr>
          <p:sp>
            <p:nvSpPr>
              <p:cNvPr id="47" name="Oval 46">
                <a:extLst>
                  <a:ext uri="{FF2B5EF4-FFF2-40B4-BE49-F238E27FC236}">
                    <a16:creationId xmlns:a16="http://schemas.microsoft.com/office/drawing/2014/main" id="{C24966C6-000E-4B47-88E6-340582F57F7C}"/>
                  </a:ext>
                </a:extLst>
              </p:cNvPr>
              <p:cNvSpPr/>
              <p:nvPr/>
            </p:nvSpPr>
            <p:spPr>
              <a:xfrm>
                <a:off x="4838325" y="3400719"/>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48" name="Oval 47">
                <a:extLst>
                  <a:ext uri="{FF2B5EF4-FFF2-40B4-BE49-F238E27FC236}">
                    <a16:creationId xmlns:a16="http://schemas.microsoft.com/office/drawing/2014/main" id="{3006E916-9D08-4FD4-BB5A-799FBA853D06}"/>
                  </a:ext>
                </a:extLst>
              </p:cNvPr>
              <p:cNvSpPr/>
              <p:nvPr/>
            </p:nvSpPr>
            <p:spPr>
              <a:xfrm>
                <a:off x="4836144" y="3741487"/>
                <a:ext cx="55306" cy="5861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grpSp>
      </p:grpSp>
      <p:sp>
        <p:nvSpPr>
          <p:cNvPr id="15" name="Rectangle 108">
            <a:extLst>
              <a:ext uri="{FF2B5EF4-FFF2-40B4-BE49-F238E27FC236}">
                <a16:creationId xmlns:a16="http://schemas.microsoft.com/office/drawing/2014/main" id="{AF155FD5-82A1-4680-95D9-7A84B60A1540}"/>
              </a:ext>
            </a:extLst>
          </p:cNvPr>
          <p:cNvSpPr/>
          <p:nvPr/>
        </p:nvSpPr>
        <p:spPr>
          <a:xfrm>
            <a:off x="11167672" y="1225486"/>
            <a:ext cx="619207" cy="465671"/>
          </a:xfrm>
          <a:custGeom>
            <a:avLst/>
            <a:gdLst>
              <a:gd name="connsiteX0" fmla="*/ 0 w 1803400"/>
              <a:gd name="connsiteY0" fmla="*/ 0 h 1422400"/>
              <a:gd name="connsiteX1" fmla="*/ 1803400 w 1803400"/>
              <a:gd name="connsiteY1" fmla="*/ 0 h 1422400"/>
              <a:gd name="connsiteX2" fmla="*/ 1803400 w 1803400"/>
              <a:gd name="connsiteY2" fmla="*/ 1422400 h 1422400"/>
              <a:gd name="connsiteX3" fmla="*/ 0 w 1803400"/>
              <a:gd name="connsiteY3" fmla="*/ 1422400 h 1422400"/>
              <a:gd name="connsiteX4" fmla="*/ 0 w 1803400"/>
              <a:gd name="connsiteY4" fmla="*/ 0 h 1422400"/>
              <a:gd name="connsiteX0" fmla="*/ 0 w 1803400"/>
              <a:gd name="connsiteY0" fmla="*/ 8467 h 1430867"/>
              <a:gd name="connsiteX1" fmla="*/ 271629 w 1803400"/>
              <a:gd name="connsiteY1" fmla="*/ 0 h 1430867"/>
              <a:gd name="connsiteX2" fmla="*/ 1803400 w 1803400"/>
              <a:gd name="connsiteY2" fmla="*/ 8467 h 1430867"/>
              <a:gd name="connsiteX3" fmla="*/ 1803400 w 1803400"/>
              <a:gd name="connsiteY3" fmla="*/ 1430867 h 1430867"/>
              <a:gd name="connsiteX4" fmla="*/ 0 w 1803400"/>
              <a:gd name="connsiteY4" fmla="*/ 1430867 h 1430867"/>
              <a:gd name="connsiteX5" fmla="*/ 0 w 1803400"/>
              <a:gd name="connsiteY5" fmla="*/ 8467 h 1430867"/>
              <a:gd name="connsiteX0" fmla="*/ 0 w 1803400"/>
              <a:gd name="connsiteY0" fmla="*/ 8467 h 1430867"/>
              <a:gd name="connsiteX1" fmla="*/ 271629 w 1803400"/>
              <a:gd name="connsiteY1" fmla="*/ 0 h 1430867"/>
              <a:gd name="connsiteX2" fmla="*/ 1482362 w 1803400"/>
              <a:gd name="connsiteY2" fmla="*/ 1 h 1430867"/>
              <a:gd name="connsiteX3" fmla="*/ 1803400 w 1803400"/>
              <a:gd name="connsiteY3" fmla="*/ 8467 h 1430867"/>
              <a:gd name="connsiteX4" fmla="*/ 1803400 w 1803400"/>
              <a:gd name="connsiteY4" fmla="*/ 1430867 h 1430867"/>
              <a:gd name="connsiteX5" fmla="*/ 0 w 1803400"/>
              <a:gd name="connsiteY5" fmla="*/ 1430867 h 1430867"/>
              <a:gd name="connsiteX6" fmla="*/ 0 w 1803400"/>
              <a:gd name="connsiteY6" fmla="*/ 8467 h 1430867"/>
              <a:gd name="connsiteX0" fmla="*/ 0 w 1803400"/>
              <a:gd name="connsiteY0" fmla="*/ 16933 h 1439333"/>
              <a:gd name="connsiteX1" fmla="*/ 271629 w 1803400"/>
              <a:gd name="connsiteY1" fmla="*/ 8466 h 1439333"/>
              <a:gd name="connsiteX2" fmla="*/ 534095 w 1803400"/>
              <a:gd name="connsiteY2" fmla="*/ 0 h 1439333"/>
              <a:gd name="connsiteX3" fmla="*/ 1482362 w 1803400"/>
              <a:gd name="connsiteY3" fmla="*/ 8467 h 1439333"/>
              <a:gd name="connsiteX4" fmla="*/ 1803400 w 1803400"/>
              <a:gd name="connsiteY4" fmla="*/ 16933 h 1439333"/>
              <a:gd name="connsiteX5" fmla="*/ 1803400 w 1803400"/>
              <a:gd name="connsiteY5" fmla="*/ 1439333 h 1439333"/>
              <a:gd name="connsiteX6" fmla="*/ 0 w 1803400"/>
              <a:gd name="connsiteY6" fmla="*/ 1439333 h 1439333"/>
              <a:gd name="connsiteX7" fmla="*/ 0 w 1803400"/>
              <a:gd name="connsiteY7" fmla="*/ 16933 h 1439333"/>
              <a:gd name="connsiteX0" fmla="*/ 0 w 1803400"/>
              <a:gd name="connsiteY0" fmla="*/ 16933 h 1439333"/>
              <a:gd name="connsiteX1" fmla="*/ 271629 w 1803400"/>
              <a:gd name="connsiteY1" fmla="*/ 8466 h 1439333"/>
              <a:gd name="connsiteX2" fmla="*/ 534095 w 1803400"/>
              <a:gd name="connsiteY2" fmla="*/ 0 h 1439333"/>
              <a:gd name="connsiteX3" fmla="*/ 1101362 w 1803400"/>
              <a:gd name="connsiteY3" fmla="*/ 8467 h 1439333"/>
              <a:gd name="connsiteX4" fmla="*/ 1482362 w 1803400"/>
              <a:gd name="connsiteY4" fmla="*/ 8467 h 1439333"/>
              <a:gd name="connsiteX5" fmla="*/ 1803400 w 1803400"/>
              <a:gd name="connsiteY5" fmla="*/ 16933 h 1439333"/>
              <a:gd name="connsiteX6" fmla="*/ 1803400 w 1803400"/>
              <a:gd name="connsiteY6" fmla="*/ 1439333 h 1439333"/>
              <a:gd name="connsiteX7" fmla="*/ 0 w 1803400"/>
              <a:gd name="connsiteY7" fmla="*/ 1439333 h 1439333"/>
              <a:gd name="connsiteX8" fmla="*/ 0 w 1803400"/>
              <a:gd name="connsiteY8" fmla="*/ 16933 h 1439333"/>
              <a:gd name="connsiteX0" fmla="*/ 0 w 1803400"/>
              <a:gd name="connsiteY0" fmla="*/ 16933 h 1439333"/>
              <a:gd name="connsiteX1" fmla="*/ 271629 w 1803400"/>
              <a:gd name="connsiteY1" fmla="*/ 8466 h 1439333"/>
              <a:gd name="connsiteX2" fmla="*/ 534095 w 1803400"/>
              <a:gd name="connsiteY2" fmla="*/ 0 h 1439333"/>
              <a:gd name="connsiteX3" fmla="*/ 1550095 w 1803400"/>
              <a:gd name="connsiteY3" fmla="*/ 1286934 h 1439333"/>
              <a:gd name="connsiteX4" fmla="*/ 1482362 w 1803400"/>
              <a:gd name="connsiteY4" fmla="*/ 8467 h 1439333"/>
              <a:gd name="connsiteX5" fmla="*/ 1803400 w 1803400"/>
              <a:gd name="connsiteY5" fmla="*/ 16933 h 1439333"/>
              <a:gd name="connsiteX6" fmla="*/ 1803400 w 1803400"/>
              <a:gd name="connsiteY6" fmla="*/ 1439333 h 1439333"/>
              <a:gd name="connsiteX7" fmla="*/ 0 w 1803400"/>
              <a:gd name="connsiteY7" fmla="*/ 1439333 h 1439333"/>
              <a:gd name="connsiteX8" fmla="*/ 0 w 1803400"/>
              <a:gd name="connsiteY8" fmla="*/ 16933 h 1439333"/>
              <a:gd name="connsiteX0" fmla="*/ 0 w 1803400"/>
              <a:gd name="connsiteY0" fmla="*/ 8467 h 1430867"/>
              <a:gd name="connsiteX1" fmla="*/ 271629 w 1803400"/>
              <a:gd name="connsiteY1" fmla="*/ 0 h 1430867"/>
              <a:gd name="connsiteX2" fmla="*/ 263162 w 1803400"/>
              <a:gd name="connsiteY2" fmla="*/ 1312334 h 1430867"/>
              <a:gd name="connsiteX3" fmla="*/ 1550095 w 1803400"/>
              <a:gd name="connsiteY3" fmla="*/ 1278468 h 1430867"/>
              <a:gd name="connsiteX4" fmla="*/ 1482362 w 1803400"/>
              <a:gd name="connsiteY4" fmla="*/ 1 h 1430867"/>
              <a:gd name="connsiteX5" fmla="*/ 1803400 w 1803400"/>
              <a:gd name="connsiteY5" fmla="*/ 8467 h 1430867"/>
              <a:gd name="connsiteX6" fmla="*/ 1803400 w 1803400"/>
              <a:gd name="connsiteY6" fmla="*/ 1430867 h 1430867"/>
              <a:gd name="connsiteX7" fmla="*/ 0 w 1803400"/>
              <a:gd name="connsiteY7" fmla="*/ 1430867 h 1430867"/>
              <a:gd name="connsiteX8" fmla="*/ 0 w 1803400"/>
              <a:gd name="connsiteY8" fmla="*/ 8467 h 1430867"/>
              <a:gd name="connsiteX0" fmla="*/ 0 w 1803400"/>
              <a:gd name="connsiteY0" fmla="*/ 8467 h 1430867"/>
              <a:gd name="connsiteX1" fmla="*/ 271629 w 1803400"/>
              <a:gd name="connsiteY1" fmla="*/ 0 h 1430867"/>
              <a:gd name="connsiteX2" fmla="*/ 263162 w 1803400"/>
              <a:gd name="connsiteY2" fmla="*/ 1312334 h 1430867"/>
              <a:gd name="connsiteX3" fmla="*/ 1617828 w 1803400"/>
              <a:gd name="connsiteY3" fmla="*/ 1320802 h 1430867"/>
              <a:gd name="connsiteX4" fmla="*/ 1482362 w 1803400"/>
              <a:gd name="connsiteY4" fmla="*/ 1 h 1430867"/>
              <a:gd name="connsiteX5" fmla="*/ 1803400 w 1803400"/>
              <a:gd name="connsiteY5" fmla="*/ 8467 h 1430867"/>
              <a:gd name="connsiteX6" fmla="*/ 1803400 w 1803400"/>
              <a:gd name="connsiteY6" fmla="*/ 1430867 h 1430867"/>
              <a:gd name="connsiteX7" fmla="*/ 0 w 1803400"/>
              <a:gd name="connsiteY7" fmla="*/ 1430867 h 1430867"/>
              <a:gd name="connsiteX8" fmla="*/ 0 w 1803400"/>
              <a:gd name="connsiteY8" fmla="*/ 8467 h 1430867"/>
              <a:gd name="connsiteX0" fmla="*/ 0 w 1803400"/>
              <a:gd name="connsiteY0" fmla="*/ 8467 h 1430867"/>
              <a:gd name="connsiteX1" fmla="*/ 271629 w 1803400"/>
              <a:gd name="connsiteY1" fmla="*/ 0 h 1430867"/>
              <a:gd name="connsiteX2" fmla="*/ 136162 w 1803400"/>
              <a:gd name="connsiteY2" fmla="*/ 1329268 h 1430867"/>
              <a:gd name="connsiteX3" fmla="*/ 1617828 w 1803400"/>
              <a:gd name="connsiteY3" fmla="*/ 1320802 h 1430867"/>
              <a:gd name="connsiteX4" fmla="*/ 1482362 w 1803400"/>
              <a:gd name="connsiteY4" fmla="*/ 1 h 1430867"/>
              <a:gd name="connsiteX5" fmla="*/ 1803400 w 1803400"/>
              <a:gd name="connsiteY5" fmla="*/ 8467 h 1430867"/>
              <a:gd name="connsiteX6" fmla="*/ 1803400 w 1803400"/>
              <a:gd name="connsiteY6" fmla="*/ 1430867 h 1430867"/>
              <a:gd name="connsiteX7" fmla="*/ 0 w 1803400"/>
              <a:gd name="connsiteY7" fmla="*/ 1430867 h 1430867"/>
              <a:gd name="connsiteX8" fmla="*/ 0 w 1803400"/>
              <a:gd name="connsiteY8" fmla="*/ 8467 h 1430867"/>
              <a:gd name="connsiteX0" fmla="*/ 0 w 1803400"/>
              <a:gd name="connsiteY0" fmla="*/ 8466 h 1430866"/>
              <a:gd name="connsiteX1" fmla="*/ 136163 w 1803400"/>
              <a:gd name="connsiteY1" fmla="*/ 25399 h 1430866"/>
              <a:gd name="connsiteX2" fmla="*/ 136162 w 1803400"/>
              <a:gd name="connsiteY2" fmla="*/ 1329267 h 1430866"/>
              <a:gd name="connsiteX3" fmla="*/ 1617828 w 1803400"/>
              <a:gd name="connsiteY3" fmla="*/ 1320801 h 1430866"/>
              <a:gd name="connsiteX4" fmla="*/ 1482362 w 1803400"/>
              <a:gd name="connsiteY4" fmla="*/ 0 h 1430866"/>
              <a:gd name="connsiteX5" fmla="*/ 1803400 w 1803400"/>
              <a:gd name="connsiteY5" fmla="*/ 8466 h 1430866"/>
              <a:gd name="connsiteX6" fmla="*/ 1803400 w 1803400"/>
              <a:gd name="connsiteY6" fmla="*/ 1430866 h 1430866"/>
              <a:gd name="connsiteX7" fmla="*/ 0 w 1803400"/>
              <a:gd name="connsiteY7" fmla="*/ 1430866 h 1430866"/>
              <a:gd name="connsiteX8" fmla="*/ 0 w 1803400"/>
              <a:gd name="connsiteY8" fmla="*/ 8466 h 1430866"/>
              <a:gd name="connsiteX0" fmla="*/ 0 w 1803400"/>
              <a:gd name="connsiteY0" fmla="*/ 8466 h 1430866"/>
              <a:gd name="connsiteX1" fmla="*/ 136163 w 1803400"/>
              <a:gd name="connsiteY1" fmla="*/ 25399 h 1430866"/>
              <a:gd name="connsiteX2" fmla="*/ 110762 w 1803400"/>
              <a:gd name="connsiteY2" fmla="*/ 1320801 h 1430866"/>
              <a:gd name="connsiteX3" fmla="*/ 1617828 w 1803400"/>
              <a:gd name="connsiteY3" fmla="*/ 1320801 h 1430866"/>
              <a:gd name="connsiteX4" fmla="*/ 1482362 w 1803400"/>
              <a:gd name="connsiteY4" fmla="*/ 0 h 1430866"/>
              <a:gd name="connsiteX5" fmla="*/ 1803400 w 1803400"/>
              <a:gd name="connsiteY5" fmla="*/ 8466 h 1430866"/>
              <a:gd name="connsiteX6" fmla="*/ 1803400 w 1803400"/>
              <a:gd name="connsiteY6" fmla="*/ 1430866 h 1430866"/>
              <a:gd name="connsiteX7" fmla="*/ 0 w 1803400"/>
              <a:gd name="connsiteY7" fmla="*/ 1430866 h 1430866"/>
              <a:gd name="connsiteX8" fmla="*/ 0 w 1803400"/>
              <a:gd name="connsiteY8" fmla="*/ 8466 h 1430866"/>
              <a:gd name="connsiteX0" fmla="*/ 0 w 1803400"/>
              <a:gd name="connsiteY0" fmla="*/ 0 h 1422400"/>
              <a:gd name="connsiteX1" fmla="*/ 136163 w 1803400"/>
              <a:gd name="connsiteY1" fmla="*/ 16933 h 1422400"/>
              <a:gd name="connsiteX2" fmla="*/ 110762 w 1803400"/>
              <a:gd name="connsiteY2" fmla="*/ 1312335 h 1422400"/>
              <a:gd name="connsiteX3" fmla="*/ 1617828 w 1803400"/>
              <a:gd name="connsiteY3" fmla="*/ 1312335 h 1422400"/>
              <a:gd name="connsiteX4" fmla="*/ 1668629 w 1803400"/>
              <a:gd name="connsiteY4" fmla="*/ 1 h 1422400"/>
              <a:gd name="connsiteX5" fmla="*/ 1803400 w 1803400"/>
              <a:gd name="connsiteY5" fmla="*/ 0 h 1422400"/>
              <a:gd name="connsiteX6" fmla="*/ 1803400 w 1803400"/>
              <a:gd name="connsiteY6" fmla="*/ 1422400 h 1422400"/>
              <a:gd name="connsiteX7" fmla="*/ 0 w 1803400"/>
              <a:gd name="connsiteY7" fmla="*/ 1422400 h 1422400"/>
              <a:gd name="connsiteX8" fmla="*/ 0 w 1803400"/>
              <a:gd name="connsiteY8" fmla="*/ 0 h 1422400"/>
              <a:gd name="connsiteX0" fmla="*/ 0 w 1803400"/>
              <a:gd name="connsiteY0" fmla="*/ 0 h 1422400"/>
              <a:gd name="connsiteX1" fmla="*/ 127697 w 1803400"/>
              <a:gd name="connsiteY1" fmla="*/ 8467 h 1422400"/>
              <a:gd name="connsiteX2" fmla="*/ 110762 w 1803400"/>
              <a:gd name="connsiteY2" fmla="*/ 1312335 h 1422400"/>
              <a:gd name="connsiteX3" fmla="*/ 1617828 w 1803400"/>
              <a:gd name="connsiteY3" fmla="*/ 1312335 h 1422400"/>
              <a:gd name="connsiteX4" fmla="*/ 1668629 w 1803400"/>
              <a:gd name="connsiteY4" fmla="*/ 1 h 1422400"/>
              <a:gd name="connsiteX5" fmla="*/ 1803400 w 1803400"/>
              <a:gd name="connsiteY5" fmla="*/ 0 h 1422400"/>
              <a:gd name="connsiteX6" fmla="*/ 1803400 w 1803400"/>
              <a:gd name="connsiteY6" fmla="*/ 1422400 h 1422400"/>
              <a:gd name="connsiteX7" fmla="*/ 0 w 1803400"/>
              <a:gd name="connsiteY7" fmla="*/ 1422400 h 1422400"/>
              <a:gd name="connsiteX8" fmla="*/ 0 w 1803400"/>
              <a:gd name="connsiteY8" fmla="*/ 0 h 1422400"/>
              <a:gd name="connsiteX0" fmla="*/ 0 w 1803400"/>
              <a:gd name="connsiteY0" fmla="*/ 0 h 1422400"/>
              <a:gd name="connsiteX1" fmla="*/ 127697 w 1803400"/>
              <a:gd name="connsiteY1" fmla="*/ 8467 h 1422400"/>
              <a:gd name="connsiteX2" fmla="*/ 110762 w 1803400"/>
              <a:gd name="connsiteY2" fmla="*/ 1312335 h 1422400"/>
              <a:gd name="connsiteX3" fmla="*/ 1685561 w 1803400"/>
              <a:gd name="connsiteY3" fmla="*/ 1312335 h 1422400"/>
              <a:gd name="connsiteX4" fmla="*/ 1668629 w 1803400"/>
              <a:gd name="connsiteY4" fmla="*/ 1 h 1422400"/>
              <a:gd name="connsiteX5" fmla="*/ 1803400 w 1803400"/>
              <a:gd name="connsiteY5" fmla="*/ 0 h 1422400"/>
              <a:gd name="connsiteX6" fmla="*/ 1803400 w 1803400"/>
              <a:gd name="connsiteY6" fmla="*/ 1422400 h 1422400"/>
              <a:gd name="connsiteX7" fmla="*/ 0 w 1803400"/>
              <a:gd name="connsiteY7" fmla="*/ 1422400 h 1422400"/>
              <a:gd name="connsiteX8" fmla="*/ 0 w 1803400"/>
              <a:gd name="connsiteY8" fmla="*/ 0 h 1422400"/>
              <a:gd name="connsiteX0" fmla="*/ 0 w 1803400"/>
              <a:gd name="connsiteY0" fmla="*/ 0 h 1422400"/>
              <a:gd name="connsiteX1" fmla="*/ 127697 w 1803400"/>
              <a:gd name="connsiteY1" fmla="*/ 8467 h 1422400"/>
              <a:gd name="connsiteX2" fmla="*/ 144628 w 1803400"/>
              <a:gd name="connsiteY2" fmla="*/ 1312335 h 1422400"/>
              <a:gd name="connsiteX3" fmla="*/ 1685561 w 1803400"/>
              <a:gd name="connsiteY3" fmla="*/ 1312335 h 1422400"/>
              <a:gd name="connsiteX4" fmla="*/ 1668629 w 1803400"/>
              <a:gd name="connsiteY4" fmla="*/ 1 h 1422400"/>
              <a:gd name="connsiteX5" fmla="*/ 1803400 w 1803400"/>
              <a:gd name="connsiteY5" fmla="*/ 0 h 1422400"/>
              <a:gd name="connsiteX6" fmla="*/ 1803400 w 1803400"/>
              <a:gd name="connsiteY6" fmla="*/ 1422400 h 1422400"/>
              <a:gd name="connsiteX7" fmla="*/ 0 w 1803400"/>
              <a:gd name="connsiteY7" fmla="*/ 1422400 h 1422400"/>
              <a:gd name="connsiteX8" fmla="*/ 0 w 1803400"/>
              <a:gd name="connsiteY8" fmla="*/ 0 h 1422400"/>
              <a:gd name="connsiteX0" fmla="*/ 0 w 1803400"/>
              <a:gd name="connsiteY0" fmla="*/ 0 h 1422400"/>
              <a:gd name="connsiteX1" fmla="*/ 127697 w 1803400"/>
              <a:gd name="connsiteY1" fmla="*/ 8467 h 1422400"/>
              <a:gd name="connsiteX2" fmla="*/ 106528 w 1803400"/>
              <a:gd name="connsiteY2" fmla="*/ 1305191 h 1422400"/>
              <a:gd name="connsiteX3" fmla="*/ 1685561 w 1803400"/>
              <a:gd name="connsiteY3" fmla="*/ 1312335 h 1422400"/>
              <a:gd name="connsiteX4" fmla="*/ 1668629 w 1803400"/>
              <a:gd name="connsiteY4" fmla="*/ 1 h 1422400"/>
              <a:gd name="connsiteX5" fmla="*/ 1803400 w 1803400"/>
              <a:gd name="connsiteY5" fmla="*/ 0 h 1422400"/>
              <a:gd name="connsiteX6" fmla="*/ 1803400 w 1803400"/>
              <a:gd name="connsiteY6" fmla="*/ 1422400 h 1422400"/>
              <a:gd name="connsiteX7" fmla="*/ 0 w 1803400"/>
              <a:gd name="connsiteY7" fmla="*/ 1422400 h 1422400"/>
              <a:gd name="connsiteX8" fmla="*/ 0 w 1803400"/>
              <a:gd name="connsiteY8" fmla="*/ 0 h 1422400"/>
              <a:gd name="connsiteX0" fmla="*/ 0 w 1803400"/>
              <a:gd name="connsiteY0" fmla="*/ 0 h 1422400"/>
              <a:gd name="connsiteX1" fmla="*/ 127697 w 1803400"/>
              <a:gd name="connsiteY1" fmla="*/ 8467 h 1422400"/>
              <a:gd name="connsiteX2" fmla="*/ 106528 w 1803400"/>
              <a:gd name="connsiteY2" fmla="*/ 1305191 h 1422400"/>
              <a:gd name="connsiteX3" fmla="*/ 1702230 w 1803400"/>
              <a:gd name="connsiteY3" fmla="*/ 1312335 h 1422400"/>
              <a:gd name="connsiteX4" fmla="*/ 1668629 w 1803400"/>
              <a:gd name="connsiteY4" fmla="*/ 1 h 1422400"/>
              <a:gd name="connsiteX5" fmla="*/ 1803400 w 1803400"/>
              <a:gd name="connsiteY5" fmla="*/ 0 h 1422400"/>
              <a:gd name="connsiteX6" fmla="*/ 1803400 w 1803400"/>
              <a:gd name="connsiteY6" fmla="*/ 1422400 h 1422400"/>
              <a:gd name="connsiteX7" fmla="*/ 0 w 1803400"/>
              <a:gd name="connsiteY7" fmla="*/ 1422400 h 1422400"/>
              <a:gd name="connsiteX8" fmla="*/ 0 w 1803400"/>
              <a:gd name="connsiteY8" fmla="*/ 0 h 1422400"/>
              <a:gd name="connsiteX0" fmla="*/ 0 w 1803400"/>
              <a:gd name="connsiteY0" fmla="*/ 0 h 1422400"/>
              <a:gd name="connsiteX1" fmla="*/ 127697 w 1803400"/>
              <a:gd name="connsiteY1" fmla="*/ 8467 h 1422400"/>
              <a:gd name="connsiteX2" fmla="*/ 106528 w 1803400"/>
              <a:gd name="connsiteY2" fmla="*/ 1305191 h 1422400"/>
              <a:gd name="connsiteX3" fmla="*/ 1702230 w 1803400"/>
              <a:gd name="connsiteY3" fmla="*/ 1312335 h 1422400"/>
              <a:gd name="connsiteX4" fmla="*/ 1709110 w 1803400"/>
              <a:gd name="connsiteY4" fmla="*/ 7145 h 1422400"/>
              <a:gd name="connsiteX5" fmla="*/ 1803400 w 1803400"/>
              <a:gd name="connsiteY5" fmla="*/ 0 h 1422400"/>
              <a:gd name="connsiteX6" fmla="*/ 1803400 w 1803400"/>
              <a:gd name="connsiteY6" fmla="*/ 1422400 h 1422400"/>
              <a:gd name="connsiteX7" fmla="*/ 0 w 1803400"/>
              <a:gd name="connsiteY7" fmla="*/ 1422400 h 1422400"/>
              <a:gd name="connsiteX8" fmla="*/ 0 w 1803400"/>
              <a:gd name="connsiteY8" fmla="*/ 0 h 1422400"/>
              <a:gd name="connsiteX0" fmla="*/ 0 w 1805782"/>
              <a:gd name="connsiteY0" fmla="*/ 0 h 1422400"/>
              <a:gd name="connsiteX1" fmla="*/ 127697 w 1805782"/>
              <a:gd name="connsiteY1" fmla="*/ 8467 h 1422400"/>
              <a:gd name="connsiteX2" fmla="*/ 106528 w 1805782"/>
              <a:gd name="connsiteY2" fmla="*/ 1305191 h 1422400"/>
              <a:gd name="connsiteX3" fmla="*/ 1702230 w 1805782"/>
              <a:gd name="connsiteY3" fmla="*/ 1312335 h 1422400"/>
              <a:gd name="connsiteX4" fmla="*/ 1709110 w 1805782"/>
              <a:gd name="connsiteY4" fmla="*/ 7145 h 1422400"/>
              <a:gd name="connsiteX5" fmla="*/ 1805782 w 1805782"/>
              <a:gd name="connsiteY5" fmla="*/ 9525 h 1422400"/>
              <a:gd name="connsiteX6" fmla="*/ 1803400 w 1805782"/>
              <a:gd name="connsiteY6" fmla="*/ 1422400 h 1422400"/>
              <a:gd name="connsiteX7" fmla="*/ 0 w 1805782"/>
              <a:gd name="connsiteY7" fmla="*/ 1422400 h 1422400"/>
              <a:gd name="connsiteX8" fmla="*/ 0 w 1805782"/>
              <a:gd name="connsiteY8" fmla="*/ 0 h 1422400"/>
              <a:gd name="connsiteX0" fmla="*/ 0 w 1803401"/>
              <a:gd name="connsiteY0" fmla="*/ 0 h 1422400"/>
              <a:gd name="connsiteX1" fmla="*/ 127697 w 1803401"/>
              <a:gd name="connsiteY1" fmla="*/ 8467 h 1422400"/>
              <a:gd name="connsiteX2" fmla="*/ 106528 w 1803401"/>
              <a:gd name="connsiteY2" fmla="*/ 1305191 h 1422400"/>
              <a:gd name="connsiteX3" fmla="*/ 1702230 w 1803401"/>
              <a:gd name="connsiteY3" fmla="*/ 1312335 h 1422400"/>
              <a:gd name="connsiteX4" fmla="*/ 1709110 w 1803401"/>
              <a:gd name="connsiteY4" fmla="*/ 7145 h 1422400"/>
              <a:gd name="connsiteX5" fmla="*/ 1803401 w 1803401"/>
              <a:gd name="connsiteY5" fmla="*/ 7144 h 1422400"/>
              <a:gd name="connsiteX6" fmla="*/ 1803400 w 1803401"/>
              <a:gd name="connsiteY6" fmla="*/ 1422400 h 1422400"/>
              <a:gd name="connsiteX7" fmla="*/ 0 w 1803401"/>
              <a:gd name="connsiteY7" fmla="*/ 1422400 h 1422400"/>
              <a:gd name="connsiteX8" fmla="*/ 0 w 1803401"/>
              <a:gd name="connsiteY8" fmla="*/ 0 h 1422400"/>
              <a:gd name="connsiteX0" fmla="*/ 0 w 1810544"/>
              <a:gd name="connsiteY0" fmla="*/ 0 h 1415257"/>
              <a:gd name="connsiteX1" fmla="*/ 134840 w 1810544"/>
              <a:gd name="connsiteY1" fmla="*/ 1324 h 1415257"/>
              <a:gd name="connsiteX2" fmla="*/ 113671 w 1810544"/>
              <a:gd name="connsiteY2" fmla="*/ 1298048 h 1415257"/>
              <a:gd name="connsiteX3" fmla="*/ 1709373 w 1810544"/>
              <a:gd name="connsiteY3" fmla="*/ 1305192 h 1415257"/>
              <a:gd name="connsiteX4" fmla="*/ 1716253 w 1810544"/>
              <a:gd name="connsiteY4" fmla="*/ 2 h 1415257"/>
              <a:gd name="connsiteX5" fmla="*/ 1810544 w 1810544"/>
              <a:gd name="connsiteY5" fmla="*/ 1 h 1415257"/>
              <a:gd name="connsiteX6" fmla="*/ 1810543 w 1810544"/>
              <a:gd name="connsiteY6" fmla="*/ 1415257 h 1415257"/>
              <a:gd name="connsiteX7" fmla="*/ 7143 w 1810544"/>
              <a:gd name="connsiteY7" fmla="*/ 1415257 h 1415257"/>
              <a:gd name="connsiteX8" fmla="*/ 0 w 1810544"/>
              <a:gd name="connsiteY8" fmla="*/ 0 h 1415257"/>
              <a:gd name="connsiteX0" fmla="*/ 0 w 1810544"/>
              <a:gd name="connsiteY0" fmla="*/ 3438 h 1418695"/>
              <a:gd name="connsiteX1" fmla="*/ 111027 w 1810544"/>
              <a:gd name="connsiteY1" fmla="*/ 0 h 1418695"/>
              <a:gd name="connsiteX2" fmla="*/ 113671 w 1810544"/>
              <a:gd name="connsiteY2" fmla="*/ 1301486 h 1418695"/>
              <a:gd name="connsiteX3" fmla="*/ 1709373 w 1810544"/>
              <a:gd name="connsiteY3" fmla="*/ 1308630 h 1418695"/>
              <a:gd name="connsiteX4" fmla="*/ 1716253 w 1810544"/>
              <a:gd name="connsiteY4" fmla="*/ 3440 h 1418695"/>
              <a:gd name="connsiteX5" fmla="*/ 1810544 w 1810544"/>
              <a:gd name="connsiteY5" fmla="*/ 3439 h 1418695"/>
              <a:gd name="connsiteX6" fmla="*/ 1810543 w 1810544"/>
              <a:gd name="connsiteY6" fmla="*/ 1418695 h 1418695"/>
              <a:gd name="connsiteX7" fmla="*/ 7143 w 1810544"/>
              <a:gd name="connsiteY7" fmla="*/ 1418695 h 1418695"/>
              <a:gd name="connsiteX8" fmla="*/ 0 w 1810544"/>
              <a:gd name="connsiteY8" fmla="*/ 3438 h 1418695"/>
              <a:gd name="connsiteX0" fmla="*/ 0 w 1810544"/>
              <a:gd name="connsiteY0" fmla="*/ 3438 h 1418695"/>
              <a:gd name="connsiteX1" fmla="*/ 111027 w 1810544"/>
              <a:gd name="connsiteY1" fmla="*/ 0 h 1418695"/>
              <a:gd name="connsiteX2" fmla="*/ 120815 w 1810544"/>
              <a:gd name="connsiteY2" fmla="*/ 1299105 h 1418695"/>
              <a:gd name="connsiteX3" fmla="*/ 1709373 w 1810544"/>
              <a:gd name="connsiteY3" fmla="*/ 1308630 h 1418695"/>
              <a:gd name="connsiteX4" fmla="*/ 1716253 w 1810544"/>
              <a:gd name="connsiteY4" fmla="*/ 3440 h 1418695"/>
              <a:gd name="connsiteX5" fmla="*/ 1810544 w 1810544"/>
              <a:gd name="connsiteY5" fmla="*/ 3439 h 1418695"/>
              <a:gd name="connsiteX6" fmla="*/ 1810543 w 1810544"/>
              <a:gd name="connsiteY6" fmla="*/ 1418695 h 1418695"/>
              <a:gd name="connsiteX7" fmla="*/ 7143 w 1810544"/>
              <a:gd name="connsiteY7" fmla="*/ 1418695 h 1418695"/>
              <a:gd name="connsiteX8" fmla="*/ 0 w 1810544"/>
              <a:gd name="connsiteY8" fmla="*/ 3438 h 1418695"/>
              <a:gd name="connsiteX0" fmla="*/ 0 w 1810544"/>
              <a:gd name="connsiteY0" fmla="*/ 3438 h 1418695"/>
              <a:gd name="connsiteX1" fmla="*/ 111027 w 1810544"/>
              <a:gd name="connsiteY1" fmla="*/ 0 h 1418695"/>
              <a:gd name="connsiteX2" fmla="*/ 113671 w 1810544"/>
              <a:gd name="connsiteY2" fmla="*/ 1299105 h 1418695"/>
              <a:gd name="connsiteX3" fmla="*/ 1709373 w 1810544"/>
              <a:gd name="connsiteY3" fmla="*/ 1308630 h 1418695"/>
              <a:gd name="connsiteX4" fmla="*/ 1716253 w 1810544"/>
              <a:gd name="connsiteY4" fmla="*/ 3440 h 1418695"/>
              <a:gd name="connsiteX5" fmla="*/ 1810544 w 1810544"/>
              <a:gd name="connsiteY5" fmla="*/ 3439 h 1418695"/>
              <a:gd name="connsiteX6" fmla="*/ 1810543 w 1810544"/>
              <a:gd name="connsiteY6" fmla="*/ 1418695 h 1418695"/>
              <a:gd name="connsiteX7" fmla="*/ 7143 w 1810544"/>
              <a:gd name="connsiteY7" fmla="*/ 1418695 h 1418695"/>
              <a:gd name="connsiteX8" fmla="*/ 0 w 1810544"/>
              <a:gd name="connsiteY8" fmla="*/ 3438 h 1418695"/>
              <a:gd name="connsiteX0" fmla="*/ 0 w 1810544"/>
              <a:gd name="connsiteY0" fmla="*/ 3438 h 1418695"/>
              <a:gd name="connsiteX1" fmla="*/ 111027 w 1810544"/>
              <a:gd name="connsiteY1" fmla="*/ 0 h 1418695"/>
              <a:gd name="connsiteX2" fmla="*/ 113671 w 1810544"/>
              <a:gd name="connsiteY2" fmla="*/ 1299105 h 1418695"/>
              <a:gd name="connsiteX3" fmla="*/ 1709373 w 1810544"/>
              <a:gd name="connsiteY3" fmla="*/ 1308630 h 1418695"/>
              <a:gd name="connsiteX4" fmla="*/ 1716253 w 1810544"/>
              <a:gd name="connsiteY4" fmla="*/ 3440 h 1418695"/>
              <a:gd name="connsiteX5" fmla="*/ 1810544 w 1810544"/>
              <a:gd name="connsiteY5" fmla="*/ 3439 h 1418695"/>
              <a:gd name="connsiteX6" fmla="*/ 1810543 w 1810544"/>
              <a:gd name="connsiteY6" fmla="*/ 1418695 h 1418695"/>
              <a:gd name="connsiteX7" fmla="*/ 7143 w 1810544"/>
              <a:gd name="connsiteY7" fmla="*/ 1418695 h 1418695"/>
              <a:gd name="connsiteX8" fmla="*/ 0 w 1810544"/>
              <a:gd name="connsiteY8" fmla="*/ 3438 h 1418695"/>
              <a:gd name="connsiteX0" fmla="*/ 5138 w 1815682"/>
              <a:gd name="connsiteY0" fmla="*/ 3438 h 1418695"/>
              <a:gd name="connsiteX1" fmla="*/ 116165 w 1815682"/>
              <a:gd name="connsiteY1" fmla="*/ 0 h 1418695"/>
              <a:gd name="connsiteX2" fmla="*/ 116694 w 1815682"/>
              <a:gd name="connsiteY2" fmla="*/ 1013353 h 1418695"/>
              <a:gd name="connsiteX3" fmla="*/ 118809 w 1815682"/>
              <a:gd name="connsiteY3" fmla="*/ 1299105 h 1418695"/>
              <a:gd name="connsiteX4" fmla="*/ 1714511 w 1815682"/>
              <a:gd name="connsiteY4" fmla="*/ 1308630 h 1418695"/>
              <a:gd name="connsiteX5" fmla="*/ 1721391 w 1815682"/>
              <a:gd name="connsiteY5" fmla="*/ 3440 h 1418695"/>
              <a:gd name="connsiteX6" fmla="*/ 1815682 w 1815682"/>
              <a:gd name="connsiteY6" fmla="*/ 3439 h 1418695"/>
              <a:gd name="connsiteX7" fmla="*/ 1815681 w 1815682"/>
              <a:gd name="connsiteY7" fmla="*/ 1418695 h 1418695"/>
              <a:gd name="connsiteX8" fmla="*/ 12281 w 1815682"/>
              <a:gd name="connsiteY8" fmla="*/ 1418695 h 1418695"/>
              <a:gd name="connsiteX9" fmla="*/ 5138 w 1815682"/>
              <a:gd name="connsiteY9" fmla="*/ 3438 h 1418695"/>
              <a:gd name="connsiteX0" fmla="*/ 5138 w 1831669"/>
              <a:gd name="connsiteY0" fmla="*/ 3438 h 1418695"/>
              <a:gd name="connsiteX1" fmla="*/ 116165 w 1831669"/>
              <a:gd name="connsiteY1" fmla="*/ 0 h 1418695"/>
              <a:gd name="connsiteX2" fmla="*/ 116694 w 1831669"/>
              <a:gd name="connsiteY2" fmla="*/ 1013353 h 1418695"/>
              <a:gd name="connsiteX3" fmla="*/ 118809 w 1831669"/>
              <a:gd name="connsiteY3" fmla="*/ 1299105 h 1418695"/>
              <a:gd name="connsiteX4" fmla="*/ 1714511 w 1831669"/>
              <a:gd name="connsiteY4" fmla="*/ 1308630 h 1418695"/>
              <a:gd name="connsiteX5" fmla="*/ 1712132 w 1831669"/>
              <a:gd name="connsiteY5" fmla="*/ 1022878 h 1418695"/>
              <a:gd name="connsiteX6" fmla="*/ 1721391 w 1831669"/>
              <a:gd name="connsiteY6" fmla="*/ 3440 h 1418695"/>
              <a:gd name="connsiteX7" fmla="*/ 1815682 w 1831669"/>
              <a:gd name="connsiteY7" fmla="*/ 3439 h 1418695"/>
              <a:gd name="connsiteX8" fmla="*/ 1815681 w 1831669"/>
              <a:gd name="connsiteY8" fmla="*/ 1418695 h 1418695"/>
              <a:gd name="connsiteX9" fmla="*/ 12281 w 1831669"/>
              <a:gd name="connsiteY9" fmla="*/ 1418695 h 1418695"/>
              <a:gd name="connsiteX10" fmla="*/ 5138 w 1831669"/>
              <a:gd name="connsiteY10" fmla="*/ 3438 h 1418695"/>
              <a:gd name="connsiteX0" fmla="*/ 0 w 1826531"/>
              <a:gd name="connsiteY0" fmla="*/ 3438 h 1418695"/>
              <a:gd name="connsiteX1" fmla="*/ 111027 w 1826531"/>
              <a:gd name="connsiteY1" fmla="*/ 0 h 1418695"/>
              <a:gd name="connsiteX2" fmla="*/ 111556 w 1826531"/>
              <a:gd name="connsiteY2" fmla="*/ 1013353 h 1418695"/>
              <a:gd name="connsiteX3" fmla="*/ 211303 w 1826531"/>
              <a:gd name="connsiteY3" fmla="*/ 1296724 h 1418695"/>
              <a:gd name="connsiteX4" fmla="*/ 1709373 w 1826531"/>
              <a:gd name="connsiteY4" fmla="*/ 1308630 h 1418695"/>
              <a:gd name="connsiteX5" fmla="*/ 1706994 w 1826531"/>
              <a:gd name="connsiteY5" fmla="*/ 1022878 h 1418695"/>
              <a:gd name="connsiteX6" fmla="*/ 1716253 w 1826531"/>
              <a:gd name="connsiteY6" fmla="*/ 3440 h 1418695"/>
              <a:gd name="connsiteX7" fmla="*/ 1810544 w 1826531"/>
              <a:gd name="connsiteY7" fmla="*/ 3439 h 1418695"/>
              <a:gd name="connsiteX8" fmla="*/ 1810543 w 1826531"/>
              <a:gd name="connsiteY8" fmla="*/ 1418695 h 1418695"/>
              <a:gd name="connsiteX9" fmla="*/ 7143 w 1826531"/>
              <a:gd name="connsiteY9" fmla="*/ 1418695 h 1418695"/>
              <a:gd name="connsiteX10" fmla="*/ 0 w 1826531"/>
              <a:gd name="connsiteY10" fmla="*/ 3438 h 1418695"/>
              <a:gd name="connsiteX0" fmla="*/ 0 w 1826531"/>
              <a:gd name="connsiteY0" fmla="*/ 3438 h 1418695"/>
              <a:gd name="connsiteX1" fmla="*/ 111027 w 1826531"/>
              <a:gd name="connsiteY1" fmla="*/ 0 h 1418695"/>
              <a:gd name="connsiteX2" fmla="*/ 111556 w 1826531"/>
              <a:gd name="connsiteY2" fmla="*/ 1013353 h 1418695"/>
              <a:gd name="connsiteX3" fmla="*/ 211303 w 1826531"/>
              <a:gd name="connsiteY3" fmla="*/ 1296724 h 1418695"/>
              <a:gd name="connsiteX4" fmla="*/ 1709373 w 1826531"/>
              <a:gd name="connsiteY4" fmla="*/ 1308630 h 1418695"/>
              <a:gd name="connsiteX5" fmla="*/ 1706994 w 1826531"/>
              <a:gd name="connsiteY5" fmla="*/ 1022878 h 1418695"/>
              <a:gd name="connsiteX6" fmla="*/ 1716253 w 1826531"/>
              <a:gd name="connsiteY6" fmla="*/ 3440 h 1418695"/>
              <a:gd name="connsiteX7" fmla="*/ 1810544 w 1826531"/>
              <a:gd name="connsiteY7" fmla="*/ 3439 h 1418695"/>
              <a:gd name="connsiteX8" fmla="*/ 1810543 w 1826531"/>
              <a:gd name="connsiteY8" fmla="*/ 1418695 h 1418695"/>
              <a:gd name="connsiteX9" fmla="*/ 7143 w 1826531"/>
              <a:gd name="connsiteY9" fmla="*/ 1418695 h 1418695"/>
              <a:gd name="connsiteX10" fmla="*/ 0 w 1826531"/>
              <a:gd name="connsiteY10" fmla="*/ 3438 h 1418695"/>
              <a:gd name="connsiteX0" fmla="*/ 0 w 1826531"/>
              <a:gd name="connsiteY0" fmla="*/ 3438 h 1418695"/>
              <a:gd name="connsiteX1" fmla="*/ 111027 w 1826531"/>
              <a:gd name="connsiteY1" fmla="*/ 0 h 1418695"/>
              <a:gd name="connsiteX2" fmla="*/ 111556 w 1826531"/>
              <a:gd name="connsiteY2" fmla="*/ 1013353 h 1418695"/>
              <a:gd name="connsiteX3" fmla="*/ 211303 w 1826531"/>
              <a:gd name="connsiteY3" fmla="*/ 1296724 h 1418695"/>
              <a:gd name="connsiteX4" fmla="*/ 1709373 w 1826531"/>
              <a:gd name="connsiteY4" fmla="*/ 1308630 h 1418695"/>
              <a:gd name="connsiteX5" fmla="*/ 1706994 w 1826531"/>
              <a:gd name="connsiteY5" fmla="*/ 1022878 h 1418695"/>
              <a:gd name="connsiteX6" fmla="*/ 1716253 w 1826531"/>
              <a:gd name="connsiteY6" fmla="*/ 3440 h 1418695"/>
              <a:gd name="connsiteX7" fmla="*/ 1810544 w 1826531"/>
              <a:gd name="connsiteY7" fmla="*/ 3439 h 1418695"/>
              <a:gd name="connsiteX8" fmla="*/ 1810543 w 1826531"/>
              <a:gd name="connsiteY8" fmla="*/ 1418695 h 1418695"/>
              <a:gd name="connsiteX9" fmla="*/ 7143 w 1826531"/>
              <a:gd name="connsiteY9" fmla="*/ 1418695 h 1418695"/>
              <a:gd name="connsiteX10" fmla="*/ 0 w 1826531"/>
              <a:gd name="connsiteY10" fmla="*/ 3438 h 1418695"/>
              <a:gd name="connsiteX0" fmla="*/ 0 w 1826531"/>
              <a:gd name="connsiteY0" fmla="*/ 3438 h 1418695"/>
              <a:gd name="connsiteX1" fmla="*/ 111027 w 1826531"/>
              <a:gd name="connsiteY1" fmla="*/ 0 h 1418695"/>
              <a:gd name="connsiteX2" fmla="*/ 111556 w 1826531"/>
              <a:gd name="connsiteY2" fmla="*/ 1013353 h 1418695"/>
              <a:gd name="connsiteX3" fmla="*/ 211303 w 1826531"/>
              <a:gd name="connsiteY3" fmla="*/ 1296724 h 1418695"/>
              <a:gd name="connsiteX4" fmla="*/ 1709373 w 1826531"/>
              <a:gd name="connsiteY4" fmla="*/ 1308630 h 1418695"/>
              <a:gd name="connsiteX5" fmla="*/ 1706994 w 1826531"/>
              <a:gd name="connsiteY5" fmla="*/ 1022878 h 1418695"/>
              <a:gd name="connsiteX6" fmla="*/ 1716253 w 1826531"/>
              <a:gd name="connsiteY6" fmla="*/ 3440 h 1418695"/>
              <a:gd name="connsiteX7" fmla="*/ 1810544 w 1826531"/>
              <a:gd name="connsiteY7" fmla="*/ 3439 h 1418695"/>
              <a:gd name="connsiteX8" fmla="*/ 1810543 w 1826531"/>
              <a:gd name="connsiteY8" fmla="*/ 1418695 h 1418695"/>
              <a:gd name="connsiteX9" fmla="*/ 7143 w 1826531"/>
              <a:gd name="connsiteY9" fmla="*/ 1418695 h 1418695"/>
              <a:gd name="connsiteX10" fmla="*/ 0 w 1826531"/>
              <a:gd name="connsiteY10" fmla="*/ 3438 h 1418695"/>
              <a:gd name="connsiteX0" fmla="*/ 0 w 1810544"/>
              <a:gd name="connsiteY0" fmla="*/ 3438 h 1418695"/>
              <a:gd name="connsiteX1" fmla="*/ 111027 w 1810544"/>
              <a:gd name="connsiteY1" fmla="*/ 0 h 1418695"/>
              <a:gd name="connsiteX2" fmla="*/ 111556 w 1810544"/>
              <a:gd name="connsiteY2" fmla="*/ 1013353 h 1418695"/>
              <a:gd name="connsiteX3" fmla="*/ 211303 w 1810544"/>
              <a:gd name="connsiteY3" fmla="*/ 1296724 h 1418695"/>
              <a:gd name="connsiteX4" fmla="*/ 1709373 w 1810544"/>
              <a:gd name="connsiteY4" fmla="*/ 1308630 h 1418695"/>
              <a:gd name="connsiteX5" fmla="*/ 1706994 w 1810544"/>
              <a:gd name="connsiteY5" fmla="*/ 1022878 h 1418695"/>
              <a:gd name="connsiteX6" fmla="*/ 1716253 w 1810544"/>
              <a:gd name="connsiteY6" fmla="*/ 3440 h 1418695"/>
              <a:gd name="connsiteX7" fmla="*/ 1810544 w 1810544"/>
              <a:gd name="connsiteY7" fmla="*/ 3439 h 1418695"/>
              <a:gd name="connsiteX8" fmla="*/ 1810543 w 1810544"/>
              <a:gd name="connsiteY8" fmla="*/ 1418695 h 1418695"/>
              <a:gd name="connsiteX9" fmla="*/ 7143 w 1810544"/>
              <a:gd name="connsiteY9" fmla="*/ 1418695 h 1418695"/>
              <a:gd name="connsiteX10" fmla="*/ 0 w 1810544"/>
              <a:gd name="connsiteY10" fmla="*/ 3438 h 1418695"/>
              <a:gd name="connsiteX0" fmla="*/ 0 w 1810544"/>
              <a:gd name="connsiteY0" fmla="*/ 3438 h 1418695"/>
              <a:gd name="connsiteX1" fmla="*/ 111027 w 1810544"/>
              <a:gd name="connsiteY1" fmla="*/ 0 h 1418695"/>
              <a:gd name="connsiteX2" fmla="*/ 111556 w 1810544"/>
              <a:gd name="connsiteY2" fmla="*/ 1013353 h 1418695"/>
              <a:gd name="connsiteX3" fmla="*/ 211303 w 1810544"/>
              <a:gd name="connsiteY3" fmla="*/ 1296724 h 1418695"/>
              <a:gd name="connsiteX4" fmla="*/ 1649842 w 1810544"/>
              <a:gd name="connsiteY4" fmla="*/ 1299105 h 1418695"/>
              <a:gd name="connsiteX5" fmla="*/ 1706994 w 1810544"/>
              <a:gd name="connsiteY5" fmla="*/ 1022878 h 1418695"/>
              <a:gd name="connsiteX6" fmla="*/ 1716253 w 1810544"/>
              <a:gd name="connsiteY6" fmla="*/ 3440 h 1418695"/>
              <a:gd name="connsiteX7" fmla="*/ 1810544 w 1810544"/>
              <a:gd name="connsiteY7" fmla="*/ 3439 h 1418695"/>
              <a:gd name="connsiteX8" fmla="*/ 1810543 w 1810544"/>
              <a:gd name="connsiteY8" fmla="*/ 1418695 h 1418695"/>
              <a:gd name="connsiteX9" fmla="*/ 7143 w 1810544"/>
              <a:gd name="connsiteY9" fmla="*/ 1418695 h 1418695"/>
              <a:gd name="connsiteX10" fmla="*/ 0 w 1810544"/>
              <a:gd name="connsiteY10" fmla="*/ 3438 h 1418695"/>
              <a:gd name="connsiteX0" fmla="*/ 0 w 1810544"/>
              <a:gd name="connsiteY0" fmla="*/ 3438 h 1418695"/>
              <a:gd name="connsiteX1" fmla="*/ 111027 w 1810544"/>
              <a:gd name="connsiteY1" fmla="*/ 0 h 1418695"/>
              <a:gd name="connsiteX2" fmla="*/ 111556 w 1810544"/>
              <a:gd name="connsiteY2" fmla="*/ 1013353 h 1418695"/>
              <a:gd name="connsiteX3" fmla="*/ 211303 w 1810544"/>
              <a:gd name="connsiteY3" fmla="*/ 1296724 h 1418695"/>
              <a:gd name="connsiteX4" fmla="*/ 1649842 w 1810544"/>
              <a:gd name="connsiteY4" fmla="*/ 1299105 h 1418695"/>
              <a:gd name="connsiteX5" fmla="*/ 1706994 w 1810544"/>
              <a:gd name="connsiteY5" fmla="*/ 1022878 h 1418695"/>
              <a:gd name="connsiteX6" fmla="*/ 1716253 w 1810544"/>
              <a:gd name="connsiteY6" fmla="*/ 3440 h 1418695"/>
              <a:gd name="connsiteX7" fmla="*/ 1810544 w 1810544"/>
              <a:gd name="connsiteY7" fmla="*/ 3439 h 1418695"/>
              <a:gd name="connsiteX8" fmla="*/ 1810543 w 1810544"/>
              <a:gd name="connsiteY8" fmla="*/ 1418695 h 1418695"/>
              <a:gd name="connsiteX9" fmla="*/ 7143 w 1810544"/>
              <a:gd name="connsiteY9" fmla="*/ 1418695 h 1418695"/>
              <a:gd name="connsiteX10" fmla="*/ 0 w 1810544"/>
              <a:gd name="connsiteY10" fmla="*/ 3438 h 1418695"/>
              <a:gd name="connsiteX0" fmla="*/ 0 w 1810544"/>
              <a:gd name="connsiteY0" fmla="*/ 3438 h 1418695"/>
              <a:gd name="connsiteX1" fmla="*/ 111027 w 1810544"/>
              <a:gd name="connsiteY1" fmla="*/ 0 h 1418695"/>
              <a:gd name="connsiteX2" fmla="*/ 111556 w 1810544"/>
              <a:gd name="connsiteY2" fmla="*/ 1013353 h 1418695"/>
              <a:gd name="connsiteX3" fmla="*/ 211303 w 1810544"/>
              <a:gd name="connsiteY3" fmla="*/ 1296724 h 1418695"/>
              <a:gd name="connsiteX4" fmla="*/ 1621267 w 1810544"/>
              <a:gd name="connsiteY4" fmla="*/ 1303867 h 1418695"/>
              <a:gd name="connsiteX5" fmla="*/ 1706994 w 1810544"/>
              <a:gd name="connsiteY5" fmla="*/ 1022878 h 1418695"/>
              <a:gd name="connsiteX6" fmla="*/ 1716253 w 1810544"/>
              <a:gd name="connsiteY6" fmla="*/ 3440 h 1418695"/>
              <a:gd name="connsiteX7" fmla="*/ 1810544 w 1810544"/>
              <a:gd name="connsiteY7" fmla="*/ 3439 h 1418695"/>
              <a:gd name="connsiteX8" fmla="*/ 1810543 w 1810544"/>
              <a:gd name="connsiteY8" fmla="*/ 1418695 h 1418695"/>
              <a:gd name="connsiteX9" fmla="*/ 7143 w 1810544"/>
              <a:gd name="connsiteY9" fmla="*/ 1418695 h 1418695"/>
              <a:gd name="connsiteX10" fmla="*/ 0 w 1810544"/>
              <a:gd name="connsiteY10" fmla="*/ 3438 h 1418695"/>
              <a:gd name="connsiteX0" fmla="*/ 0 w 1810544"/>
              <a:gd name="connsiteY0" fmla="*/ 3438 h 1418695"/>
              <a:gd name="connsiteX1" fmla="*/ 111027 w 1810544"/>
              <a:gd name="connsiteY1" fmla="*/ 0 h 1418695"/>
              <a:gd name="connsiteX2" fmla="*/ 111556 w 1810544"/>
              <a:gd name="connsiteY2" fmla="*/ 1013353 h 1418695"/>
              <a:gd name="connsiteX3" fmla="*/ 211303 w 1810544"/>
              <a:gd name="connsiteY3" fmla="*/ 1296724 h 1418695"/>
              <a:gd name="connsiteX4" fmla="*/ 1590310 w 1810544"/>
              <a:gd name="connsiteY4" fmla="*/ 1299105 h 1418695"/>
              <a:gd name="connsiteX5" fmla="*/ 1706994 w 1810544"/>
              <a:gd name="connsiteY5" fmla="*/ 1022878 h 1418695"/>
              <a:gd name="connsiteX6" fmla="*/ 1716253 w 1810544"/>
              <a:gd name="connsiteY6" fmla="*/ 3440 h 1418695"/>
              <a:gd name="connsiteX7" fmla="*/ 1810544 w 1810544"/>
              <a:gd name="connsiteY7" fmla="*/ 3439 h 1418695"/>
              <a:gd name="connsiteX8" fmla="*/ 1810543 w 1810544"/>
              <a:gd name="connsiteY8" fmla="*/ 1418695 h 1418695"/>
              <a:gd name="connsiteX9" fmla="*/ 7143 w 1810544"/>
              <a:gd name="connsiteY9" fmla="*/ 1418695 h 1418695"/>
              <a:gd name="connsiteX10" fmla="*/ 0 w 1810544"/>
              <a:gd name="connsiteY10" fmla="*/ 3438 h 1418695"/>
              <a:gd name="connsiteX0" fmla="*/ 0 w 1810544"/>
              <a:gd name="connsiteY0" fmla="*/ 3438 h 1418695"/>
              <a:gd name="connsiteX1" fmla="*/ 111027 w 1810544"/>
              <a:gd name="connsiteY1" fmla="*/ 0 h 1418695"/>
              <a:gd name="connsiteX2" fmla="*/ 111556 w 1810544"/>
              <a:gd name="connsiteY2" fmla="*/ 1013353 h 1418695"/>
              <a:gd name="connsiteX3" fmla="*/ 235115 w 1810544"/>
              <a:gd name="connsiteY3" fmla="*/ 1294343 h 1418695"/>
              <a:gd name="connsiteX4" fmla="*/ 1590310 w 1810544"/>
              <a:gd name="connsiteY4" fmla="*/ 1299105 h 1418695"/>
              <a:gd name="connsiteX5" fmla="*/ 1706994 w 1810544"/>
              <a:gd name="connsiteY5" fmla="*/ 1022878 h 1418695"/>
              <a:gd name="connsiteX6" fmla="*/ 1716253 w 1810544"/>
              <a:gd name="connsiteY6" fmla="*/ 3440 h 1418695"/>
              <a:gd name="connsiteX7" fmla="*/ 1810544 w 1810544"/>
              <a:gd name="connsiteY7" fmla="*/ 3439 h 1418695"/>
              <a:gd name="connsiteX8" fmla="*/ 1810543 w 1810544"/>
              <a:gd name="connsiteY8" fmla="*/ 1418695 h 1418695"/>
              <a:gd name="connsiteX9" fmla="*/ 7143 w 1810544"/>
              <a:gd name="connsiteY9" fmla="*/ 1418695 h 1418695"/>
              <a:gd name="connsiteX10" fmla="*/ 0 w 1810544"/>
              <a:gd name="connsiteY10" fmla="*/ 3438 h 1418695"/>
              <a:gd name="connsiteX0" fmla="*/ 0 w 1810544"/>
              <a:gd name="connsiteY0" fmla="*/ 3438 h 1418695"/>
              <a:gd name="connsiteX1" fmla="*/ 111027 w 1810544"/>
              <a:gd name="connsiteY1" fmla="*/ 0 h 1418695"/>
              <a:gd name="connsiteX2" fmla="*/ 111556 w 1810544"/>
              <a:gd name="connsiteY2" fmla="*/ 1013353 h 1418695"/>
              <a:gd name="connsiteX3" fmla="*/ 235115 w 1810544"/>
              <a:gd name="connsiteY3" fmla="*/ 1294343 h 1418695"/>
              <a:gd name="connsiteX4" fmla="*/ 1590310 w 1810544"/>
              <a:gd name="connsiteY4" fmla="*/ 1299105 h 1418695"/>
              <a:gd name="connsiteX5" fmla="*/ 1706994 w 1810544"/>
              <a:gd name="connsiteY5" fmla="*/ 1022878 h 1418695"/>
              <a:gd name="connsiteX6" fmla="*/ 1716253 w 1810544"/>
              <a:gd name="connsiteY6" fmla="*/ 3440 h 1418695"/>
              <a:gd name="connsiteX7" fmla="*/ 1810544 w 1810544"/>
              <a:gd name="connsiteY7" fmla="*/ 3439 h 1418695"/>
              <a:gd name="connsiteX8" fmla="*/ 1810543 w 1810544"/>
              <a:gd name="connsiteY8" fmla="*/ 1418695 h 1418695"/>
              <a:gd name="connsiteX9" fmla="*/ 7143 w 1810544"/>
              <a:gd name="connsiteY9" fmla="*/ 1418695 h 1418695"/>
              <a:gd name="connsiteX10" fmla="*/ 0 w 1810544"/>
              <a:gd name="connsiteY10" fmla="*/ 3438 h 1418695"/>
              <a:gd name="connsiteX0" fmla="*/ 0 w 1810544"/>
              <a:gd name="connsiteY0" fmla="*/ 3438 h 1418695"/>
              <a:gd name="connsiteX1" fmla="*/ 111027 w 1810544"/>
              <a:gd name="connsiteY1" fmla="*/ 0 h 1418695"/>
              <a:gd name="connsiteX2" fmla="*/ 111556 w 1810544"/>
              <a:gd name="connsiteY2" fmla="*/ 1013353 h 1418695"/>
              <a:gd name="connsiteX3" fmla="*/ 235115 w 1810544"/>
              <a:gd name="connsiteY3" fmla="*/ 1294343 h 1418695"/>
              <a:gd name="connsiteX4" fmla="*/ 1590310 w 1810544"/>
              <a:gd name="connsiteY4" fmla="*/ 1299105 h 1418695"/>
              <a:gd name="connsiteX5" fmla="*/ 1706994 w 1810544"/>
              <a:gd name="connsiteY5" fmla="*/ 1022878 h 1418695"/>
              <a:gd name="connsiteX6" fmla="*/ 1716253 w 1810544"/>
              <a:gd name="connsiteY6" fmla="*/ 3440 h 1418695"/>
              <a:gd name="connsiteX7" fmla="*/ 1810544 w 1810544"/>
              <a:gd name="connsiteY7" fmla="*/ 3439 h 1418695"/>
              <a:gd name="connsiteX8" fmla="*/ 1810543 w 1810544"/>
              <a:gd name="connsiteY8" fmla="*/ 1418695 h 1418695"/>
              <a:gd name="connsiteX9" fmla="*/ 7143 w 1810544"/>
              <a:gd name="connsiteY9" fmla="*/ 1418695 h 1418695"/>
              <a:gd name="connsiteX10" fmla="*/ 0 w 1810544"/>
              <a:gd name="connsiteY10" fmla="*/ 3438 h 1418695"/>
              <a:gd name="connsiteX0" fmla="*/ 0 w 1810544"/>
              <a:gd name="connsiteY0" fmla="*/ 3438 h 1418695"/>
              <a:gd name="connsiteX1" fmla="*/ 111027 w 1810544"/>
              <a:gd name="connsiteY1" fmla="*/ 0 h 1418695"/>
              <a:gd name="connsiteX2" fmla="*/ 121081 w 1810544"/>
              <a:gd name="connsiteY2" fmla="*/ 1013353 h 1418695"/>
              <a:gd name="connsiteX3" fmla="*/ 235115 w 1810544"/>
              <a:gd name="connsiteY3" fmla="*/ 1294343 h 1418695"/>
              <a:gd name="connsiteX4" fmla="*/ 1590310 w 1810544"/>
              <a:gd name="connsiteY4" fmla="*/ 1299105 h 1418695"/>
              <a:gd name="connsiteX5" fmla="*/ 1706994 w 1810544"/>
              <a:gd name="connsiteY5" fmla="*/ 1022878 h 1418695"/>
              <a:gd name="connsiteX6" fmla="*/ 1716253 w 1810544"/>
              <a:gd name="connsiteY6" fmla="*/ 3440 h 1418695"/>
              <a:gd name="connsiteX7" fmla="*/ 1810544 w 1810544"/>
              <a:gd name="connsiteY7" fmla="*/ 3439 h 1418695"/>
              <a:gd name="connsiteX8" fmla="*/ 1810543 w 1810544"/>
              <a:gd name="connsiteY8" fmla="*/ 1418695 h 1418695"/>
              <a:gd name="connsiteX9" fmla="*/ 7143 w 1810544"/>
              <a:gd name="connsiteY9" fmla="*/ 1418695 h 1418695"/>
              <a:gd name="connsiteX10" fmla="*/ 0 w 1810544"/>
              <a:gd name="connsiteY10" fmla="*/ 3438 h 1418695"/>
              <a:gd name="connsiteX0" fmla="*/ 0 w 1810544"/>
              <a:gd name="connsiteY0" fmla="*/ 0 h 1415257"/>
              <a:gd name="connsiteX1" fmla="*/ 118171 w 1810544"/>
              <a:gd name="connsiteY1" fmla="*/ 6087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16253 w 1810544"/>
              <a:gd name="connsiteY6" fmla="*/ 2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18171 w 1810544"/>
              <a:gd name="connsiteY1" fmla="*/ 1325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16253 w 1810544"/>
              <a:gd name="connsiteY6" fmla="*/ 2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25315 w 1810544"/>
              <a:gd name="connsiteY1" fmla="*/ 1325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16253 w 1810544"/>
              <a:gd name="connsiteY6" fmla="*/ 2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25315 w 1810544"/>
              <a:gd name="connsiteY1" fmla="*/ 1325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16253 w 1810544"/>
              <a:gd name="connsiteY6" fmla="*/ 2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25315 w 1810544"/>
              <a:gd name="connsiteY1" fmla="*/ 1325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16253 w 1810544"/>
              <a:gd name="connsiteY6" fmla="*/ 2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22934 w 1810544"/>
              <a:gd name="connsiteY1" fmla="*/ 3706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16253 w 1810544"/>
              <a:gd name="connsiteY6" fmla="*/ 2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22934 w 1810544"/>
              <a:gd name="connsiteY1" fmla="*/ 3706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699584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22934 w 1810544"/>
              <a:gd name="connsiteY1" fmla="*/ 3706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699584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22934 w 1810544"/>
              <a:gd name="connsiteY1" fmla="*/ 3706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09109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11028 w 1810544"/>
              <a:gd name="connsiteY1" fmla="*/ 1325 h 1415257"/>
              <a:gd name="connsiteX2" fmla="*/ 121081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09109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11028 w 1810544"/>
              <a:gd name="connsiteY1" fmla="*/ 1325 h 1415257"/>
              <a:gd name="connsiteX2" fmla="*/ 113937 w 1810544"/>
              <a:gd name="connsiteY2" fmla="*/ 1009915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09109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11028 w 1810544"/>
              <a:gd name="connsiteY1" fmla="*/ 1325 h 1415257"/>
              <a:gd name="connsiteX2" fmla="*/ 118700 w 1810544"/>
              <a:gd name="connsiteY2" fmla="*/ 1014677 h 1415257"/>
              <a:gd name="connsiteX3" fmla="*/ 235115 w 1810544"/>
              <a:gd name="connsiteY3" fmla="*/ 1290905 h 1415257"/>
              <a:gd name="connsiteX4" fmla="*/ 1590310 w 1810544"/>
              <a:gd name="connsiteY4" fmla="*/ 1295667 h 1415257"/>
              <a:gd name="connsiteX5" fmla="*/ 1706994 w 1810544"/>
              <a:gd name="connsiteY5" fmla="*/ 1019440 h 1415257"/>
              <a:gd name="connsiteX6" fmla="*/ 1709109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11028 w 1810544"/>
              <a:gd name="connsiteY1" fmla="*/ 1325 h 1415257"/>
              <a:gd name="connsiteX2" fmla="*/ 118700 w 1810544"/>
              <a:gd name="connsiteY2" fmla="*/ 1014677 h 1415257"/>
              <a:gd name="connsiteX3" fmla="*/ 244640 w 1810544"/>
              <a:gd name="connsiteY3" fmla="*/ 1286142 h 1415257"/>
              <a:gd name="connsiteX4" fmla="*/ 1590310 w 1810544"/>
              <a:gd name="connsiteY4" fmla="*/ 1295667 h 1415257"/>
              <a:gd name="connsiteX5" fmla="*/ 1706994 w 1810544"/>
              <a:gd name="connsiteY5" fmla="*/ 1019440 h 1415257"/>
              <a:gd name="connsiteX6" fmla="*/ 1709109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11028 w 1810544"/>
              <a:gd name="connsiteY1" fmla="*/ 1325 h 1415257"/>
              <a:gd name="connsiteX2" fmla="*/ 118700 w 1810544"/>
              <a:gd name="connsiteY2" fmla="*/ 1014677 h 1415257"/>
              <a:gd name="connsiteX3" fmla="*/ 244640 w 1810544"/>
              <a:gd name="connsiteY3" fmla="*/ 1286142 h 1415257"/>
              <a:gd name="connsiteX4" fmla="*/ 1566498 w 1810544"/>
              <a:gd name="connsiteY4" fmla="*/ 1293286 h 1415257"/>
              <a:gd name="connsiteX5" fmla="*/ 1706994 w 1810544"/>
              <a:gd name="connsiteY5" fmla="*/ 1019440 h 1415257"/>
              <a:gd name="connsiteX6" fmla="*/ 1709109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11028 w 1810544"/>
              <a:gd name="connsiteY1" fmla="*/ 1325 h 1415257"/>
              <a:gd name="connsiteX2" fmla="*/ 118700 w 1810544"/>
              <a:gd name="connsiteY2" fmla="*/ 1014677 h 1415257"/>
              <a:gd name="connsiteX3" fmla="*/ 277978 w 1810544"/>
              <a:gd name="connsiteY3" fmla="*/ 1286142 h 1415257"/>
              <a:gd name="connsiteX4" fmla="*/ 1566498 w 1810544"/>
              <a:gd name="connsiteY4" fmla="*/ 1293286 h 1415257"/>
              <a:gd name="connsiteX5" fmla="*/ 1706994 w 1810544"/>
              <a:gd name="connsiteY5" fmla="*/ 1019440 h 1415257"/>
              <a:gd name="connsiteX6" fmla="*/ 1709109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11028 w 1810544"/>
              <a:gd name="connsiteY1" fmla="*/ 1325 h 1415257"/>
              <a:gd name="connsiteX2" fmla="*/ 118700 w 1810544"/>
              <a:gd name="connsiteY2" fmla="*/ 1014677 h 1415257"/>
              <a:gd name="connsiteX3" fmla="*/ 277978 w 1810544"/>
              <a:gd name="connsiteY3" fmla="*/ 1286142 h 1415257"/>
              <a:gd name="connsiteX4" fmla="*/ 1537923 w 1810544"/>
              <a:gd name="connsiteY4" fmla="*/ 1290905 h 1415257"/>
              <a:gd name="connsiteX5" fmla="*/ 1706994 w 1810544"/>
              <a:gd name="connsiteY5" fmla="*/ 1019440 h 1415257"/>
              <a:gd name="connsiteX6" fmla="*/ 1709109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0 h 1415257"/>
              <a:gd name="connsiteX1" fmla="*/ 120165 w 1810544"/>
              <a:gd name="connsiteY1" fmla="*/ 6088 h 1415257"/>
              <a:gd name="connsiteX2" fmla="*/ 118700 w 1810544"/>
              <a:gd name="connsiteY2" fmla="*/ 1014677 h 1415257"/>
              <a:gd name="connsiteX3" fmla="*/ 277978 w 1810544"/>
              <a:gd name="connsiteY3" fmla="*/ 1286142 h 1415257"/>
              <a:gd name="connsiteX4" fmla="*/ 1537923 w 1810544"/>
              <a:gd name="connsiteY4" fmla="*/ 1290905 h 1415257"/>
              <a:gd name="connsiteX5" fmla="*/ 1706994 w 1810544"/>
              <a:gd name="connsiteY5" fmla="*/ 1019440 h 1415257"/>
              <a:gd name="connsiteX6" fmla="*/ 1709109 w 1810544"/>
              <a:gd name="connsiteY6" fmla="*/ 4765 h 1415257"/>
              <a:gd name="connsiteX7" fmla="*/ 1810544 w 1810544"/>
              <a:gd name="connsiteY7" fmla="*/ 1 h 1415257"/>
              <a:gd name="connsiteX8" fmla="*/ 1810543 w 1810544"/>
              <a:gd name="connsiteY8" fmla="*/ 1415257 h 1415257"/>
              <a:gd name="connsiteX9" fmla="*/ 7143 w 1810544"/>
              <a:gd name="connsiteY9" fmla="*/ 1415257 h 1415257"/>
              <a:gd name="connsiteX10" fmla="*/ 0 w 1810544"/>
              <a:gd name="connsiteY10" fmla="*/ 0 h 1415257"/>
              <a:gd name="connsiteX0" fmla="*/ 0 w 1810544"/>
              <a:gd name="connsiteY0" fmla="*/ 1056 h 1416313"/>
              <a:gd name="connsiteX1" fmla="*/ 115597 w 1810544"/>
              <a:gd name="connsiteY1" fmla="*/ 0 h 1416313"/>
              <a:gd name="connsiteX2" fmla="*/ 118700 w 1810544"/>
              <a:gd name="connsiteY2" fmla="*/ 1015733 h 1416313"/>
              <a:gd name="connsiteX3" fmla="*/ 277978 w 1810544"/>
              <a:gd name="connsiteY3" fmla="*/ 1287198 h 1416313"/>
              <a:gd name="connsiteX4" fmla="*/ 1537923 w 1810544"/>
              <a:gd name="connsiteY4" fmla="*/ 1291961 h 1416313"/>
              <a:gd name="connsiteX5" fmla="*/ 1706994 w 1810544"/>
              <a:gd name="connsiteY5" fmla="*/ 1020496 h 1416313"/>
              <a:gd name="connsiteX6" fmla="*/ 1709109 w 1810544"/>
              <a:gd name="connsiteY6" fmla="*/ 5821 h 1416313"/>
              <a:gd name="connsiteX7" fmla="*/ 1810544 w 1810544"/>
              <a:gd name="connsiteY7" fmla="*/ 1057 h 1416313"/>
              <a:gd name="connsiteX8" fmla="*/ 1810543 w 1810544"/>
              <a:gd name="connsiteY8" fmla="*/ 1416313 h 1416313"/>
              <a:gd name="connsiteX9" fmla="*/ 7143 w 1810544"/>
              <a:gd name="connsiteY9" fmla="*/ 1416313 h 1416313"/>
              <a:gd name="connsiteX10" fmla="*/ 0 w 1810544"/>
              <a:gd name="connsiteY10" fmla="*/ 1056 h 1416313"/>
              <a:gd name="connsiteX0" fmla="*/ 0 w 1810544"/>
              <a:gd name="connsiteY0" fmla="*/ 1056 h 1416313"/>
              <a:gd name="connsiteX1" fmla="*/ 124734 w 1810544"/>
              <a:gd name="connsiteY1" fmla="*/ 0 h 1416313"/>
              <a:gd name="connsiteX2" fmla="*/ 118700 w 1810544"/>
              <a:gd name="connsiteY2" fmla="*/ 1015733 h 1416313"/>
              <a:gd name="connsiteX3" fmla="*/ 277978 w 1810544"/>
              <a:gd name="connsiteY3" fmla="*/ 1287198 h 1416313"/>
              <a:gd name="connsiteX4" fmla="*/ 1537923 w 1810544"/>
              <a:gd name="connsiteY4" fmla="*/ 1291961 h 1416313"/>
              <a:gd name="connsiteX5" fmla="*/ 1706994 w 1810544"/>
              <a:gd name="connsiteY5" fmla="*/ 1020496 h 1416313"/>
              <a:gd name="connsiteX6" fmla="*/ 1709109 w 1810544"/>
              <a:gd name="connsiteY6" fmla="*/ 5821 h 1416313"/>
              <a:gd name="connsiteX7" fmla="*/ 1810544 w 1810544"/>
              <a:gd name="connsiteY7" fmla="*/ 1057 h 1416313"/>
              <a:gd name="connsiteX8" fmla="*/ 1810543 w 1810544"/>
              <a:gd name="connsiteY8" fmla="*/ 1416313 h 1416313"/>
              <a:gd name="connsiteX9" fmla="*/ 7143 w 1810544"/>
              <a:gd name="connsiteY9" fmla="*/ 1416313 h 1416313"/>
              <a:gd name="connsiteX10" fmla="*/ 0 w 1810544"/>
              <a:gd name="connsiteY10" fmla="*/ 1056 h 1416313"/>
              <a:gd name="connsiteX0" fmla="*/ 0 w 1810544"/>
              <a:gd name="connsiteY0" fmla="*/ 1056 h 1416313"/>
              <a:gd name="connsiteX1" fmla="*/ 117882 w 1810544"/>
              <a:gd name="connsiteY1" fmla="*/ 0 h 1416313"/>
              <a:gd name="connsiteX2" fmla="*/ 118700 w 1810544"/>
              <a:gd name="connsiteY2" fmla="*/ 1015733 h 1416313"/>
              <a:gd name="connsiteX3" fmla="*/ 277978 w 1810544"/>
              <a:gd name="connsiteY3" fmla="*/ 1287198 h 1416313"/>
              <a:gd name="connsiteX4" fmla="*/ 1537923 w 1810544"/>
              <a:gd name="connsiteY4" fmla="*/ 1291961 h 1416313"/>
              <a:gd name="connsiteX5" fmla="*/ 1706994 w 1810544"/>
              <a:gd name="connsiteY5" fmla="*/ 1020496 h 1416313"/>
              <a:gd name="connsiteX6" fmla="*/ 1709109 w 1810544"/>
              <a:gd name="connsiteY6" fmla="*/ 5821 h 1416313"/>
              <a:gd name="connsiteX7" fmla="*/ 1810544 w 1810544"/>
              <a:gd name="connsiteY7" fmla="*/ 1057 h 1416313"/>
              <a:gd name="connsiteX8" fmla="*/ 1810543 w 1810544"/>
              <a:gd name="connsiteY8" fmla="*/ 1416313 h 1416313"/>
              <a:gd name="connsiteX9" fmla="*/ 7143 w 1810544"/>
              <a:gd name="connsiteY9" fmla="*/ 1416313 h 1416313"/>
              <a:gd name="connsiteX10" fmla="*/ 0 w 1810544"/>
              <a:gd name="connsiteY10" fmla="*/ 1056 h 1416313"/>
              <a:gd name="connsiteX0" fmla="*/ 0 w 1810544"/>
              <a:gd name="connsiteY0" fmla="*/ 2379 h 1417636"/>
              <a:gd name="connsiteX1" fmla="*/ 117882 w 1810544"/>
              <a:gd name="connsiteY1" fmla="*/ 1323 h 1417636"/>
              <a:gd name="connsiteX2" fmla="*/ 118700 w 1810544"/>
              <a:gd name="connsiteY2" fmla="*/ 1017056 h 1417636"/>
              <a:gd name="connsiteX3" fmla="*/ 277978 w 1810544"/>
              <a:gd name="connsiteY3" fmla="*/ 1288521 h 1417636"/>
              <a:gd name="connsiteX4" fmla="*/ 1537923 w 1810544"/>
              <a:gd name="connsiteY4" fmla="*/ 1293284 h 1417636"/>
              <a:gd name="connsiteX5" fmla="*/ 1706994 w 1810544"/>
              <a:gd name="connsiteY5" fmla="*/ 1021819 h 1417636"/>
              <a:gd name="connsiteX6" fmla="*/ 1695603 w 1810544"/>
              <a:gd name="connsiteY6" fmla="*/ 0 h 1417636"/>
              <a:gd name="connsiteX7" fmla="*/ 1810544 w 1810544"/>
              <a:gd name="connsiteY7" fmla="*/ 2380 h 1417636"/>
              <a:gd name="connsiteX8" fmla="*/ 1810543 w 1810544"/>
              <a:gd name="connsiteY8" fmla="*/ 1417636 h 1417636"/>
              <a:gd name="connsiteX9" fmla="*/ 7143 w 1810544"/>
              <a:gd name="connsiteY9" fmla="*/ 1417636 h 1417636"/>
              <a:gd name="connsiteX10" fmla="*/ 0 w 1810544"/>
              <a:gd name="connsiteY10" fmla="*/ 2379 h 1417636"/>
              <a:gd name="connsiteX0" fmla="*/ 0 w 1810544"/>
              <a:gd name="connsiteY0" fmla="*/ 1056 h 1416313"/>
              <a:gd name="connsiteX1" fmla="*/ 117882 w 1810544"/>
              <a:gd name="connsiteY1" fmla="*/ 0 h 1416313"/>
              <a:gd name="connsiteX2" fmla="*/ 118700 w 1810544"/>
              <a:gd name="connsiteY2" fmla="*/ 1015733 h 1416313"/>
              <a:gd name="connsiteX3" fmla="*/ 277978 w 1810544"/>
              <a:gd name="connsiteY3" fmla="*/ 1287198 h 1416313"/>
              <a:gd name="connsiteX4" fmla="*/ 1537923 w 1810544"/>
              <a:gd name="connsiteY4" fmla="*/ 1291961 h 1416313"/>
              <a:gd name="connsiteX5" fmla="*/ 1706994 w 1810544"/>
              <a:gd name="connsiteY5" fmla="*/ 1020496 h 1416313"/>
              <a:gd name="connsiteX6" fmla="*/ 1709110 w 1810544"/>
              <a:gd name="connsiteY6" fmla="*/ 12965 h 1416313"/>
              <a:gd name="connsiteX7" fmla="*/ 1810544 w 1810544"/>
              <a:gd name="connsiteY7" fmla="*/ 1057 h 1416313"/>
              <a:gd name="connsiteX8" fmla="*/ 1810543 w 1810544"/>
              <a:gd name="connsiteY8" fmla="*/ 1416313 h 1416313"/>
              <a:gd name="connsiteX9" fmla="*/ 7143 w 1810544"/>
              <a:gd name="connsiteY9" fmla="*/ 1416313 h 1416313"/>
              <a:gd name="connsiteX10" fmla="*/ 0 w 1810544"/>
              <a:gd name="connsiteY10" fmla="*/ 1056 h 1416313"/>
              <a:gd name="connsiteX0" fmla="*/ 0 w 1810544"/>
              <a:gd name="connsiteY0" fmla="*/ 1056 h 1416313"/>
              <a:gd name="connsiteX1" fmla="*/ 117882 w 1810544"/>
              <a:gd name="connsiteY1" fmla="*/ 0 h 1416313"/>
              <a:gd name="connsiteX2" fmla="*/ 118700 w 1810544"/>
              <a:gd name="connsiteY2" fmla="*/ 1015733 h 1416313"/>
              <a:gd name="connsiteX3" fmla="*/ 277978 w 1810544"/>
              <a:gd name="connsiteY3" fmla="*/ 1287198 h 1416313"/>
              <a:gd name="connsiteX4" fmla="*/ 1537923 w 1810544"/>
              <a:gd name="connsiteY4" fmla="*/ 1291961 h 1416313"/>
              <a:gd name="connsiteX5" fmla="*/ 1706994 w 1810544"/>
              <a:gd name="connsiteY5" fmla="*/ 1020496 h 1416313"/>
              <a:gd name="connsiteX6" fmla="*/ 1706859 w 1810544"/>
              <a:gd name="connsiteY6" fmla="*/ 5821 h 1416313"/>
              <a:gd name="connsiteX7" fmla="*/ 1810544 w 1810544"/>
              <a:gd name="connsiteY7" fmla="*/ 1057 h 1416313"/>
              <a:gd name="connsiteX8" fmla="*/ 1810543 w 1810544"/>
              <a:gd name="connsiteY8" fmla="*/ 1416313 h 1416313"/>
              <a:gd name="connsiteX9" fmla="*/ 7143 w 1810544"/>
              <a:gd name="connsiteY9" fmla="*/ 1416313 h 1416313"/>
              <a:gd name="connsiteX10" fmla="*/ 0 w 1810544"/>
              <a:gd name="connsiteY10" fmla="*/ 1056 h 1416313"/>
              <a:gd name="connsiteX0" fmla="*/ 0 w 1810544"/>
              <a:gd name="connsiteY0" fmla="*/ 1056 h 1416313"/>
              <a:gd name="connsiteX1" fmla="*/ 117882 w 1810544"/>
              <a:gd name="connsiteY1" fmla="*/ 0 h 1416313"/>
              <a:gd name="connsiteX2" fmla="*/ 118700 w 1810544"/>
              <a:gd name="connsiteY2" fmla="*/ 1015733 h 1416313"/>
              <a:gd name="connsiteX3" fmla="*/ 277978 w 1810544"/>
              <a:gd name="connsiteY3" fmla="*/ 1287198 h 1416313"/>
              <a:gd name="connsiteX4" fmla="*/ 1537923 w 1810544"/>
              <a:gd name="connsiteY4" fmla="*/ 1291961 h 1416313"/>
              <a:gd name="connsiteX5" fmla="*/ 1706994 w 1810544"/>
              <a:gd name="connsiteY5" fmla="*/ 1020496 h 1416313"/>
              <a:gd name="connsiteX6" fmla="*/ 1706859 w 1810544"/>
              <a:gd name="connsiteY6" fmla="*/ 5821 h 1416313"/>
              <a:gd name="connsiteX7" fmla="*/ 1810544 w 1810544"/>
              <a:gd name="connsiteY7" fmla="*/ 5819 h 1416313"/>
              <a:gd name="connsiteX8" fmla="*/ 1810543 w 1810544"/>
              <a:gd name="connsiteY8" fmla="*/ 1416313 h 1416313"/>
              <a:gd name="connsiteX9" fmla="*/ 7143 w 1810544"/>
              <a:gd name="connsiteY9" fmla="*/ 1416313 h 1416313"/>
              <a:gd name="connsiteX10" fmla="*/ 0 w 1810544"/>
              <a:gd name="connsiteY10" fmla="*/ 1056 h 1416313"/>
              <a:gd name="connsiteX0" fmla="*/ 0 w 1810544"/>
              <a:gd name="connsiteY0" fmla="*/ 1056 h 1416313"/>
              <a:gd name="connsiteX1" fmla="*/ 117882 w 1810544"/>
              <a:gd name="connsiteY1" fmla="*/ 0 h 1416313"/>
              <a:gd name="connsiteX2" fmla="*/ 118700 w 1810544"/>
              <a:gd name="connsiteY2" fmla="*/ 1015733 h 1416313"/>
              <a:gd name="connsiteX3" fmla="*/ 277978 w 1810544"/>
              <a:gd name="connsiteY3" fmla="*/ 1287198 h 1416313"/>
              <a:gd name="connsiteX4" fmla="*/ 1537923 w 1810544"/>
              <a:gd name="connsiteY4" fmla="*/ 1291961 h 1416313"/>
              <a:gd name="connsiteX5" fmla="*/ 1706994 w 1810544"/>
              <a:gd name="connsiteY5" fmla="*/ 1020496 h 1416313"/>
              <a:gd name="connsiteX6" fmla="*/ 1706859 w 1810544"/>
              <a:gd name="connsiteY6" fmla="*/ 5821 h 1416313"/>
              <a:gd name="connsiteX7" fmla="*/ 1810544 w 1810544"/>
              <a:gd name="connsiteY7" fmla="*/ 5819 h 1416313"/>
              <a:gd name="connsiteX8" fmla="*/ 1810543 w 1810544"/>
              <a:gd name="connsiteY8" fmla="*/ 1416313 h 1416313"/>
              <a:gd name="connsiteX9" fmla="*/ 7143 w 1810544"/>
              <a:gd name="connsiteY9" fmla="*/ 1416313 h 1416313"/>
              <a:gd name="connsiteX10" fmla="*/ 0 w 1810544"/>
              <a:gd name="connsiteY10" fmla="*/ 1056 h 1416313"/>
              <a:gd name="connsiteX0" fmla="*/ 58138 w 1803401"/>
              <a:gd name="connsiteY0" fmla="*/ 0 h 1417639"/>
              <a:gd name="connsiteX1" fmla="*/ 110739 w 1803401"/>
              <a:gd name="connsiteY1" fmla="*/ 1326 h 1417639"/>
              <a:gd name="connsiteX2" fmla="*/ 111557 w 1803401"/>
              <a:gd name="connsiteY2" fmla="*/ 1017059 h 1417639"/>
              <a:gd name="connsiteX3" fmla="*/ 270835 w 1803401"/>
              <a:gd name="connsiteY3" fmla="*/ 1288524 h 1417639"/>
              <a:gd name="connsiteX4" fmla="*/ 1530780 w 1803401"/>
              <a:gd name="connsiteY4" fmla="*/ 1293287 h 1417639"/>
              <a:gd name="connsiteX5" fmla="*/ 1699851 w 1803401"/>
              <a:gd name="connsiteY5" fmla="*/ 1021822 h 1417639"/>
              <a:gd name="connsiteX6" fmla="*/ 1699716 w 1803401"/>
              <a:gd name="connsiteY6" fmla="*/ 7147 h 1417639"/>
              <a:gd name="connsiteX7" fmla="*/ 1803401 w 1803401"/>
              <a:gd name="connsiteY7" fmla="*/ 7145 h 1417639"/>
              <a:gd name="connsiteX8" fmla="*/ 1803400 w 1803401"/>
              <a:gd name="connsiteY8" fmla="*/ 1417639 h 1417639"/>
              <a:gd name="connsiteX9" fmla="*/ 0 w 1803401"/>
              <a:gd name="connsiteY9" fmla="*/ 1417639 h 1417639"/>
              <a:gd name="connsiteX10" fmla="*/ 58138 w 1803401"/>
              <a:gd name="connsiteY10" fmla="*/ 0 h 1417639"/>
              <a:gd name="connsiteX0" fmla="*/ 0 w 1745263"/>
              <a:gd name="connsiteY0" fmla="*/ 0 h 1417639"/>
              <a:gd name="connsiteX1" fmla="*/ 52601 w 1745263"/>
              <a:gd name="connsiteY1" fmla="*/ 1326 h 1417639"/>
              <a:gd name="connsiteX2" fmla="*/ 53419 w 1745263"/>
              <a:gd name="connsiteY2" fmla="*/ 1017059 h 1417639"/>
              <a:gd name="connsiteX3" fmla="*/ 212697 w 1745263"/>
              <a:gd name="connsiteY3" fmla="*/ 1288524 h 1417639"/>
              <a:gd name="connsiteX4" fmla="*/ 1472642 w 1745263"/>
              <a:gd name="connsiteY4" fmla="*/ 1293287 h 1417639"/>
              <a:gd name="connsiteX5" fmla="*/ 1641713 w 1745263"/>
              <a:gd name="connsiteY5" fmla="*/ 1021822 h 1417639"/>
              <a:gd name="connsiteX6" fmla="*/ 1641578 w 1745263"/>
              <a:gd name="connsiteY6" fmla="*/ 7147 h 1417639"/>
              <a:gd name="connsiteX7" fmla="*/ 1745263 w 1745263"/>
              <a:gd name="connsiteY7" fmla="*/ 7145 h 1417639"/>
              <a:gd name="connsiteX8" fmla="*/ 1745262 w 1745263"/>
              <a:gd name="connsiteY8" fmla="*/ 1417639 h 1417639"/>
              <a:gd name="connsiteX9" fmla="*/ 7143 w 1745263"/>
              <a:gd name="connsiteY9" fmla="*/ 1417639 h 1417639"/>
              <a:gd name="connsiteX10" fmla="*/ 0 w 1745263"/>
              <a:gd name="connsiteY10" fmla="*/ 0 h 1417639"/>
              <a:gd name="connsiteX0" fmla="*/ 0 w 1745262"/>
              <a:gd name="connsiteY0" fmla="*/ 0 h 1417639"/>
              <a:gd name="connsiteX1" fmla="*/ 52601 w 1745262"/>
              <a:gd name="connsiteY1" fmla="*/ 1326 h 1417639"/>
              <a:gd name="connsiteX2" fmla="*/ 53419 w 1745262"/>
              <a:gd name="connsiteY2" fmla="*/ 1017059 h 1417639"/>
              <a:gd name="connsiteX3" fmla="*/ 212697 w 1745262"/>
              <a:gd name="connsiteY3" fmla="*/ 1288524 h 1417639"/>
              <a:gd name="connsiteX4" fmla="*/ 1472642 w 1745262"/>
              <a:gd name="connsiteY4" fmla="*/ 1293287 h 1417639"/>
              <a:gd name="connsiteX5" fmla="*/ 1641713 w 1745262"/>
              <a:gd name="connsiteY5" fmla="*/ 1021822 h 1417639"/>
              <a:gd name="connsiteX6" fmla="*/ 1641578 w 1745262"/>
              <a:gd name="connsiteY6" fmla="*/ 7147 h 1417639"/>
              <a:gd name="connsiteX7" fmla="*/ 1702493 w 1745262"/>
              <a:gd name="connsiteY7" fmla="*/ 7145 h 1417639"/>
              <a:gd name="connsiteX8" fmla="*/ 1745262 w 1745262"/>
              <a:gd name="connsiteY8" fmla="*/ 1417639 h 1417639"/>
              <a:gd name="connsiteX9" fmla="*/ 7143 w 1745262"/>
              <a:gd name="connsiteY9" fmla="*/ 1417639 h 1417639"/>
              <a:gd name="connsiteX10" fmla="*/ 0 w 1745262"/>
              <a:gd name="connsiteY10" fmla="*/ 0 h 1417639"/>
              <a:gd name="connsiteX0" fmla="*/ 0 w 1713746"/>
              <a:gd name="connsiteY0" fmla="*/ 0 h 1420020"/>
              <a:gd name="connsiteX1" fmla="*/ 52601 w 1713746"/>
              <a:gd name="connsiteY1" fmla="*/ 1326 h 1420020"/>
              <a:gd name="connsiteX2" fmla="*/ 53419 w 1713746"/>
              <a:gd name="connsiteY2" fmla="*/ 1017059 h 1420020"/>
              <a:gd name="connsiteX3" fmla="*/ 212697 w 1713746"/>
              <a:gd name="connsiteY3" fmla="*/ 1288524 h 1420020"/>
              <a:gd name="connsiteX4" fmla="*/ 1472642 w 1713746"/>
              <a:gd name="connsiteY4" fmla="*/ 1293287 h 1420020"/>
              <a:gd name="connsiteX5" fmla="*/ 1641713 w 1713746"/>
              <a:gd name="connsiteY5" fmla="*/ 1021822 h 1420020"/>
              <a:gd name="connsiteX6" fmla="*/ 1641578 w 1713746"/>
              <a:gd name="connsiteY6" fmla="*/ 7147 h 1420020"/>
              <a:gd name="connsiteX7" fmla="*/ 1702493 w 1713746"/>
              <a:gd name="connsiteY7" fmla="*/ 7145 h 1420020"/>
              <a:gd name="connsiteX8" fmla="*/ 1713746 w 1713746"/>
              <a:gd name="connsiteY8" fmla="*/ 1420020 h 1420020"/>
              <a:gd name="connsiteX9" fmla="*/ 7143 w 1713746"/>
              <a:gd name="connsiteY9" fmla="*/ 1417639 h 1420020"/>
              <a:gd name="connsiteX10" fmla="*/ 0 w 1713746"/>
              <a:gd name="connsiteY10" fmla="*/ 0 h 1420020"/>
              <a:gd name="connsiteX0" fmla="*/ 0 w 1709244"/>
              <a:gd name="connsiteY0" fmla="*/ 0 h 1422401"/>
              <a:gd name="connsiteX1" fmla="*/ 52601 w 1709244"/>
              <a:gd name="connsiteY1" fmla="*/ 1326 h 1422401"/>
              <a:gd name="connsiteX2" fmla="*/ 53419 w 1709244"/>
              <a:gd name="connsiteY2" fmla="*/ 1017059 h 1422401"/>
              <a:gd name="connsiteX3" fmla="*/ 212697 w 1709244"/>
              <a:gd name="connsiteY3" fmla="*/ 1288524 h 1422401"/>
              <a:gd name="connsiteX4" fmla="*/ 1472642 w 1709244"/>
              <a:gd name="connsiteY4" fmla="*/ 1293287 h 1422401"/>
              <a:gd name="connsiteX5" fmla="*/ 1641713 w 1709244"/>
              <a:gd name="connsiteY5" fmla="*/ 1021822 h 1422401"/>
              <a:gd name="connsiteX6" fmla="*/ 1641578 w 1709244"/>
              <a:gd name="connsiteY6" fmla="*/ 7147 h 1422401"/>
              <a:gd name="connsiteX7" fmla="*/ 1702493 w 1709244"/>
              <a:gd name="connsiteY7" fmla="*/ 7145 h 1422401"/>
              <a:gd name="connsiteX8" fmla="*/ 1709244 w 1709244"/>
              <a:gd name="connsiteY8" fmla="*/ 1422401 h 1422401"/>
              <a:gd name="connsiteX9" fmla="*/ 7143 w 1709244"/>
              <a:gd name="connsiteY9" fmla="*/ 1417639 h 1422401"/>
              <a:gd name="connsiteX10" fmla="*/ 0 w 1709244"/>
              <a:gd name="connsiteY10" fmla="*/ 0 h 1422401"/>
              <a:gd name="connsiteX0" fmla="*/ 0 w 1702493"/>
              <a:gd name="connsiteY0" fmla="*/ 0 h 1424782"/>
              <a:gd name="connsiteX1" fmla="*/ 52601 w 1702493"/>
              <a:gd name="connsiteY1" fmla="*/ 1326 h 1424782"/>
              <a:gd name="connsiteX2" fmla="*/ 53419 w 1702493"/>
              <a:gd name="connsiteY2" fmla="*/ 1017059 h 1424782"/>
              <a:gd name="connsiteX3" fmla="*/ 212697 w 1702493"/>
              <a:gd name="connsiteY3" fmla="*/ 1288524 h 1424782"/>
              <a:gd name="connsiteX4" fmla="*/ 1472642 w 1702493"/>
              <a:gd name="connsiteY4" fmla="*/ 1293287 h 1424782"/>
              <a:gd name="connsiteX5" fmla="*/ 1641713 w 1702493"/>
              <a:gd name="connsiteY5" fmla="*/ 1021822 h 1424782"/>
              <a:gd name="connsiteX6" fmla="*/ 1641578 w 1702493"/>
              <a:gd name="connsiteY6" fmla="*/ 7147 h 1424782"/>
              <a:gd name="connsiteX7" fmla="*/ 1702493 w 1702493"/>
              <a:gd name="connsiteY7" fmla="*/ 7145 h 1424782"/>
              <a:gd name="connsiteX8" fmla="*/ 1697989 w 1702493"/>
              <a:gd name="connsiteY8" fmla="*/ 1424782 h 1424782"/>
              <a:gd name="connsiteX9" fmla="*/ 7143 w 1702493"/>
              <a:gd name="connsiteY9" fmla="*/ 1417639 h 1424782"/>
              <a:gd name="connsiteX10" fmla="*/ 0 w 1702493"/>
              <a:gd name="connsiteY10" fmla="*/ 0 h 142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2493" h="1424782">
                <a:moveTo>
                  <a:pt x="0" y="0"/>
                </a:moveTo>
                <a:lnTo>
                  <a:pt x="52601" y="1326"/>
                </a:lnTo>
                <a:cubicBezTo>
                  <a:pt x="56907" y="181551"/>
                  <a:pt x="52978" y="800542"/>
                  <a:pt x="53419" y="1017059"/>
                </a:cubicBezTo>
                <a:cubicBezTo>
                  <a:pt x="51479" y="1247863"/>
                  <a:pt x="105938" y="1286936"/>
                  <a:pt x="212697" y="1288524"/>
                </a:cubicBezTo>
                <a:lnTo>
                  <a:pt x="1472642" y="1293287"/>
                </a:lnTo>
                <a:cubicBezTo>
                  <a:pt x="1566745" y="1282968"/>
                  <a:pt x="1640566" y="1239354"/>
                  <a:pt x="1641713" y="1021822"/>
                </a:cubicBezTo>
                <a:cubicBezTo>
                  <a:pt x="1642860" y="804290"/>
                  <a:pt x="1643370" y="184197"/>
                  <a:pt x="1641578" y="7147"/>
                </a:cubicBezTo>
                <a:lnTo>
                  <a:pt x="1702493" y="7145"/>
                </a:lnTo>
                <a:cubicBezTo>
                  <a:pt x="1702493" y="478897"/>
                  <a:pt x="1697989" y="953030"/>
                  <a:pt x="1697989" y="1424782"/>
                </a:cubicBezTo>
                <a:lnTo>
                  <a:pt x="7143" y="1417639"/>
                </a:lnTo>
                <a:lnTo>
                  <a:pt x="0" y="0"/>
                </a:lnTo>
                <a:close/>
              </a:path>
            </a:pathLst>
          </a:custGeom>
          <a:solidFill>
            <a:schemeClr val="tx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
        <p:nvSpPr>
          <p:cNvPr id="16" name="Oval 15">
            <a:extLst>
              <a:ext uri="{FF2B5EF4-FFF2-40B4-BE49-F238E27FC236}">
                <a16:creationId xmlns:a16="http://schemas.microsoft.com/office/drawing/2014/main" id="{662A4204-849A-4803-924B-55038DA22006}"/>
              </a:ext>
            </a:extLst>
          </p:cNvPr>
          <p:cNvSpPr/>
          <p:nvPr/>
        </p:nvSpPr>
        <p:spPr>
          <a:xfrm>
            <a:off x="11663185" y="892022"/>
            <a:ext cx="24924" cy="22529"/>
          </a:xfrm>
          <a:prstGeom prst="ellipse">
            <a:avLst/>
          </a:prstGeom>
          <a:solidFill>
            <a:schemeClr val="tx1"/>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39F"/>
              </a:solidFill>
              <a:effectLst/>
              <a:uLnTx/>
              <a:uFillTx/>
              <a:latin typeface="Arial"/>
              <a:ea typeface="+mn-ea"/>
              <a:cs typeface="+mn-cs"/>
            </a:endParaRPr>
          </a:p>
        </p:txBody>
      </p:sp>
    </p:spTree>
    <p:extLst>
      <p:ext uri="{BB962C8B-B14F-4D97-AF65-F5344CB8AC3E}">
        <p14:creationId xmlns:p14="http://schemas.microsoft.com/office/powerpoint/2010/main" val="236745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Think Vulnerable Populations: </a:t>
            </a:r>
            <a:br>
              <a:rPr lang="en-US" dirty="0"/>
            </a:br>
            <a:r>
              <a:rPr lang="en-US" dirty="0"/>
              <a:t>Age:  &gt; 85 years old</a:t>
            </a:r>
          </a:p>
        </p:txBody>
      </p:sp>
      <p:sp>
        <p:nvSpPr>
          <p:cNvPr id="19459" name="Rectangle 3"/>
          <p:cNvSpPr>
            <a:spLocks noGrp="1" noChangeArrowheads="1"/>
          </p:cNvSpPr>
          <p:nvPr>
            <p:ph idx="1"/>
          </p:nvPr>
        </p:nvSpPr>
        <p:spPr>
          <a:xfrm>
            <a:off x="982980" y="2017713"/>
            <a:ext cx="7049850" cy="4114800"/>
          </a:xfrm>
        </p:spPr>
        <p:txBody>
          <a:bodyPr/>
          <a:lstStyle/>
          <a:p>
            <a:pPr eaLnBrk="1" hangingPunct="1">
              <a:lnSpc>
                <a:spcPct val="90000"/>
              </a:lnSpc>
            </a:pPr>
            <a:r>
              <a:rPr lang="en-US" sz="2800" dirty="0"/>
              <a:t>Education:  Teach Back Strategies</a:t>
            </a:r>
          </a:p>
          <a:p>
            <a:pPr eaLnBrk="1" hangingPunct="1">
              <a:lnSpc>
                <a:spcPct val="90000"/>
              </a:lnSpc>
            </a:pPr>
            <a:r>
              <a:rPr lang="en-US" sz="2800" dirty="0"/>
              <a:t>Assistive Devices within reach</a:t>
            </a:r>
          </a:p>
          <a:p>
            <a:pPr eaLnBrk="1" hangingPunct="1">
              <a:lnSpc>
                <a:spcPct val="90000"/>
              </a:lnSpc>
            </a:pPr>
            <a:r>
              <a:rPr lang="en-US" sz="2800" dirty="0"/>
              <a:t>Hip Protectors</a:t>
            </a:r>
          </a:p>
          <a:p>
            <a:pPr eaLnBrk="1" hangingPunct="1">
              <a:lnSpc>
                <a:spcPct val="90000"/>
              </a:lnSpc>
            </a:pPr>
            <a:r>
              <a:rPr lang="en-US" sz="2800" dirty="0"/>
              <a:t>Floor Mats</a:t>
            </a:r>
          </a:p>
          <a:p>
            <a:pPr eaLnBrk="1" hangingPunct="1">
              <a:lnSpc>
                <a:spcPct val="90000"/>
              </a:lnSpc>
            </a:pPr>
            <a:r>
              <a:rPr lang="en-US" sz="2800" dirty="0"/>
              <a:t>Height Adjustable Beds (low when resting only, raise up bed for transfer)</a:t>
            </a:r>
          </a:p>
          <a:p>
            <a:pPr eaLnBrk="1" hangingPunct="1">
              <a:lnSpc>
                <a:spcPct val="90000"/>
              </a:lnSpc>
            </a:pPr>
            <a:r>
              <a:rPr lang="en-US" sz="2800" dirty="0"/>
              <a:t>Safe Exit Side </a:t>
            </a:r>
          </a:p>
          <a:p>
            <a:pPr eaLnBrk="1" hangingPunct="1">
              <a:lnSpc>
                <a:spcPct val="90000"/>
              </a:lnSpc>
            </a:pPr>
            <a:r>
              <a:rPr lang="en-US" sz="2800" dirty="0">
                <a:solidFill>
                  <a:srgbClr val="0432FF"/>
                </a:solidFill>
              </a:rPr>
              <a:t>Position Sensing Devices (Bed and BR)</a:t>
            </a:r>
          </a:p>
          <a:p>
            <a:pPr eaLnBrk="1" hangingPunct="1">
              <a:lnSpc>
                <a:spcPct val="90000"/>
              </a:lnSpc>
            </a:pPr>
            <a:r>
              <a:rPr lang="en-US" sz="2800" dirty="0"/>
              <a:t>Medication Review</a:t>
            </a:r>
          </a:p>
          <a:p>
            <a:pPr eaLnBrk="1" hangingPunct="1">
              <a:lnSpc>
                <a:spcPct val="90000"/>
              </a:lnSpc>
            </a:pPr>
            <a:r>
              <a:rPr lang="en-US" sz="2800" dirty="0"/>
              <a:t>Criteria for Surveillance</a:t>
            </a:r>
          </a:p>
        </p:txBody>
      </p:sp>
      <p:pic>
        <p:nvPicPr>
          <p:cNvPr id="3" name="Graphic 2" descr="Universal Access">
            <a:extLst>
              <a:ext uri="{FF2B5EF4-FFF2-40B4-BE49-F238E27FC236}">
                <a16:creationId xmlns:a16="http://schemas.microsoft.com/office/drawing/2014/main" id="{CAAF79CF-B2B1-42EB-9C52-DBEF38247D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40005" y="834390"/>
            <a:ext cx="914400" cy="914400"/>
          </a:xfrm>
          <a:prstGeom prst="rect">
            <a:avLst/>
          </a:prstGeom>
        </p:spPr>
      </p:pic>
      <p:pic>
        <p:nvPicPr>
          <p:cNvPr id="5" name="Picture 4">
            <a:extLst>
              <a:ext uri="{FF2B5EF4-FFF2-40B4-BE49-F238E27FC236}">
                <a16:creationId xmlns:a16="http://schemas.microsoft.com/office/drawing/2014/main" id="{F85D292E-0D94-4F4A-8164-C98F181AAF41}"/>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9345" r="9023"/>
          <a:stretch/>
        </p:blipFill>
        <p:spPr>
          <a:xfrm>
            <a:off x="7960585" y="2442258"/>
            <a:ext cx="3742108" cy="3770265"/>
          </a:xfrm>
          <a:prstGeom prst="ellipse">
            <a:avLst/>
          </a:prstGeom>
        </p:spPr>
      </p:pic>
    </p:spTree>
    <p:extLst>
      <p:ext uri="{BB962C8B-B14F-4D97-AF65-F5344CB8AC3E}">
        <p14:creationId xmlns:p14="http://schemas.microsoft.com/office/powerpoint/2010/main" val="3641254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Bones: Fracture Risk/History</a:t>
            </a:r>
          </a:p>
        </p:txBody>
      </p:sp>
      <p:sp>
        <p:nvSpPr>
          <p:cNvPr id="20483" name="Rectangle 3"/>
          <p:cNvSpPr>
            <a:spLocks noGrp="1" noChangeArrowheads="1"/>
          </p:cNvSpPr>
          <p:nvPr>
            <p:ph idx="1"/>
          </p:nvPr>
        </p:nvSpPr>
        <p:spPr>
          <a:xfrm>
            <a:off x="982980" y="2017713"/>
            <a:ext cx="7813779" cy="4114800"/>
          </a:xfrm>
        </p:spPr>
        <p:txBody>
          <a:bodyPr/>
          <a:lstStyle/>
          <a:p>
            <a:pPr eaLnBrk="1" hangingPunct="1"/>
            <a:r>
              <a:rPr lang="en-US" dirty="0"/>
              <a:t>Hip Protectors</a:t>
            </a:r>
          </a:p>
          <a:p>
            <a:pPr eaLnBrk="1" hangingPunct="1">
              <a:lnSpc>
                <a:spcPct val="90000"/>
              </a:lnSpc>
            </a:pPr>
            <a:r>
              <a:rPr lang="en-US" dirty="0"/>
              <a:t>Height Adjustable Beds (low when resting only, raise up bed for transfer)</a:t>
            </a:r>
          </a:p>
          <a:p>
            <a:pPr eaLnBrk="1" hangingPunct="1"/>
            <a:r>
              <a:rPr lang="en-US" dirty="0"/>
              <a:t>Floor Mats</a:t>
            </a:r>
          </a:p>
          <a:p>
            <a:pPr eaLnBrk="1" hangingPunct="1"/>
            <a:r>
              <a:rPr lang="en-US" dirty="0"/>
              <a:t>Evaluation of Osteoporosis</a:t>
            </a:r>
          </a:p>
          <a:p>
            <a:pPr eaLnBrk="1" hangingPunct="1"/>
            <a:r>
              <a:rPr lang="en-US" dirty="0">
                <a:solidFill>
                  <a:srgbClr val="0432FF"/>
                </a:solidFill>
              </a:rPr>
              <a:t>Position Sensing Devices (Bed and BR)</a:t>
            </a:r>
          </a:p>
          <a:p>
            <a:pPr eaLnBrk="1" hangingPunct="1"/>
            <a:r>
              <a:rPr lang="en-US" dirty="0"/>
              <a:t>Criteria for Surveillance</a:t>
            </a:r>
          </a:p>
        </p:txBody>
      </p:sp>
      <p:pic>
        <p:nvPicPr>
          <p:cNvPr id="5" name="Graphic 4" descr="Bone">
            <a:extLst>
              <a:ext uri="{FF2B5EF4-FFF2-40B4-BE49-F238E27FC236}">
                <a16:creationId xmlns:a16="http://schemas.microsoft.com/office/drawing/2014/main" id="{9BE32EB7-592A-4401-A4AF-D18D61ACB6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86303" y="834390"/>
            <a:ext cx="914400" cy="914400"/>
          </a:xfrm>
          <a:prstGeom prst="rect">
            <a:avLst/>
          </a:prstGeom>
        </p:spPr>
      </p:pic>
    </p:spTree>
    <p:extLst>
      <p:ext uri="{BB962C8B-B14F-4D97-AF65-F5344CB8AC3E}">
        <p14:creationId xmlns:p14="http://schemas.microsoft.com/office/powerpoint/2010/main" val="197704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C4D70-C863-D14F-B280-22959B062948}"/>
              </a:ext>
            </a:extLst>
          </p:cNvPr>
          <p:cNvSpPr>
            <a:spLocks noGrp="1"/>
          </p:cNvSpPr>
          <p:nvPr>
            <p:ph type="title"/>
          </p:nvPr>
        </p:nvSpPr>
        <p:spPr/>
        <p:txBody>
          <a:bodyPr/>
          <a:lstStyle/>
          <a:p>
            <a:r>
              <a:rPr lang="en-US" dirty="0"/>
              <a:t>National Falls Awareness Day is September 22</a:t>
            </a:r>
            <a:r>
              <a:rPr lang="en-US" baseline="30000" dirty="0"/>
              <a:t>nd</a:t>
            </a:r>
            <a:endParaRPr lang="en-US" dirty="0"/>
          </a:p>
        </p:txBody>
      </p:sp>
      <p:sp>
        <p:nvSpPr>
          <p:cNvPr id="3" name="Content Placeholder 2">
            <a:extLst>
              <a:ext uri="{FF2B5EF4-FFF2-40B4-BE49-F238E27FC236}">
                <a16:creationId xmlns:a16="http://schemas.microsoft.com/office/drawing/2014/main" id="{29D2A8AD-6BF0-6543-B140-5FD374FA555C}"/>
              </a:ext>
            </a:extLst>
          </p:cNvPr>
          <p:cNvSpPr>
            <a:spLocks noGrp="1"/>
          </p:cNvSpPr>
          <p:nvPr>
            <p:ph idx="1"/>
          </p:nvPr>
        </p:nvSpPr>
        <p:spPr/>
        <p:txBody>
          <a:bodyPr/>
          <a:lstStyle/>
          <a:p>
            <a:r>
              <a:rPr lang="en-US" dirty="0"/>
              <a:t>Focus is to prevent </a:t>
            </a:r>
            <a:r>
              <a:rPr lang="en-US" u="sng" dirty="0"/>
              <a:t>fall-related injuries</a:t>
            </a:r>
            <a:r>
              <a:rPr lang="en-US" dirty="0"/>
              <a:t>  among older adults (NCOA, 2021)</a:t>
            </a:r>
          </a:p>
          <a:p>
            <a:r>
              <a:rPr lang="en-US" dirty="0"/>
              <a:t>Lead and engage in education of  older adults,  their families about the consequences of fall and the interventions that can be implemented to reduce their risks,  promote safety, function and independence.  </a:t>
            </a:r>
          </a:p>
          <a:p>
            <a:endParaRPr lang="en-US" dirty="0"/>
          </a:p>
        </p:txBody>
      </p:sp>
    </p:spTree>
    <p:extLst>
      <p:ext uri="{BB962C8B-B14F-4D97-AF65-F5344CB8AC3E}">
        <p14:creationId xmlns:p14="http://schemas.microsoft.com/office/powerpoint/2010/main" val="22182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Bleeds/</a:t>
            </a:r>
            <a:r>
              <a:rPr lang="en-US" dirty="0" err="1"/>
              <a:t>AntiCoagulation</a:t>
            </a:r>
            <a:endParaRPr lang="en-US" dirty="0"/>
          </a:p>
        </p:txBody>
      </p:sp>
      <p:sp>
        <p:nvSpPr>
          <p:cNvPr id="21507" name="Rectangle 3"/>
          <p:cNvSpPr>
            <a:spLocks noGrp="1" noChangeArrowheads="1"/>
          </p:cNvSpPr>
          <p:nvPr>
            <p:ph idx="1"/>
          </p:nvPr>
        </p:nvSpPr>
        <p:spPr/>
        <p:txBody>
          <a:bodyPr/>
          <a:lstStyle/>
          <a:p>
            <a:pPr eaLnBrk="1" hangingPunct="1"/>
            <a:r>
              <a:rPr lang="en-US" dirty="0"/>
              <a:t>Evaluate Use of Anticoagulation:  Risk for DVT/Embolic Stroke or Fall-related Hemorrhage</a:t>
            </a:r>
          </a:p>
          <a:p>
            <a:pPr eaLnBrk="1" hangingPunct="1"/>
            <a:r>
              <a:rPr lang="en-US" dirty="0"/>
              <a:t>Patient Education</a:t>
            </a:r>
          </a:p>
          <a:p>
            <a:pPr eaLnBrk="1" hangingPunct="1"/>
            <a:r>
              <a:rPr lang="en-US" dirty="0"/>
              <a:t>TBI and Anticoagulation: Helmets</a:t>
            </a:r>
          </a:p>
          <a:p>
            <a:pPr eaLnBrk="1" hangingPunct="1"/>
            <a:r>
              <a:rPr lang="en-US" dirty="0"/>
              <a:t>Wheelchair Users: Anti-tippers</a:t>
            </a:r>
          </a:p>
          <a:p>
            <a:pPr eaLnBrk="1" hangingPunct="1"/>
            <a:r>
              <a:rPr lang="en-US" dirty="0">
                <a:solidFill>
                  <a:srgbClr val="0432FF"/>
                </a:solidFill>
              </a:rPr>
              <a:t>Position Sensing Devices (Bed and BR)</a:t>
            </a:r>
          </a:p>
          <a:p>
            <a:pPr eaLnBrk="1" hangingPunct="1"/>
            <a:r>
              <a:rPr lang="en-US" dirty="0"/>
              <a:t>Criteria for Surveillance</a:t>
            </a:r>
          </a:p>
          <a:p>
            <a:pPr eaLnBrk="1" hangingPunct="1"/>
            <a:endParaRPr lang="en-US" dirty="0"/>
          </a:p>
          <a:p>
            <a:pPr eaLnBrk="1" hangingPunct="1"/>
            <a:endParaRPr lang="en-US" dirty="0"/>
          </a:p>
        </p:txBody>
      </p:sp>
      <p:pic>
        <p:nvPicPr>
          <p:cNvPr id="3" name="Graphic 2" descr="Water">
            <a:extLst>
              <a:ext uri="{FF2B5EF4-FFF2-40B4-BE49-F238E27FC236}">
                <a16:creationId xmlns:a16="http://schemas.microsoft.com/office/drawing/2014/main" id="{908424F9-D7BD-4CF8-B577-BB2A0C5A15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28431" y="834390"/>
            <a:ext cx="914400" cy="914400"/>
          </a:xfrm>
          <a:prstGeom prst="rect">
            <a:avLst/>
          </a:prstGeom>
        </p:spPr>
      </p:pic>
    </p:spTree>
    <p:extLst>
      <p:ext uri="{BB962C8B-B14F-4D97-AF65-F5344CB8AC3E}">
        <p14:creationId xmlns:p14="http://schemas.microsoft.com/office/powerpoint/2010/main" val="405162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Surgical Patients</a:t>
            </a:r>
          </a:p>
        </p:txBody>
      </p:sp>
      <p:sp>
        <p:nvSpPr>
          <p:cNvPr id="22531" name="Rectangle 3"/>
          <p:cNvSpPr>
            <a:spLocks noGrp="1" noChangeArrowheads="1"/>
          </p:cNvSpPr>
          <p:nvPr>
            <p:ph idx="1"/>
          </p:nvPr>
        </p:nvSpPr>
        <p:spPr/>
        <p:txBody>
          <a:bodyPr/>
          <a:lstStyle/>
          <a:p>
            <a:pPr eaLnBrk="1" hangingPunct="1"/>
            <a:r>
              <a:rPr lang="en-US" dirty="0"/>
              <a:t>Pre-op Education (Call, Don’t Fall;  Call Lights)</a:t>
            </a:r>
          </a:p>
          <a:p>
            <a:pPr eaLnBrk="1" hangingPunct="1"/>
            <a:r>
              <a:rPr lang="en-US" dirty="0"/>
              <a:t>Post-op Education</a:t>
            </a:r>
          </a:p>
          <a:p>
            <a:pPr eaLnBrk="1" hangingPunct="1"/>
            <a:r>
              <a:rPr lang="en-US" dirty="0"/>
              <a:t>Pain Medication:</a:t>
            </a:r>
          </a:p>
          <a:p>
            <a:pPr lvl="1" eaLnBrk="1" hangingPunct="1"/>
            <a:r>
              <a:rPr lang="en-US" dirty="0"/>
              <a:t>Offer elimination prior to pain medication</a:t>
            </a:r>
          </a:p>
          <a:p>
            <a:pPr eaLnBrk="1" hangingPunct="1"/>
            <a:r>
              <a:rPr lang="en-US" dirty="0"/>
              <a:t>Orthostasis</a:t>
            </a:r>
          </a:p>
          <a:p>
            <a:pPr eaLnBrk="1" hangingPunct="1"/>
            <a:r>
              <a:rPr lang="en-US" dirty="0"/>
              <a:t>Increase Frequency of Rounds</a:t>
            </a:r>
          </a:p>
          <a:p>
            <a:pPr eaLnBrk="1" hangingPunct="1"/>
            <a:r>
              <a:rPr lang="en-US" dirty="0">
                <a:solidFill>
                  <a:srgbClr val="0432FF"/>
                </a:solidFill>
              </a:rPr>
              <a:t>Position Sensing Devices (Bed and BR)</a:t>
            </a:r>
          </a:p>
          <a:p>
            <a:pPr eaLnBrk="1" hangingPunct="1"/>
            <a:r>
              <a:rPr lang="en-US" dirty="0"/>
              <a:t>Criteria for Surveillance</a:t>
            </a:r>
          </a:p>
          <a:p>
            <a:pPr lvl="1" eaLnBrk="1" hangingPunct="1"/>
            <a:endParaRPr lang="en-US" dirty="0"/>
          </a:p>
          <a:p>
            <a:pPr lvl="1" eaLnBrk="1" hangingPunct="1"/>
            <a:endParaRPr lang="en-US" dirty="0"/>
          </a:p>
        </p:txBody>
      </p:sp>
      <p:pic>
        <p:nvPicPr>
          <p:cNvPr id="5" name="Graphic 4" descr="Medical">
            <a:extLst>
              <a:ext uri="{FF2B5EF4-FFF2-40B4-BE49-F238E27FC236}">
                <a16:creationId xmlns:a16="http://schemas.microsoft.com/office/drawing/2014/main" id="{151481A5-4C93-4B72-80DC-F4423F6CED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16856" y="834390"/>
            <a:ext cx="914400" cy="914400"/>
          </a:xfrm>
          <a:prstGeom prst="rect">
            <a:avLst/>
          </a:prstGeom>
        </p:spPr>
      </p:pic>
      <p:pic>
        <p:nvPicPr>
          <p:cNvPr id="7" name="Picture 6">
            <a:extLst>
              <a:ext uri="{FF2B5EF4-FFF2-40B4-BE49-F238E27FC236}">
                <a16:creationId xmlns:a16="http://schemas.microsoft.com/office/drawing/2014/main" id="{F35D1E67-054E-4774-9205-A81A036EBF5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612915" y="2698208"/>
            <a:ext cx="2753810" cy="2753810"/>
          </a:xfrm>
          <a:prstGeom prst="ellipse">
            <a:avLst/>
          </a:prstGeom>
        </p:spPr>
      </p:pic>
    </p:spTree>
    <p:extLst>
      <p:ext uri="{BB962C8B-B14F-4D97-AF65-F5344CB8AC3E}">
        <p14:creationId xmlns:p14="http://schemas.microsoft.com/office/powerpoint/2010/main" val="4046477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Injury Protection </a:t>
            </a:r>
          </a:p>
        </p:txBody>
      </p:sp>
      <p:sp>
        <p:nvSpPr>
          <p:cNvPr id="3" name="Content Placeholder 2"/>
          <p:cNvSpPr>
            <a:spLocks noGrp="1"/>
          </p:cNvSpPr>
          <p:nvPr>
            <p:ph idx="1"/>
          </p:nvPr>
        </p:nvSpPr>
        <p:spPr/>
        <p:txBody>
          <a:bodyPr/>
          <a:lstStyle/>
          <a:p>
            <a:r>
              <a:rPr lang="en-US" dirty="0"/>
              <a:t>Floor Mats</a:t>
            </a:r>
          </a:p>
          <a:p>
            <a:r>
              <a:rPr lang="en-US" dirty="0"/>
              <a:t>Hip Protectors</a:t>
            </a:r>
          </a:p>
          <a:p>
            <a:r>
              <a:rPr lang="en-US" dirty="0"/>
              <a:t>Helmets</a:t>
            </a:r>
          </a:p>
          <a:p>
            <a:r>
              <a:rPr lang="en-US" dirty="0"/>
              <a:t>Eliminate Sharp Edges, esp.  Bathrooms</a:t>
            </a:r>
          </a:p>
          <a:p>
            <a:r>
              <a:rPr lang="en-US" dirty="0">
                <a:solidFill>
                  <a:srgbClr val="0432FF"/>
                </a:solidFill>
              </a:rPr>
              <a:t>Gait Belts (assisted fall)</a:t>
            </a:r>
          </a:p>
          <a:p>
            <a:r>
              <a:rPr lang="en-US" dirty="0"/>
              <a:t>Safe Exit Sides</a:t>
            </a:r>
          </a:p>
          <a:p>
            <a:endParaRPr lang="en-US" dirty="0"/>
          </a:p>
        </p:txBody>
      </p:sp>
      <p:pic>
        <p:nvPicPr>
          <p:cNvPr id="5" name="Graphic 4" descr="Umbrella">
            <a:extLst>
              <a:ext uri="{FF2B5EF4-FFF2-40B4-BE49-F238E27FC236}">
                <a16:creationId xmlns:a16="http://schemas.microsoft.com/office/drawing/2014/main" id="{48CCC650-3F3C-4CBD-A218-77F2E53229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7879" y="834390"/>
            <a:ext cx="914400" cy="914400"/>
          </a:xfrm>
          <a:prstGeom prst="rect">
            <a:avLst/>
          </a:prstGeom>
        </p:spPr>
      </p:pic>
    </p:spTree>
    <p:extLst>
      <p:ext uri="{BB962C8B-B14F-4D97-AF65-F5344CB8AC3E}">
        <p14:creationId xmlns:p14="http://schemas.microsoft.com/office/powerpoint/2010/main" val="704677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5C1A-3FD9-457B-A364-19B53F6220F1}"/>
              </a:ext>
            </a:extLst>
          </p:cNvPr>
          <p:cNvSpPr>
            <a:spLocks noGrp="1"/>
          </p:cNvSpPr>
          <p:nvPr>
            <p:ph type="title"/>
          </p:nvPr>
        </p:nvSpPr>
        <p:spPr/>
        <p:txBody>
          <a:bodyPr/>
          <a:lstStyle/>
          <a:p>
            <a:r>
              <a:rPr lang="en-US" dirty="0"/>
              <a:t>Bedside Mats/Fall Cushions</a:t>
            </a:r>
          </a:p>
        </p:txBody>
      </p:sp>
      <p:sp>
        <p:nvSpPr>
          <p:cNvPr id="8" name="Content Placeholder 7">
            <a:extLst>
              <a:ext uri="{FF2B5EF4-FFF2-40B4-BE49-F238E27FC236}">
                <a16:creationId xmlns:a16="http://schemas.microsoft.com/office/drawing/2014/main" id="{82405691-8A5F-49FC-BD05-6CA48E2315C5}"/>
              </a:ext>
            </a:extLst>
          </p:cNvPr>
          <p:cNvSpPr>
            <a:spLocks noGrp="1"/>
          </p:cNvSpPr>
          <p:nvPr>
            <p:ph idx="1"/>
          </p:nvPr>
        </p:nvSpPr>
        <p:spPr/>
        <p:txBody>
          <a:bodyPr/>
          <a:lstStyle/>
          <a:p>
            <a:r>
              <a:rPr lang="en-US" dirty="0"/>
              <a:t>Bedside Fall Cushions</a:t>
            </a:r>
          </a:p>
          <a:p>
            <a:r>
              <a:rPr lang="en-US" dirty="0"/>
              <a:t>Floor Cushions</a:t>
            </a:r>
          </a:p>
          <a:p>
            <a:r>
              <a:rPr lang="en-US" dirty="0"/>
              <a:t>Floor Mat</a:t>
            </a:r>
          </a:p>
          <a:p>
            <a:r>
              <a:rPr lang="en-US" dirty="0"/>
              <a:t>Tri-Fold Bedside Mat</a:t>
            </a:r>
          </a:p>
          <a:p>
            <a:r>
              <a:rPr lang="en-US" dirty="0"/>
              <a:t>Roll-On Bedside Mat</a:t>
            </a:r>
          </a:p>
          <a:p>
            <a:r>
              <a:rPr lang="en-US" dirty="0">
                <a:latin typeface="Arial" charset="0"/>
              </a:rPr>
              <a:t>Soft Fall bedside Mat</a:t>
            </a:r>
          </a:p>
          <a:p>
            <a:endParaRPr lang="en-US" dirty="0"/>
          </a:p>
          <a:p>
            <a:endParaRPr lang="en-US" dirty="0"/>
          </a:p>
        </p:txBody>
      </p:sp>
      <p:pic>
        <p:nvPicPr>
          <p:cNvPr id="4" name="Graphic 3" descr="Sleep">
            <a:extLst>
              <a:ext uri="{FF2B5EF4-FFF2-40B4-BE49-F238E27FC236}">
                <a16:creationId xmlns:a16="http://schemas.microsoft.com/office/drawing/2014/main" id="{BF955EB8-771B-427E-A4F5-0972E63BC4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63155" y="834390"/>
            <a:ext cx="914400" cy="914400"/>
          </a:xfrm>
          <a:prstGeom prst="rect">
            <a:avLst/>
          </a:prstGeom>
        </p:spPr>
      </p:pic>
      <p:pic>
        <p:nvPicPr>
          <p:cNvPr id="10" name="Picture 9">
            <a:extLst>
              <a:ext uri="{FF2B5EF4-FFF2-40B4-BE49-F238E27FC236}">
                <a16:creationId xmlns:a16="http://schemas.microsoft.com/office/drawing/2014/main" id="{558BAE22-EF63-4F38-8965-36AA3B42D5D4}"/>
              </a:ext>
            </a:extLst>
          </p:cNvPr>
          <p:cNvPicPr>
            <a:picLocks noChangeAspect="1"/>
          </p:cNvPicPr>
          <p:nvPr/>
        </p:nvPicPr>
        <p:blipFill rotWithShape="1">
          <a:blip r:embed="rId5"/>
          <a:srcRect l="15992" r="26034"/>
          <a:stretch/>
        </p:blipFill>
        <p:spPr>
          <a:xfrm>
            <a:off x="6770710" y="2090055"/>
            <a:ext cx="3023402" cy="293345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5718D7C1-FEC0-4EB8-B59F-0C3792871FE8}"/>
              </a:ext>
            </a:extLst>
          </p:cNvPr>
          <p:cNvPicPr>
            <a:picLocks noChangeAspect="1"/>
          </p:cNvPicPr>
          <p:nvPr/>
        </p:nvPicPr>
        <p:blipFill rotWithShape="1">
          <a:blip r:embed="rId6"/>
          <a:srcRect l="4575" r="37893"/>
          <a:stretch/>
        </p:blipFill>
        <p:spPr>
          <a:xfrm>
            <a:off x="8820777" y="3737610"/>
            <a:ext cx="2338086" cy="22860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16170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Rethink Program Analysis</a:t>
            </a:r>
          </a:p>
        </p:txBody>
      </p:sp>
      <p:sp>
        <p:nvSpPr>
          <p:cNvPr id="3" name="Content Placeholder 2"/>
          <p:cNvSpPr>
            <a:spLocks noGrp="1"/>
          </p:cNvSpPr>
          <p:nvPr>
            <p:ph idx="1"/>
          </p:nvPr>
        </p:nvSpPr>
        <p:spPr/>
        <p:txBody>
          <a:bodyPr/>
          <a:lstStyle/>
          <a:p>
            <a:r>
              <a:rPr lang="en-US" dirty="0"/>
              <a:t>How do you know your fall prevention program is working?</a:t>
            </a:r>
          </a:p>
          <a:p>
            <a:r>
              <a:rPr lang="en-US" dirty="0"/>
              <a:t>How do you measure success?</a:t>
            </a:r>
          </a:p>
          <a:p>
            <a:pPr marL="0" indent="0">
              <a:buNone/>
            </a:pPr>
            <a:r>
              <a:rPr lang="en-US" i="1" dirty="0"/>
              <a:t>Think Structure and Processes!</a:t>
            </a:r>
          </a:p>
          <a:p>
            <a:r>
              <a:rPr lang="en-US" dirty="0"/>
              <a:t>Reduced Unassisted Bed/Chair/Toilet Exits?</a:t>
            </a:r>
          </a:p>
          <a:p>
            <a:r>
              <a:rPr lang="en-US" dirty="0"/>
              <a:t>Increased Assisted Bed / Chair / Toilet Exits?</a:t>
            </a:r>
          </a:p>
        </p:txBody>
      </p:sp>
      <p:pic>
        <p:nvPicPr>
          <p:cNvPr id="7" name="Graphic 6" descr="Share with person">
            <a:extLst>
              <a:ext uri="{FF2B5EF4-FFF2-40B4-BE49-F238E27FC236}">
                <a16:creationId xmlns:a16="http://schemas.microsoft.com/office/drawing/2014/main" id="{EBCAAD73-74A5-42E1-BA2E-62A28FDCE5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24258" y="834390"/>
            <a:ext cx="914400" cy="914400"/>
          </a:xfrm>
          <a:prstGeom prst="rect">
            <a:avLst/>
          </a:prstGeom>
        </p:spPr>
      </p:pic>
    </p:spTree>
    <p:extLst>
      <p:ext uri="{BB962C8B-B14F-4D97-AF65-F5344CB8AC3E}">
        <p14:creationId xmlns:p14="http://schemas.microsoft.com/office/powerpoint/2010/main" val="1524272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title"/>
          </p:nvPr>
        </p:nvSpPr>
        <p:spPr/>
        <p:txBody>
          <a:bodyPr/>
          <a:lstStyle/>
          <a:p>
            <a:r>
              <a:rPr lang="en-US" dirty="0"/>
              <a:t>Reengineer Your Falls Program</a:t>
            </a:r>
          </a:p>
        </p:txBody>
      </p:sp>
      <p:sp>
        <p:nvSpPr>
          <p:cNvPr id="141315" name="Rectangle 3"/>
          <p:cNvSpPr>
            <a:spLocks noGrp="1"/>
          </p:cNvSpPr>
          <p:nvPr>
            <p:ph idx="1"/>
          </p:nvPr>
        </p:nvSpPr>
        <p:spPr/>
        <p:txBody>
          <a:bodyPr>
            <a:normAutofit/>
          </a:bodyPr>
          <a:lstStyle/>
          <a:p>
            <a:r>
              <a:rPr lang="en-US" sz="2800" dirty="0"/>
              <a:t>The best way to implement evidence-based practices, technology-based solutions  is within the context of a well-designed program</a:t>
            </a:r>
          </a:p>
          <a:p>
            <a:r>
              <a:rPr lang="en-US" sz="2800" dirty="0"/>
              <a:t> A well-designed program promotes </a:t>
            </a:r>
            <a:r>
              <a:rPr lang="en-US" sz="2800" b="1" dirty="0"/>
              <a:t>safe and reliable care</a:t>
            </a:r>
            <a:r>
              <a:rPr lang="en-US" sz="2800" dirty="0"/>
              <a:t>, promotes </a:t>
            </a:r>
            <a:r>
              <a:rPr lang="en-US" sz="2800" b="1" dirty="0"/>
              <a:t>vitality and teamwork</a:t>
            </a:r>
            <a:r>
              <a:rPr lang="en-US" sz="2800" dirty="0"/>
              <a:t>, is </a:t>
            </a:r>
            <a:r>
              <a:rPr lang="en-US" sz="2800" b="1" dirty="0"/>
              <a:t>patient-centered</a:t>
            </a:r>
            <a:r>
              <a:rPr lang="en-US" sz="2800" dirty="0"/>
              <a:t>, and all </a:t>
            </a:r>
            <a:r>
              <a:rPr lang="en-US" sz="2800" b="1" dirty="0"/>
              <a:t>processes are value-added</a:t>
            </a:r>
            <a:endParaRPr lang="en-US" sz="2800" dirty="0"/>
          </a:p>
        </p:txBody>
      </p:sp>
      <p:pic>
        <p:nvPicPr>
          <p:cNvPr id="3" name="Graphic 2" descr="Ruler">
            <a:extLst>
              <a:ext uri="{FF2B5EF4-FFF2-40B4-BE49-F238E27FC236}">
                <a16:creationId xmlns:a16="http://schemas.microsoft.com/office/drawing/2014/main" id="{5C295E7E-8B18-4088-82F4-CE8B9B2C77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16856" y="834390"/>
            <a:ext cx="914400" cy="914400"/>
          </a:xfrm>
          <a:prstGeom prst="rect">
            <a:avLst/>
          </a:prstGeom>
        </p:spPr>
      </p:pic>
    </p:spTree>
    <p:extLst>
      <p:ext uri="{BB962C8B-B14F-4D97-AF65-F5344CB8AC3E}">
        <p14:creationId xmlns:p14="http://schemas.microsoft.com/office/powerpoint/2010/main" val="2878773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4000"/>
              <a:t>The Context for Program Design</a:t>
            </a:r>
          </a:p>
        </p:txBody>
      </p:sp>
      <p:sp>
        <p:nvSpPr>
          <p:cNvPr id="11267" name="Content Placeholder 2"/>
          <p:cNvSpPr>
            <a:spLocks noGrp="1"/>
          </p:cNvSpPr>
          <p:nvPr>
            <p:ph idx="1"/>
          </p:nvPr>
        </p:nvSpPr>
        <p:spPr/>
        <p:txBody>
          <a:bodyPr>
            <a:normAutofit lnSpcReduction="10000"/>
          </a:bodyPr>
          <a:lstStyle/>
          <a:p>
            <a:pPr eaLnBrk="1" hangingPunct="1"/>
            <a:r>
              <a:rPr lang="en-US" sz="2800" dirty="0"/>
              <a:t>“</a:t>
            </a:r>
            <a:r>
              <a:rPr lang="en-US" sz="2800" b="1" i="1" dirty="0"/>
              <a:t>Reliability</a:t>
            </a:r>
            <a:r>
              <a:rPr lang="en-US" sz="2800" dirty="0"/>
              <a:t> is the capability of a process, procedure, or health service to perform its intended function in the required time under existing conditions”</a:t>
            </a:r>
          </a:p>
          <a:p>
            <a:pPr eaLnBrk="1" hangingPunct="1"/>
            <a:r>
              <a:rPr lang="en-US" sz="2800" b="1" i="1" dirty="0"/>
              <a:t>Vitality </a:t>
            </a:r>
            <a:r>
              <a:rPr lang="en-US" sz="2800" dirty="0"/>
              <a:t>is a supportive environment with effective care teams continually striving for excellence</a:t>
            </a:r>
          </a:p>
          <a:p>
            <a:pPr eaLnBrk="1" hangingPunct="1"/>
            <a:r>
              <a:rPr lang="en-US" sz="2800" b="1" i="1" dirty="0"/>
              <a:t>Patient-centered care</a:t>
            </a:r>
            <a:r>
              <a:rPr lang="en-US" sz="2800" dirty="0"/>
              <a:t> honors the whole person and respects individual values and choices</a:t>
            </a:r>
          </a:p>
          <a:p>
            <a:pPr eaLnBrk="1" hangingPunct="1"/>
            <a:r>
              <a:rPr lang="en-US" sz="2800" b="1" i="1" dirty="0"/>
              <a:t>Value-added care</a:t>
            </a:r>
            <a:r>
              <a:rPr lang="en-US" sz="2800" dirty="0"/>
              <a:t> is free of waste and promotes continuous flow</a:t>
            </a:r>
          </a:p>
          <a:p>
            <a:pPr eaLnBrk="1" hangingPunct="1"/>
            <a:endParaRPr lang="en-US" sz="2800" dirty="0"/>
          </a:p>
          <a:p>
            <a:pPr eaLnBrk="1" hangingPunct="1"/>
            <a:endParaRPr lang="en-US" dirty="0"/>
          </a:p>
          <a:p>
            <a:pPr eaLnBrk="1" hangingPunct="1"/>
            <a:endParaRPr lang="en-US" dirty="0"/>
          </a:p>
          <a:p>
            <a:pPr eaLnBrk="1" hangingPunct="1"/>
            <a:endParaRPr lang="en-US" dirty="0"/>
          </a:p>
          <a:p>
            <a:pPr eaLnBrk="1" hangingPunct="1">
              <a:buFont typeface="Wingdings" pitchFamily="2" charset="2"/>
              <a:buNone/>
            </a:pPr>
            <a:endParaRPr lang="en-US" dirty="0"/>
          </a:p>
        </p:txBody>
      </p:sp>
      <p:pic>
        <p:nvPicPr>
          <p:cNvPr id="3" name="Graphic 2" descr="Easel">
            <a:extLst>
              <a:ext uri="{FF2B5EF4-FFF2-40B4-BE49-F238E27FC236}">
                <a16:creationId xmlns:a16="http://schemas.microsoft.com/office/drawing/2014/main" id="{4D9FB598-30B7-48B4-95DA-1A9BC3A9C5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51580" y="834390"/>
            <a:ext cx="914400" cy="914400"/>
          </a:xfrm>
          <a:prstGeom prst="rect">
            <a:avLst/>
          </a:prstGeom>
        </p:spPr>
      </p:pic>
    </p:spTree>
    <p:extLst>
      <p:ext uri="{BB962C8B-B14F-4D97-AF65-F5344CB8AC3E}">
        <p14:creationId xmlns:p14="http://schemas.microsoft.com/office/powerpoint/2010/main" val="2783876175"/>
      </p:ext>
    </p:extLst>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a:t>Successful Implementation and Adoption</a:t>
            </a:r>
          </a:p>
        </p:txBody>
      </p:sp>
      <p:sp>
        <p:nvSpPr>
          <p:cNvPr id="7" name="Content Placeholder 6"/>
          <p:cNvSpPr>
            <a:spLocks noGrp="1"/>
          </p:cNvSpPr>
          <p:nvPr>
            <p:ph idx="1"/>
          </p:nvPr>
        </p:nvSpPr>
        <p:spPr/>
        <p:txBody>
          <a:bodyPr/>
          <a:lstStyle/>
          <a:p>
            <a:r>
              <a:rPr lang="en-US" dirty="0"/>
              <a:t>Plan Implementation</a:t>
            </a:r>
          </a:p>
          <a:p>
            <a:r>
              <a:rPr lang="en-US" dirty="0"/>
              <a:t>PDSA Cycle</a:t>
            </a:r>
          </a:p>
          <a:p>
            <a:r>
              <a:rPr lang="en-US" dirty="0"/>
              <a:t>Track results of PDSA Cycle</a:t>
            </a:r>
          </a:p>
          <a:p>
            <a:r>
              <a:rPr lang="en-US" dirty="0"/>
              <a:t>Measure Structure and Process Changes – expand data specific to your safety net!</a:t>
            </a:r>
          </a:p>
          <a:p>
            <a:pPr marL="82296" indent="0">
              <a:buNone/>
            </a:pPr>
            <a:endParaRPr lang="en-US" dirty="0"/>
          </a:p>
          <a:p>
            <a:endParaRPr lang="en-US" dirty="0"/>
          </a:p>
          <a:p>
            <a:endParaRPr lang="en-US" dirty="0"/>
          </a:p>
        </p:txBody>
      </p:sp>
      <p:sp>
        <p:nvSpPr>
          <p:cNvPr id="5" name="Slide Number Placeholder 4"/>
          <p:cNvSpPr>
            <a:spLocks noGrp="1"/>
          </p:cNvSpPr>
          <p:nvPr>
            <p:ph type="sldNum" sz="quarter" idx="4294967295"/>
          </p:nvPr>
        </p:nvSpPr>
        <p:spPr>
          <a:xfrm>
            <a:off x="9652000" y="6324600"/>
            <a:ext cx="2540000" cy="457200"/>
          </a:xfrm>
        </p:spPr>
        <p:txBody>
          <a:bodyPr/>
          <a:lstStyle/>
          <a:p>
            <a:fld id="{A427D013-D8AC-4118-BD03-47AE2AC7C7B8}" type="slidenum">
              <a:rPr lang="en-US" smtClean="0"/>
              <a:pPr/>
              <a:t>37</a:t>
            </a:fld>
            <a:endParaRPr lang="en-US"/>
          </a:p>
        </p:txBody>
      </p:sp>
      <p:pic>
        <p:nvPicPr>
          <p:cNvPr id="3" name="Graphic 2" descr="Arrow circle">
            <a:extLst>
              <a:ext uri="{FF2B5EF4-FFF2-40B4-BE49-F238E27FC236}">
                <a16:creationId xmlns:a16="http://schemas.microsoft.com/office/drawing/2014/main" id="{F5554373-69F3-4825-B3D5-E61812B98A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22000" y="834390"/>
            <a:ext cx="914400" cy="914400"/>
          </a:xfrm>
          <a:prstGeom prst="rect">
            <a:avLst/>
          </a:prstGeom>
        </p:spPr>
      </p:pic>
    </p:spTree>
    <p:extLst>
      <p:ext uri="{BB962C8B-B14F-4D97-AF65-F5344CB8AC3E}">
        <p14:creationId xmlns:p14="http://schemas.microsoft.com/office/powerpoint/2010/main" val="478697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5">
            <a:extLst>
              <a:ext uri="{FF2B5EF4-FFF2-40B4-BE49-F238E27FC236}">
                <a16:creationId xmlns:a16="http://schemas.microsoft.com/office/drawing/2014/main" id="{8FCFF236-D150-5A42-830C-83FC4C6FD054}"/>
              </a:ext>
            </a:extLst>
          </p:cNvPr>
          <p:cNvSpPr>
            <a:spLocks noGrp="1" noChangeArrowheads="1"/>
          </p:cNvSpPr>
          <p:nvPr>
            <p:ph type="title"/>
          </p:nvPr>
        </p:nvSpPr>
        <p:spPr/>
        <p:txBody>
          <a:bodyPr/>
          <a:lstStyle/>
          <a:p>
            <a:pPr eaLnBrk="1" hangingPunct="1"/>
            <a:r>
              <a:rPr lang="en-US" altLang="en-US" dirty="0"/>
              <a:t>    Organization Support</a:t>
            </a:r>
          </a:p>
        </p:txBody>
      </p:sp>
      <p:sp>
        <p:nvSpPr>
          <p:cNvPr id="66562" name="Subtitle 6">
            <a:extLst>
              <a:ext uri="{FF2B5EF4-FFF2-40B4-BE49-F238E27FC236}">
                <a16:creationId xmlns:a16="http://schemas.microsoft.com/office/drawing/2014/main" id="{3E0C2971-B8C0-604F-AD19-E6216EF724DF}"/>
              </a:ext>
            </a:extLst>
          </p:cNvPr>
          <p:cNvSpPr>
            <a:spLocks noGrp="1" noChangeArrowheads="1"/>
          </p:cNvSpPr>
          <p:nvPr>
            <p:ph idx="1"/>
          </p:nvPr>
        </p:nvSpPr>
        <p:spPr>
          <a:xfrm>
            <a:off x="982980" y="2017713"/>
            <a:ext cx="9349740" cy="1057909"/>
          </a:xfrm>
        </p:spPr>
        <p:txBody>
          <a:bodyPr/>
          <a:lstStyle/>
          <a:p>
            <a:pPr eaLnBrk="1" hangingPunct="1">
              <a:buFont typeface="Wingdings" pitchFamily="2" charset="2"/>
              <a:buNone/>
            </a:pPr>
            <a:r>
              <a:rPr lang="en-US" altLang="en-US" sz="4400" b="1" cap="all" dirty="0"/>
              <a:t>You have so much support!  </a:t>
            </a:r>
          </a:p>
          <a:p>
            <a:pPr eaLnBrk="1" hangingPunct="1">
              <a:buFont typeface="Wingdings" pitchFamily="2" charset="2"/>
              <a:buNone/>
            </a:pPr>
            <a:endParaRPr lang="en-US" altLang="en-US" dirty="0"/>
          </a:p>
        </p:txBody>
      </p:sp>
      <p:pic>
        <p:nvPicPr>
          <p:cNvPr id="3" name="Picture 2">
            <a:extLst>
              <a:ext uri="{FF2B5EF4-FFF2-40B4-BE49-F238E27FC236}">
                <a16:creationId xmlns:a16="http://schemas.microsoft.com/office/drawing/2014/main" id="{D014B6C2-C87A-4F8C-B1DC-86D2D92D65F7}"/>
              </a:ext>
            </a:extLst>
          </p:cNvPr>
          <p:cNvPicPr>
            <a:picLocks noChangeAspect="1"/>
          </p:cNvPicPr>
          <p:nvPr/>
        </p:nvPicPr>
        <p:blipFill>
          <a:blip r:embed="rId2"/>
          <a:stretch>
            <a:fillRect/>
          </a:stretch>
        </p:blipFill>
        <p:spPr>
          <a:xfrm>
            <a:off x="6065521" y="2903556"/>
            <a:ext cx="3586108" cy="3578542"/>
          </a:xfrm>
          <a:prstGeom prst="ellipse">
            <a:avLst/>
          </a:prstGeom>
        </p:spPr>
      </p:pic>
      <p:sp>
        <p:nvSpPr>
          <p:cNvPr id="4" name="Rectangle 3">
            <a:extLst>
              <a:ext uri="{FF2B5EF4-FFF2-40B4-BE49-F238E27FC236}">
                <a16:creationId xmlns:a16="http://schemas.microsoft.com/office/drawing/2014/main" id="{ED125A42-0896-4DD2-82F1-BCA274E2A28B}"/>
              </a:ext>
            </a:extLst>
          </p:cNvPr>
          <p:cNvSpPr/>
          <p:nvPr/>
        </p:nvSpPr>
        <p:spPr>
          <a:xfrm>
            <a:off x="3173730" y="2949276"/>
            <a:ext cx="6096000" cy="707886"/>
          </a:xfrm>
          <a:prstGeom prst="rect">
            <a:avLst/>
          </a:prstGeom>
        </p:spPr>
        <p:txBody>
          <a:bodyPr>
            <a:spAutoFit/>
          </a:bodyPr>
          <a:lstStyle/>
          <a:p>
            <a:pPr>
              <a:buClr>
                <a:srgbClr val="7E9632"/>
              </a:buClr>
            </a:pPr>
            <a:r>
              <a:rPr lang="en-US" altLang="en-US" sz="4000" dirty="0"/>
              <a:t>  Each Other</a:t>
            </a:r>
          </a:p>
        </p:txBody>
      </p:sp>
      <p:sp>
        <p:nvSpPr>
          <p:cNvPr id="5" name="Rectangle 4">
            <a:extLst>
              <a:ext uri="{FF2B5EF4-FFF2-40B4-BE49-F238E27FC236}">
                <a16:creationId xmlns:a16="http://schemas.microsoft.com/office/drawing/2014/main" id="{72FA545B-CCFD-494A-A790-E7586EA07C57}"/>
              </a:ext>
            </a:extLst>
          </p:cNvPr>
          <p:cNvSpPr/>
          <p:nvPr/>
        </p:nvSpPr>
        <p:spPr>
          <a:xfrm>
            <a:off x="2336430" y="3732912"/>
            <a:ext cx="6096000" cy="707886"/>
          </a:xfrm>
          <a:prstGeom prst="rect">
            <a:avLst/>
          </a:prstGeom>
        </p:spPr>
        <p:txBody>
          <a:bodyPr>
            <a:spAutoFit/>
          </a:bodyPr>
          <a:lstStyle/>
          <a:p>
            <a:pPr>
              <a:buClr>
                <a:srgbClr val="7E9632"/>
              </a:buClr>
            </a:pPr>
            <a:r>
              <a:rPr lang="en-US" altLang="en-US" sz="4000" dirty="0"/>
              <a:t>  Your Hospital</a:t>
            </a:r>
          </a:p>
        </p:txBody>
      </p:sp>
      <p:sp>
        <p:nvSpPr>
          <p:cNvPr id="6" name="Rectangle 5">
            <a:extLst>
              <a:ext uri="{FF2B5EF4-FFF2-40B4-BE49-F238E27FC236}">
                <a16:creationId xmlns:a16="http://schemas.microsoft.com/office/drawing/2014/main" id="{33EAB132-78AE-4DF2-8BD4-4833DCF9C6B4}"/>
              </a:ext>
            </a:extLst>
          </p:cNvPr>
          <p:cNvSpPr/>
          <p:nvPr/>
        </p:nvSpPr>
        <p:spPr>
          <a:xfrm>
            <a:off x="1856370" y="4638004"/>
            <a:ext cx="6096000" cy="707886"/>
          </a:xfrm>
          <a:prstGeom prst="rect">
            <a:avLst/>
          </a:prstGeom>
        </p:spPr>
        <p:txBody>
          <a:bodyPr>
            <a:spAutoFit/>
          </a:bodyPr>
          <a:lstStyle/>
          <a:p>
            <a:pPr>
              <a:buClr>
                <a:srgbClr val="7E9632"/>
              </a:buClr>
            </a:pPr>
            <a:r>
              <a:rPr lang="en-US" altLang="en-US" sz="4000" dirty="0"/>
              <a:t>  Curbell Medical </a:t>
            </a:r>
          </a:p>
        </p:txBody>
      </p:sp>
      <p:pic>
        <p:nvPicPr>
          <p:cNvPr id="8" name="Graphic 7" descr="Open hand">
            <a:extLst>
              <a:ext uri="{FF2B5EF4-FFF2-40B4-BE49-F238E27FC236}">
                <a16:creationId xmlns:a16="http://schemas.microsoft.com/office/drawing/2014/main" id="{A1D947EB-1896-41BF-B438-2EDDEC440E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51580" y="834390"/>
            <a:ext cx="914400" cy="914400"/>
          </a:xfrm>
          <a:prstGeom prst="rect">
            <a:avLst/>
          </a:prstGeom>
        </p:spPr>
      </p:pic>
    </p:spTree>
    <p:extLst>
      <p:ext uri="{BB962C8B-B14F-4D97-AF65-F5344CB8AC3E}">
        <p14:creationId xmlns:p14="http://schemas.microsoft.com/office/powerpoint/2010/main" val="3662638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6" name="Content Placeholder 5"/>
          <p:cNvPicPr>
            <a:picLocks noGrp="1" noChangeAspect="1"/>
          </p:cNvPicPr>
          <p:nvPr>
            <p:ph idx="1"/>
          </p:nvPr>
        </p:nvPicPr>
        <p:blipFill>
          <a:blip r:embed="rId2"/>
          <a:stretch>
            <a:fillRect/>
          </a:stretch>
        </p:blipFill>
        <p:spPr>
          <a:xfrm>
            <a:off x="2895600" y="2370138"/>
            <a:ext cx="5748472" cy="3086100"/>
          </a:xfrm>
          <a:prstGeom prst="rect">
            <a:avLst/>
          </a:prstGeom>
        </p:spPr>
      </p:pic>
      <p:sp>
        <p:nvSpPr>
          <p:cNvPr id="4" name="Footer Placeholder 3"/>
          <p:cNvSpPr>
            <a:spLocks noGrp="1"/>
          </p:cNvSpPr>
          <p:nvPr>
            <p:ph type="ftr" sz="quarter" idx="4294967295"/>
          </p:nvPr>
        </p:nvSpPr>
        <p:spPr>
          <a:xfrm>
            <a:off x="4470400" y="6324600"/>
            <a:ext cx="3860800" cy="457200"/>
          </a:xfrm>
        </p:spPr>
        <p:txBody>
          <a:bodyPr/>
          <a:lstStyle/>
          <a:p>
            <a:pPr>
              <a:defRPr/>
            </a:pPr>
            <a:endParaRPr lang="en-US">
              <a:solidFill>
                <a:srgbClr val="000000"/>
              </a:solidFill>
            </a:endParaRPr>
          </a:p>
          <a:p>
            <a:pPr>
              <a:defRPr/>
            </a:pPr>
            <a:endParaRPr lang="en-US">
              <a:solidFill>
                <a:srgbClr val="000000"/>
              </a:solidFill>
            </a:endParaRPr>
          </a:p>
        </p:txBody>
      </p:sp>
      <p:pic>
        <p:nvPicPr>
          <p:cNvPr id="10" name="Graphic 9" descr="Smiling face with no fill">
            <a:extLst>
              <a:ext uri="{FF2B5EF4-FFF2-40B4-BE49-F238E27FC236}">
                <a16:creationId xmlns:a16="http://schemas.microsoft.com/office/drawing/2014/main" id="{4E19FC15-AD53-4383-87FC-F9E1D4A894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69279" y="834390"/>
            <a:ext cx="914400" cy="914400"/>
          </a:xfrm>
          <a:prstGeom prst="rect">
            <a:avLst/>
          </a:prstGeom>
        </p:spPr>
      </p:pic>
      <p:sp>
        <p:nvSpPr>
          <p:cNvPr id="3" name="Rectangle 2">
            <a:extLst>
              <a:ext uri="{FF2B5EF4-FFF2-40B4-BE49-F238E27FC236}">
                <a16:creationId xmlns:a16="http://schemas.microsoft.com/office/drawing/2014/main" id="{B372F5E7-6A13-4289-B667-DC424B0D5A16}"/>
              </a:ext>
            </a:extLst>
          </p:cNvPr>
          <p:cNvSpPr>
            <a:spLocks/>
          </p:cNvSpPr>
          <p:nvPr/>
        </p:nvSpPr>
        <p:spPr bwMode="auto">
          <a:xfrm rot="2712843">
            <a:off x="3242029" y="2457556"/>
            <a:ext cx="1719072" cy="1719072"/>
          </a:xfrm>
          <a:prstGeom prst="rect">
            <a:avLst/>
          </a:prstGeom>
          <a:gradFill flip="none" rotWithShape="1">
            <a:gsLst>
              <a:gs pos="0">
                <a:srgbClr val="FF9900"/>
              </a:gs>
              <a:gs pos="50000">
                <a:srgbClr val="FFC000">
                  <a:shade val="67500"/>
                  <a:satMod val="115000"/>
                </a:srgbClr>
              </a:gs>
              <a:gs pos="100000">
                <a:srgbClr val="FFC000">
                  <a:shade val="100000"/>
                  <a:satMod val="115000"/>
                </a:srgbClr>
              </a:gs>
            </a:gsLst>
            <a:lin ang="0" scaled="1"/>
            <a:tileRect/>
          </a:gradFill>
          <a:ln w="9525" cap="flat" cmpd="sng" algn="ctr">
            <a:solidFill>
              <a:srgbClr val="FF9900"/>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sp>
        <p:nvSpPr>
          <p:cNvPr id="8" name="TextBox 7"/>
          <p:cNvSpPr txBox="1"/>
          <p:nvPr/>
        </p:nvSpPr>
        <p:spPr>
          <a:xfrm>
            <a:off x="3394710" y="2895204"/>
            <a:ext cx="1417320" cy="830997"/>
          </a:xfrm>
          <a:prstGeom prst="rect">
            <a:avLst/>
          </a:prstGeom>
          <a:noFill/>
        </p:spPr>
        <p:txBody>
          <a:bodyPr wrap="square" rtlCol="0">
            <a:spAutoFit/>
          </a:bodyPr>
          <a:lstStyle/>
          <a:p>
            <a:pPr algn="ctr"/>
            <a:r>
              <a:rPr lang="en-US" sz="1600" b="1" cap="all" dirty="0"/>
              <a:t>If you Fall  Tell Someone</a:t>
            </a:r>
          </a:p>
        </p:txBody>
      </p:sp>
      <p:sp>
        <p:nvSpPr>
          <p:cNvPr id="11" name="Rectangle 10">
            <a:extLst>
              <a:ext uri="{FF2B5EF4-FFF2-40B4-BE49-F238E27FC236}">
                <a16:creationId xmlns:a16="http://schemas.microsoft.com/office/drawing/2014/main" id="{F54997FB-92E9-4D1C-9934-882245360A14}"/>
              </a:ext>
            </a:extLst>
          </p:cNvPr>
          <p:cNvSpPr>
            <a:spLocks noChangeAspect="1"/>
          </p:cNvSpPr>
          <p:nvPr/>
        </p:nvSpPr>
        <p:spPr bwMode="auto">
          <a:xfrm rot="2712843">
            <a:off x="3334146" y="2530624"/>
            <a:ext cx="1560175" cy="1552053"/>
          </a:xfrm>
          <a:prstGeom prst="rect">
            <a:avLst/>
          </a:prstGeom>
          <a:noFill/>
          <a:ln w="2857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spTree>
    <p:extLst>
      <p:ext uri="{BB962C8B-B14F-4D97-AF65-F5344CB8AC3E}">
        <p14:creationId xmlns:p14="http://schemas.microsoft.com/office/powerpoint/2010/main" val="88740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A8BCF5-C395-F24E-87C9-CD58F409B06A}"/>
              </a:ext>
            </a:extLst>
          </p:cNvPr>
          <p:cNvSpPr>
            <a:spLocks noGrp="1"/>
          </p:cNvSpPr>
          <p:nvPr>
            <p:ph type="title"/>
          </p:nvPr>
        </p:nvSpPr>
        <p:spPr/>
        <p:txBody>
          <a:bodyPr/>
          <a:lstStyle/>
          <a:p>
            <a:r>
              <a:rPr lang="en-US" dirty="0"/>
              <a:t>My Goals:</a:t>
            </a:r>
          </a:p>
        </p:txBody>
      </p:sp>
      <p:sp>
        <p:nvSpPr>
          <p:cNvPr id="6" name="Content Placeholder 5">
            <a:extLst>
              <a:ext uri="{FF2B5EF4-FFF2-40B4-BE49-F238E27FC236}">
                <a16:creationId xmlns:a16="http://schemas.microsoft.com/office/drawing/2014/main" id="{0988C671-F081-4F4C-BC7E-88C309E20282}"/>
              </a:ext>
            </a:extLst>
          </p:cNvPr>
          <p:cNvSpPr>
            <a:spLocks noGrp="1"/>
          </p:cNvSpPr>
          <p:nvPr>
            <p:ph idx="1"/>
          </p:nvPr>
        </p:nvSpPr>
        <p:spPr/>
        <p:txBody>
          <a:bodyPr/>
          <a:lstStyle/>
          <a:p>
            <a:pPr marL="0" indent="0">
              <a:buNone/>
            </a:pPr>
            <a:r>
              <a:rPr lang="en-US" dirty="0">
                <a:solidFill>
                  <a:srgbClr val="0432FF"/>
                </a:solidFill>
              </a:rPr>
              <a:t>Challenge and inspire </a:t>
            </a:r>
            <a:r>
              <a:rPr lang="en-US" dirty="0"/>
              <a:t>you to go beyond universal  fall precautions to use available and </a:t>
            </a:r>
            <a:r>
              <a:rPr lang="en-US" i="1" dirty="0"/>
              <a:t>innovative </a:t>
            </a:r>
            <a:r>
              <a:rPr lang="en-US" dirty="0"/>
              <a:t>technology to integrate in fall and injury reduction practices. </a:t>
            </a:r>
          </a:p>
          <a:p>
            <a:pPr marL="0" indent="0">
              <a:buNone/>
            </a:pPr>
            <a:r>
              <a:rPr lang="en-US" dirty="0">
                <a:solidFill>
                  <a:srgbClr val="0432FF"/>
                </a:solidFill>
              </a:rPr>
              <a:t>Shape population-based approach </a:t>
            </a:r>
            <a:r>
              <a:rPr lang="en-US" dirty="0"/>
              <a:t>for high vulnerability that must be protected using new approaches to care.</a:t>
            </a:r>
          </a:p>
          <a:p>
            <a:endParaRPr lang="en-US" dirty="0"/>
          </a:p>
        </p:txBody>
      </p:sp>
      <p:pic>
        <p:nvPicPr>
          <p:cNvPr id="3" name="Graphic 2" descr="Bullseye">
            <a:extLst>
              <a:ext uri="{FF2B5EF4-FFF2-40B4-BE49-F238E27FC236}">
                <a16:creationId xmlns:a16="http://schemas.microsoft.com/office/drawing/2014/main" id="{C4DB1238-EB69-4FE7-8520-B51FB8CD22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19460" y="834390"/>
            <a:ext cx="914400" cy="914400"/>
          </a:xfrm>
          <a:prstGeom prst="rect">
            <a:avLst/>
          </a:prstGeom>
        </p:spPr>
      </p:pic>
    </p:spTree>
    <p:extLst>
      <p:ext uri="{BB962C8B-B14F-4D97-AF65-F5344CB8AC3E}">
        <p14:creationId xmlns:p14="http://schemas.microsoft.com/office/powerpoint/2010/main" val="674254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 Can Always Reach Me!</a:t>
            </a:r>
          </a:p>
        </p:txBody>
      </p:sp>
      <p:sp>
        <p:nvSpPr>
          <p:cNvPr id="5" name="Content Placeholder 4"/>
          <p:cNvSpPr>
            <a:spLocks noGrp="1"/>
          </p:cNvSpPr>
          <p:nvPr>
            <p:ph idx="1"/>
          </p:nvPr>
        </p:nvSpPr>
        <p:spPr/>
        <p:txBody>
          <a:bodyPr/>
          <a:lstStyle/>
          <a:p>
            <a:r>
              <a:rPr lang="en-US" dirty="0"/>
              <a:t>Patricia Quigley, PhD, MPH, ARNP, CRRN, FAAN, FAANP, FARN, </a:t>
            </a:r>
          </a:p>
          <a:p>
            <a:pPr marL="0" indent="0">
              <a:buNone/>
            </a:pPr>
            <a:r>
              <a:rPr lang="en-US" dirty="0"/>
              <a:t>   Nurse Consultant</a:t>
            </a:r>
          </a:p>
          <a:p>
            <a:r>
              <a:rPr lang="en-US" dirty="0"/>
              <a:t>pquigley1@tampabay.rr.com</a:t>
            </a:r>
          </a:p>
        </p:txBody>
      </p:sp>
      <p:pic>
        <p:nvPicPr>
          <p:cNvPr id="3" name="Graphic 2" descr="Email">
            <a:extLst>
              <a:ext uri="{FF2B5EF4-FFF2-40B4-BE49-F238E27FC236}">
                <a16:creationId xmlns:a16="http://schemas.microsoft.com/office/drawing/2014/main" id="{4AAF8235-9CC6-4F64-A7C4-957A426DA9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28431" y="834390"/>
            <a:ext cx="914400" cy="914400"/>
          </a:xfrm>
          <a:prstGeom prst="rect">
            <a:avLst/>
          </a:prstGeom>
        </p:spPr>
      </p:pic>
    </p:spTree>
    <p:extLst>
      <p:ext uri="{BB962C8B-B14F-4D97-AF65-F5344CB8AC3E}">
        <p14:creationId xmlns:p14="http://schemas.microsoft.com/office/powerpoint/2010/main" val="36109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sz="2800" dirty="0"/>
              <a:t>Apply at least 3 strategies to change practice beyond usual care to focus on preventable falls and protection from injury; </a:t>
            </a:r>
          </a:p>
          <a:p>
            <a:r>
              <a:rPr lang="en-US" sz="2800" dirty="0"/>
              <a:t>Assess Readiness to Protect Patients from Harm due to Falls</a:t>
            </a:r>
          </a:p>
          <a:p>
            <a:r>
              <a:rPr lang="en-US" sz="2800" dirty="0"/>
              <a:t>Align Technology to Patient and Setting Specific Needs</a:t>
            </a:r>
          </a:p>
          <a:p>
            <a:r>
              <a:rPr lang="en-US" sz="2800" dirty="0"/>
              <a:t>Generate confidence to embrace innovation and inspire successful implementation </a:t>
            </a:r>
          </a:p>
          <a:p>
            <a:endParaRPr lang="en-US" sz="2400" dirty="0"/>
          </a:p>
        </p:txBody>
      </p:sp>
      <p:pic>
        <p:nvPicPr>
          <p:cNvPr id="7" name="Graphic 6" descr="Presentation with checklist">
            <a:extLst>
              <a:ext uri="{FF2B5EF4-FFF2-40B4-BE49-F238E27FC236}">
                <a16:creationId xmlns:a16="http://schemas.microsoft.com/office/drawing/2014/main" id="{263B579E-0E7C-4F99-8541-AEB21D57FE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08030" y="834390"/>
            <a:ext cx="914400" cy="914400"/>
          </a:xfrm>
          <a:prstGeom prst="rect">
            <a:avLst/>
          </a:prstGeom>
        </p:spPr>
      </p:pic>
    </p:spTree>
    <p:extLst>
      <p:ext uri="{BB962C8B-B14F-4D97-AF65-F5344CB8AC3E}">
        <p14:creationId xmlns:p14="http://schemas.microsoft.com/office/powerpoint/2010/main" val="3872761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Burden of Falls is Great</a:t>
            </a:r>
          </a:p>
        </p:txBody>
      </p:sp>
      <p:sp>
        <p:nvSpPr>
          <p:cNvPr id="3" name="Content Placeholder 2"/>
          <p:cNvSpPr>
            <a:spLocks noGrp="1"/>
          </p:cNvSpPr>
          <p:nvPr>
            <p:ph idx="1"/>
          </p:nvPr>
        </p:nvSpPr>
        <p:spPr/>
        <p:txBody>
          <a:bodyPr/>
          <a:lstStyle/>
          <a:p>
            <a:r>
              <a:rPr lang="en-US" dirty="0"/>
              <a:t>CDC’s Updated analysis of  2019 </a:t>
            </a:r>
            <a:r>
              <a:rPr lang="en-US" b="1" dirty="0"/>
              <a:t>unintentional injury deaths</a:t>
            </a:r>
            <a:r>
              <a:rPr lang="en-US" dirty="0"/>
              <a:t>, which again includes death due to falls,  was the </a:t>
            </a:r>
            <a:r>
              <a:rPr lang="en-US" b="1" dirty="0"/>
              <a:t>third leading cause of unintended injury death for the </a:t>
            </a:r>
            <a:r>
              <a:rPr lang="en-US" b="1" dirty="0">
                <a:solidFill>
                  <a:srgbClr val="0432FF"/>
                </a:solidFill>
              </a:rPr>
              <a:t>entire US population</a:t>
            </a:r>
            <a:r>
              <a:rPr lang="en-US" dirty="0">
                <a:solidFill>
                  <a:srgbClr val="0432FF"/>
                </a:solidFill>
              </a:rPr>
              <a:t>. </a:t>
            </a:r>
          </a:p>
        </p:txBody>
      </p:sp>
      <p:pic>
        <p:nvPicPr>
          <p:cNvPr id="5" name="Graphic 4" descr="Newspaper">
            <a:extLst>
              <a:ext uri="{FF2B5EF4-FFF2-40B4-BE49-F238E27FC236}">
                <a16:creationId xmlns:a16="http://schemas.microsoft.com/office/drawing/2014/main" id="{6D8C96F0-0DEB-4FDF-B1B0-53CD038457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5170" y="834390"/>
            <a:ext cx="914400" cy="914400"/>
          </a:xfrm>
          <a:prstGeom prst="rect">
            <a:avLst/>
          </a:prstGeom>
        </p:spPr>
      </p:pic>
    </p:spTree>
    <p:extLst>
      <p:ext uri="{BB962C8B-B14F-4D97-AF65-F5344CB8AC3E}">
        <p14:creationId xmlns:p14="http://schemas.microsoft.com/office/powerpoint/2010/main" val="2081701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492BB-7C1A-C948-B937-57166531E8FA}"/>
              </a:ext>
            </a:extLst>
          </p:cNvPr>
          <p:cNvSpPr>
            <a:spLocks noGrp="1"/>
          </p:cNvSpPr>
          <p:nvPr>
            <p:ph type="title"/>
          </p:nvPr>
        </p:nvSpPr>
        <p:spPr/>
        <p:txBody>
          <a:bodyPr/>
          <a:lstStyle/>
          <a:p>
            <a:r>
              <a:rPr lang="en-US" dirty="0"/>
              <a:t>By Age Group,  Unintentional Injuries by all ages,  gender and race.</a:t>
            </a:r>
          </a:p>
        </p:txBody>
      </p:sp>
      <p:sp>
        <p:nvSpPr>
          <p:cNvPr id="3" name="Content Placeholder 2">
            <a:extLst>
              <a:ext uri="{FF2B5EF4-FFF2-40B4-BE49-F238E27FC236}">
                <a16:creationId xmlns:a16="http://schemas.microsoft.com/office/drawing/2014/main" id="{F696222D-0897-B243-81CD-0F0917093D9F}"/>
              </a:ext>
            </a:extLst>
          </p:cNvPr>
          <p:cNvSpPr>
            <a:spLocks noGrp="1"/>
          </p:cNvSpPr>
          <p:nvPr>
            <p:ph idx="1"/>
          </p:nvPr>
        </p:nvSpPr>
        <p:spPr/>
        <p:txBody>
          <a:bodyPr/>
          <a:lstStyle/>
          <a:p>
            <a:pPr marL="0" indent="0">
              <a:buNone/>
            </a:pPr>
            <a:r>
              <a:rPr lang="en-US" dirty="0"/>
              <a:t>By age group, unintentional injury death was  the </a:t>
            </a:r>
          </a:p>
          <a:p>
            <a:r>
              <a:rPr lang="en-US" dirty="0"/>
              <a:t>3</a:t>
            </a:r>
            <a:r>
              <a:rPr lang="en-US" baseline="30000" dirty="0"/>
              <a:t>rd</a:t>
            </a:r>
            <a:r>
              <a:rPr lang="en-US" dirty="0"/>
              <a:t> leading cause of death in  infants &lt; 1 </a:t>
            </a:r>
            <a:r>
              <a:rPr lang="en-US" dirty="0" err="1"/>
              <a:t>yoa</a:t>
            </a:r>
            <a:r>
              <a:rPr lang="en-US" dirty="0"/>
              <a:t>;   </a:t>
            </a:r>
          </a:p>
          <a:p>
            <a:r>
              <a:rPr lang="en-US" dirty="0"/>
              <a:t>1</a:t>
            </a:r>
            <a:r>
              <a:rPr lang="en-US" baseline="30000" dirty="0"/>
              <a:t>st</a:t>
            </a:r>
            <a:r>
              <a:rPr lang="en-US" dirty="0"/>
              <a:t> leading  cause of death in age groups 1-4, 5-9,  10-14,  15-24,  25-34,  35-44;    </a:t>
            </a:r>
          </a:p>
          <a:p>
            <a:r>
              <a:rPr lang="en-US" dirty="0"/>
              <a:t>3</a:t>
            </a:r>
            <a:r>
              <a:rPr lang="en-US" baseline="30000" dirty="0"/>
              <a:t>rd</a:t>
            </a:r>
            <a:r>
              <a:rPr lang="en-US" dirty="0"/>
              <a:t> leading cause of death in age groups 45-54,  55-64;   and, 7</a:t>
            </a:r>
            <a:r>
              <a:rPr lang="en-US" baseline="30000" dirty="0"/>
              <a:t>th</a:t>
            </a:r>
            <a:r>
              <a:rPr lang="en-US" dirty="0"/>
              <a:t> leading cause of death in older adults  </a:t>
            </a:r>
            <a:r>
              <a:rPr lang="en-US" u="sng" dirty="0"/>
              <a:t>&gt;</a:t>
            </a:r>
            <a:r>
              <a:rPr lang="en-US" dirty="0"/>
              <a:t>65 and older.  </a:t>
            </a:r>
          </a:p>
        </p:txBody>
      </p:sp>
    </p:spTree>
    <p:extLst>
      <p:ext uri="{BB962C8B-B14F-4D97-AF65-F5344CB8AC3E}">
        <p14:creationId xmlns:p14="http://schemas.microsoft.com/office/powerpoint/2010/main" val="191004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54B6C-761C-014C-8347-FAFC751A72E8}"/>
              </a:ext>
            </a:extLst>
          </p:cNvPr>
          <p:cNvSpPr>
            <a:spLocks noGrp="1"/>
          </p:cNvSpPr>
          <p:nvPr>
            <p:ph type="title"/>
          </p:nvPr>
        </p:nvSpPr>
        <p:spPr/>
        <p:txBody>
          <a:bodyPr/>
          <a:lstStyle/>
          <a:p>
            <a:r>
              <a:rPr lang="en-US" dirty="0"/>
              <a:t>Loss of Life</a:t>
            </a:r>
          </a:p>
        </p:txBody>
      </p:sp>
      <p:sp>
        <p:nvSpPr>
          <p:cNvPr id="3" name="Content Placeholder 2">
            <a:extLst>
              <a:ext uri="{FF2B5EF4-FFF2-40B4-BE49-F238E27FC236}">
                <a16:creationId xmlns:a16="http://schemas.microsoft.com/office/drawing/2014/main" id="{AD59724F-A80B-3644-81F2-CCB3242BA174}"/>
              </a:ext>
            </a:extLst>
          </p:cNvPr>
          <p:cNvSpPr>
            <a:spLocks noGrp="1"/>
          </p:cNvSpPr>
          <p:nvPr>
            <p:ph idx="1"/>
          </p:nvPr>
        </p:nvSpPr>
        <p:spPr/>
        <p:txBody>
          <a:bodyPr/>
          <a:lstStyle/>
          <a:p>
            <a:r>
              <a:rPr lang="en-US" i="1" dirty="0"/>
              <a:t>However, </a:t>
            </a:r>
            <a:r>
              <a:rPr lang="en-US" i="1" dirty="0">
                <a:solidFill>
                  <a:srgbClr val="0432FF"/>
                </a:solidFill>
              </a:rPr>
              <a:t>falls was the leading reason for unintentional injury death for older adults.</a:t>
            </a:r>
            <a:r>
              <a:rPr lang="en-US" dirty="0"/>
              <a:t>  Out of a total of 60,257 unintentional injury deaths,  </a:t>
            </a:r>
            <a:r>
              <a:rPr lang="en-US" b="1" i="1" dirty="0"/>
              <a:t>the leading cause is falls, 56.5% of all causes of  unintentional injury death.</a:t>
            </a:r>
            <a:endParaRPr lang="en-US" dirty="0"/>
          </a:p>
        </p:txBody>
      </p:sp>
    </p:spTree>
    <p:extLst>
      <p:ext uri="{BB962C8B-B14F-4D97-AF65-F5344CB8AC3E}">
        <p14:creationId xmlns:p14="http://schemas.microsoft.com/office/powerpoint/2010/main" val="2189396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08FB-A7ED-714A-9EDF-B75AC628F130}"/>
              </a:ext>
            </a:extLst>
          </p:cNvPr>
          <p:cNvSpPr>
            <a:spLocks noGrp="1"/>
          </p:cNvSpPr>
          <p:nvPr>
            <p:ph type="title"/>
          </p:nvPr>
        </p:nvSpPr>
        <p:spPr/>
        <p:txBody>
          <a:bodyPr/>
          <a:lstStyle/>
          <a:p>
            <a:r>
              <a:rPr lang="en-US" dirty="0"/>
              <a:t>Every Day, Minute, Second Counts</a:t>
            </a:r>
          </a:p>
        </p:txBody>
      </p:sp>
      <p:sp>
        <p:nvSpPr>
          <p:cNvPr id="3" name="Content Placeholder 2">
            <a:extLst>
              <a:ext uri="{FF2B5EF4-FFF2-40B4-BE49-F238E27FC236}">
                <a16:creationId xmlns:a16="http://schemas.microsoft.com/office/drawing/2014/main" id="{C3D25EDF-B903-494C-B719-831C22B26EEA}"/>
              </a:ext>
            </a:extLst>
          </p:cNvPr>
          <p:cNvSpPr>
            <a:spLocks noGrp="1"/>
          </p:cNvSpPr>
          <p:nvPr>
            <p:ph idx="1"/>
          </p:nvPr>
        </p:nvSpPr>
        <p:spPr/>
        <p:txBody>
          <a:bodyPr/>
          <a:lstStyle/>
          <a:p>
            <a:r>
              <a:rPr lang="en-US" dirty="0"/>
              <a:t>Every year, approximately 3.7 million Americans turn 65.  According to </a:t>
            </a:r>
            <a:r>
              <a:rPr lang="en-US" dirty="0" err="1"/>
              <a:t>Factora</a:t>
            </a:r>
            <a:r>
              <a:rPr lang="en-US" dirty="0"/>
              <a:t>, et al., (2021),  </a:t>
            </a:r>
            <a:r>
              <a:rPr lang="en-US" dirty="0">
                <a:solidFill>
                  <a:srgbClr val="0432FF"/>
                </a:solidFill>
              </a:rPr>
              <a:t>older adults ages  65 years and older are </a:t>
            </a:r>
            <a:r>
              <a:rPr lang="en-US" b="1" i="1" dirty="0">
                <a:solidFill>
                  <a:srgbClr val="0432FF"/>
                </a:solidFill>
              </a:rPr>
              <a:t>twice as likely to fall </a:t>
            </a:r>
            <a:r>
              <a:rPr lang="en-US" dirty="0">
                <a:solidFill>
                  <a:srgbClr val="0432FF"/>
                </a:solidFill>
              </a:rPr>
              <a:t>than younger adults </a:t>
            </a:r>
            <a:r>
              <a:rPr lang="en-US" dirty="0"/>
              <a:t>(OR 2.84 [1.77-4.53]).   </a:t>
            </a:r>
            <a:r>
              <a:rPr lang="en-US" dirty="0">
                <a:solidFill>
                  <a:srgbClr val="FF0000"/>
                </a:solidFill>
              </a:rPr>
              <a:t>Every 11 seconds, an older person visits the ER due to a fal</a:t>
            </a:r>
            <a:r>
              <a:rPr lang="en-US" dirty="0"/>
              <a:t>l (National Council on Aging [NCOA, 2021).  </a:t>
            </a:r>
            <a:r>
              <a:rPr lang="en-US" dirty="0">
                <a:solidFill>
                  <a:srgbClr val="0432FF"/>
                </a:solidFill>
              </a:rPr>
              <a:t>Every 20 minutes in the United States, an older adult dies from a fall</a:t>
            </a:r>
            <a:r>
              <a:rPr lang="en-US" dirty="0"/>
              <a:t> (CDC STEADI, 2020).</a:t>
            </a:r>
          </a:p>
        </p:txBody>
      </p:sp>
    </p:spTree>
    <p:extLst>
      <p:ext uri="{BB962C8B-B14F-4D97-AF65-F5344CB8AC3E}">
        <p14:creationId xmlns:p14="http://schemas.microsoft.com/office/powerpoint/2010/main" val="662117960"/>
      </p:ext>
    </p:extLst>
  </p:cSld>
  <p:clrMapOvr>
    <a:masterClrMapping/>
  </p:clrMapOvr>
</p:sld>
</file>

<file path=ppt/theme/theme1.xml><?xml version="1.0" encoding="utf-8"?>
<a:theme xmlns:a="http://schemas.openxmlformats.org/drawingml/2006/main" name="Red Blue and Yellow">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D6F43F-4C69-4843-A937-9D003759F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DDD245-D6FC-4A3B-8DDB-348DE94B95C6}">
  <ds:schemaRefs>
    <ds:schemaRef ds:uri="http://purl.org/dc/terms/"/>
    <ds:schemaRef ds:uri="http://purl.org/dc/elements/1.1/"/>
    <ds:schemaRef ds:uri="http://www.w3.org/XML/1998/namespace"/>
    <ds:schemaRef ds:uri="http://schemas.microsoft.com/office/2006/metadata/properties"/>
    <ds:schemaRef ds:uri="fb0879af-3eba-417a-a55a-ffe6dcd6ca77"/>
    <ds:schemaRef ds:uri="http://schemas.microsoft.com/office/infopath/2007/PartnerControls"/>
    <ds:schemaRef ds:uri="http://schemas.microsoft.com/office/2006/documentManagement/types"/>
    <ds:schemaRef ds:uri="http://purl.org/dc/dcmitype/"/>
    <ds:schemaRef ds:uri="http://schemas.microsoft.com/sharepoint/v3"/>
    <ds:schemaRef ds:uri="6dc4bcd6-49db-4c07-9060-8acfc67cef9f"/>
    <ds:schemaRef ds:uri="http://schemas.openxmlformats.org/package/2006/metadata/core-properties"/>
  </ds:schemaRefs>
</ds:datastoreItem>
</file>

<file path=customXml/itemProps3.xml><?xml version="1.0" encoding="utf-8"?>
<ds:datastoreItem xmlns:ds="http://schemas.openxmlformats.org/officeDocument/2006/customXml" ds:itemID="{F5873FAD-10D7-4DE7-A029-14288C05F5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1787</Words>
  <Application>Microsoft Office PowerPoint</Application>
  <PresentationFormat>Widescreen</PresentationFormat>
  <Paragraphs>246</Paragraphs>
  <Slides>40</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Arial Black</vt:lpstr>
      <vt:lpstr>ArialMT</vt:lpstr>
      <vt:lpstr>Calibri</vt:lpstr>
      <vt:lpstr>Cambria</vt:lpstr>
      <vt:lpstr>Franklin Gothic Heavy</vt:lpstr>
      <vt:lpstr>Segoe Script</vt:lpstr>
      <vt:lpstr>Tahoma</vt:lpstr>
      <vt:lpstr>Times New Roman</vt:lpstr>
      <vt:lpstr>Wingdings</vt:lpstr>
      <vt:lpstr>Red Blue and Yellow</vt:lpstr>
      <vt:lpstr>National Fall Prevention Awareness Day September 22, 2021</vt:lpstr>
      <vt:lpstr>PowerPoint Presentation</vt:lpstr>
      <vt:lpstr>National Falls Awareness Day is September 22nd</vt:lpstr>
      <vt:lpstr>My Goals:</vt:lpstr>
      <vt:lpstr>Objectives:</vt:lpstr>
      <vt:lpstr>The Burden of Falls is Great</vt:lpstr>
      <vt:lpstr>By Age Group,  Unintentional Injuries by all ages,  gender and race.</vt:lpstr>
      <vt:lpstr>Loss of Life</vt:lpstr>
      <vt:lpstr>Every Day, Minute, Second Counts</vt:lpstr>
      <vt:lpstr>Let’s talk about every second of every day:</vt:lpstr>
      <vt:lpstr>PowerPoint Presentation</vt:lpstr>
      <vt:lpstr>Age 65 and Older </vt:lpstr>
      <vt:lpstr>ARHQ Data Informs Us More Work to Do</vt:lpstr>
      <vt:lpstr>The Scope of Patient Risk “What’s the Problem”</vt:lpstr>
      <vt:lpstr>The Face of “Harm”</vt:lpstr>
      <vt:lpstr>I’VE FALLEN AND I CAN’T GET UP!</vt:lpstr>
      <vt:lpstr>Commit To Individual-Population-Based Care:   </vt:lpstr>
      <vt:lpstr>Select and Leverage Patient Engagement Technology </vt:lpstr>
      <vt:lpstr>What can we change to move faster?</vt:lpstr>
      <vt:lpstr>Screening to Assessment</vt:lpstr>
      <vt:lpstr>Integrate Technology:  Focus on 4 Opportunities</vt:lpstr>
      <vt:lpstr>Safe Exit Sides</vt:lpstr>
      <vt:lpstr>Bed / Stretcher Exit Alarms</vt:lpstr>
      <vt:lpstr>Call Systems </vt:lpstr>
      <vt:lpstr>PowerPoint Presentation</vt:lpstr>
      <vt:lpstr>PowerPoint Presentation</vt:lpstr>
      <vt:lpstr>Curbell Toileting Solutions</vt:lpstr>
      <vt:lpstr>Think Vulnerable Populations:  Age:  &gt; 85 years old</vt:lpstr>
      <vt:lpstr>Bones: Fracture Risk/History</vt:lpstr>
      <vt:lpstr>Bleeds/AntiCoagulation</vt:lpstr>
      <vt:lpstr>Surgical Patients</vt:lpstr>
      <vt:lpstr>Injury Protection </vt:lpstr>
      <vt:lpstr>Bedside Mats/Fall Cushions</vt:lpstr>
      <vt:lpstr>Rethink Program Analysis</vt:lpstr>
      <vt:lpstr>Reengineer Your Falls Program</vt:lpstr>
      <vt:lpstr>The Context for Program Design</vt:lpstr>
      <vt:lpstr>Successful Implementation and Adoption</vt:lpstr>
      <vt:lpstr>    Organization Support</vt:lpstr>
      <vt:lpstr>Thank You</vt:lpstr>
      <vt:lpstr>You Can Always Reach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CT600 Training</dc:title>
  <dc:creator/>
  <cp:keywords>Overview of new FM products</cp:keywords>
  <cp:lastModifiedBy/>
  <cp:revision>1</cp:revision>
  <dcterms:created xsi:type="dcterms:W3CDTF">2018-08-17T18:04:02Z</dcterms:created>
  <dcterms:modified xsi:type="dcterms:W3CDTF">2021-09-24T15:14:14Z</dcterms:modified>
  <cp:category>Fall Managment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