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7"/>
  </p:notesMasterIdLst>
  <p:handoutMasterIdLst>
    <p:handoutMasterId r:id="rId38"/>
  </p:handoutMasterIdLst>
  <p:sldIdLst>
    <p:sldId id="271" r:id="rId2"/>
    <p:sldId id="423" r:id="rId3"/>
    <p:sldId id="259" r:id="rId4"/>
    <p:sldId id="339" r:id="rId5"/>
    <p:sldId id="346" r:id="rId6"/>
    <p:sldId id="366" r:id="rId7"/>
    <p:sldId id="368" r:id="rId8"/>
    <p:sldId id="367" r:id="rId9"/>
    <p:sldId id="352" r:id="rId10"/>
    <p:sldId id="370" r:id="rId11"/>
    <p:sldId id="338" r:id="rId12"/>
    <p:sldId id="350" r:id="rId13"/>
    <p:sldId id="373" r:id="rId14"/>
    <p:sldId id="372" r:id="rId15"/>
    <p:sldId id="357" r:id="rId16"/>
    <p:sldId id="358" r:id="rId17"/>
    <p:sldId id="360" r:id="rId18"/>
    <p:sldId id="363" r:id="rId19"/>
    <p:sldId id="369" r:id="rId20"/>
    <p:sldId id="374" r:id="rId21"/>
    <p:sldId id="1418" r:id="rId22"/>
    <p:sldId id="340" r:id="rId23"/>
    <p:sldId id="341" r:id="rId24"/>
    <p:sldId id="353" r:id="rId25"/>
    <p:sldId id="354" r:id="rId26"/>
    <p:sldId id="355" r:id="rId27"/>
    <p:sldId id="356" r:id="rId28"/>
    <p:sldId id="361" r:id="rId29"/>
    <p:sldId id="377" r:id="rId30"/>
    <p:sldId id="333" r:id="rId31"/>
    <p:sldId id="334" r:id="rId32"/>
    <p:sldId id="376" r:id="rId33"/>
    <p:sldId id="349" r:id="rId34"/>
    <p:sldId id="371" r:id="rId35"/>
    <p:sldId id="375" r:id="rId36"/>
  </p:sldIdLst>
  <p:sldSz cx="12192000" cy="6858000"/>
  <p:notesSz cx="6858000" cy="9144000"/>
  <p:defaultTextStyle>
    <a:defPPr>
      <a:defRPr lang="en-US"/>
    </a:defPPr>
    <a:lvl1pPr marL="0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45715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0"/>
    <p:restoredTop sz="84722"/>
  </p:normalViewPr>
  <p:slideViewPr>
    <p:cSldViewPr snapToGrid="0" snapToObjects="1">
      <p:cViewPr varScale="1">
        <p:scale>
          <a:sx n="64" d="100"/>
          <a:sy n="64" d="100"/>
        </p:scale>
        <p:origin x="176" y="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31BEB7-0A00-47CE-A820-FE80E4A920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5D14C-5103-4522-858F-ABD9503653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0AF2C-4F1C-48CB-A325-15634C0850F7}" type="datetimeFigureOut">
              <a:rPr lang="en-US" smtClean="0"/>
              <a:t>2/7/21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54179-665F-414E-A0E2-899315D1E9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FAB81-51FC-42E2-AD71-96D3C78F19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B9662-4F35-4C09-B662-888D64A7E7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5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00AD6-44C8-EE45-BAF1-CFD3F7BD549A}" type="datetimeFigureOut">
              <a:rPr lang="en-US" smtClean="0"/>
              <a:t>2/7/21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E07CD-9F04-9C42-8670-8B587FEE4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ajag.1269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96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Sonnad, et al, 2014 found that patient perception of falls risk did not match their clinical risk or actual experience and they may overestimate the ability of the care team to prevent falls.</a:t>
            </a:r>
          </a:p>
          <a:p>
            <a:endParaRPr lang="en-US" dirty="0"/>
          </a:p>
          <a:p>
            <a:r>
              <a:rPr lang="en-US" dirty="0"/>
              <a:t>Haines 2014 found that 25-34% of elderly patients age 70 years or greater thought a falls prevention strategy was fine for someone else but not needed for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F788-6703-1848-BAB6-37B7E05F00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7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Tzeng,  H-M. (2010).  Understanding the prevalence of inpatient falls associated with toileting in adult acute care settings.    JNCQ, 25(1):  22-30.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doi: 10.1097/NCQ.0b013e3181afa321.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E07CD-9F04-9C42-8670-8B587FEE4D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8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Tzeng, H-M., Yin, C-Y.     (2012).  Toileting-related inpatient falls in adult acute care settings.   MEDSURG Nursing, 21(6): 372 -377.</a:t>
            </a:r>
          </a:p>
          <a:p>
            <a:endParaRPr lang="en-US" dirty="0"/>
          </a:p>
          <a:p>
            <a:r>
              <a:rPr lang="en-US" dirty="0"/>
              <a:t>Retrospective exploratory study – 4 adult inpatient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E07CD-9F04-9C42-8670-8B587FEE4D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5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Rose, G., Decalf, V., Everaert, K., Bower, W.  (2019, July 18).  Toileting-related falls at night in hospitalized patients:  The role of nocturia.   Australasian Journal on Ageing, </a:t>
            </a:r>
            <a:r>
              <a:rPr lang="en-US" dirty="0">
                <a:hlinkClick r:id="rId3"/>
              </a:rPr>
              <a:t>https://doi.org/10.1111/ajag.12696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E07CD-9F04-9C42-8670-8B587FEE4D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46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D71CF-374D-4FA3-8626-32A84613224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6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AB5F2-11EB-3D4A-AD09-4399F73D301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1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a number of operational strategies were instituted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 these types of falls from occurring, including: staying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arms’ reach of high-risk patients even when in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toilet room, hourly bed rounding, and additional fall injury risk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 but leveled off.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Therefore, MHA wanted a better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of what environmental strategies could be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 to reduce patient falls during the toileting process.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Currently, the available resources that address environmental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 on patient safety is generally limited to relevant building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codes and guidelines. All parties have recognized that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codes were developed to ensure consistency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 and not intended to address patient falls and safety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toileting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E07CD-9F04-9C42-8670-8B587FEE4D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61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 SENSOR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CS-WMS Wireless Motion Sensor can be used as a standalone device or as an accessory for the BC600 Fall management monitor. When a patient passes through the detection area the CS-WMS will be triggered and will either alarm or send a wireless signal to the BC600 to alarm. The CS-WMS is cordless and can be placed on a night stand or be mounted on a wall.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TOILET SENSOR PAD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sensor mounts discreetly underneath the toilet seat so that a patient can be monitored by staff without a loss of privacy.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E07CD-9F04-9C42-8670-8B587FEE4D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4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704977" y="3702455"/>
            <a:ext cx="8782051" cy="1660332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/>
        </p:nvSpPr>
        <p:spPr>
          <a:xfrm>
            <a:off x="0" y="3693699"/>
            <a:ext cx="1602997" cy="1660332"/>
          </a:xfrm>
          <a:prstGeom prst="rect">
            <a:avLst/>
          </a:prstGeom>
          <a:solidFill>
            <a:srgbClr val="94BA6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/>
        </p:nvSpPr>
        <p:spPr>
          <a:xfrm>
            <a:off x="10606800" y="3693757"/>
            <a:ext cx="1602997" cy="1660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9" y="3854461"/>
            <a:ext cx="1171888" cy="1356443"/>
          </a:xfrm>
        </p:spPr>
        <p:txBody>
          <a:bodyPr/>
          <a:lstStyle/>
          <a:p>
            <a:fld id="{975C557B-D74E-A94E-BCC0-9C1211D7B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2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 -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55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5635"/>
            <a:ext cx="10972800" cy="14131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3"/>
            <a:ext cx="10972800" cy="3810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879833"/>
            <a:ext cx="109728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57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10972800" cy="4419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5C557B-D74E-A94E-BCC0-9C1211D7B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19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48" y="6461821"/>
            <a:ext cx="1014201" cy="2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" y="6565899"/>
            <a:ext cx="2047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5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3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13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DBF85D7-8B05-5C4F-A5DF-B1D6C94C7BC9}" type="datetimeFigureOut">
              <a:rPr lang="en-US" smtClean="0"/>
              <a:t>2/7/21</a:t>
            </a:fld>
            <a:endParaRPr lang="en-US" dirty="0"/>
          </a:p>
        </p:txBody>
      </p:sp>
      <p:sp>
        <p:nvSpPr>
          <p:cNvPr id="1413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75C557B-D74E-A94E-BCC0-9C1211D7B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5FA4749-A8C6-4DF7-B2A1-788B7401C8A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0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C:\Users\jenib\AppData\Local\Microsoft\Windows\Temporary Internet Files\Content.Outlook\VXH1QDI0\FM cover photo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ltGray">
          <a:xfrm>
            <a:off x="1704977" y="3702455"/>
            <a:ext cx="8782051" cy="1660332"/>
          </a:xfrm>
          <a:prstGeom prst="rect">
            <a:avLst/>
          </a:prstGeom>
          <a:solidFill>
            <a:srgbClr val="2626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/>
        </p:nvSpPr>
        <p:spPr>
          <a:xfrm>
            <a:off x="0" y="3693699"/>
            <a:ext cx="1602997" cy="1660332"/>
          </a:xfrm>
          <a:prstGeom prst="rect">
            <a:avLst/>
          </a:prstGeom>
          <a:solidFill>
            <a:srgbClr val="94BA6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/>
        </p:nvSpPr>
        <p:spPr>
          <a:xfrm>
            <a:off x="10606800" y="3693757"/>
            <a:ext cx="1602997" cy="1660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9" y="3854461"/>
            <a:ext cx="1171888" cy="1356443"/>
          </a:xfrm>
        </p:spPr>
        <p:txBody>
          <a:bodyPr/>
          <a:lstStyle/>
          <a:p>
            <a:fld id="{975C557B-D74E-A94E-BCC0-9C1211D7B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8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B3B3A20-2056-4C4B-AF1D-2E8A3DCF455B}"/>
              </a:ext>
            </a:extLst>
          </p:cNvPr>
          <p:cNvSpPr/>
          <p:nvPr/>
        </p:nvSpPr>
        <p:spPr bwMode="ltGray">
          <a:xfrm>
            <a:off x="6275069" y="0"/>
            <a:ext cx="591693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6141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C5BA05-B5E7-447C-BF1F-27BB5ADB3925}"/>
              </a:ext>
            </a:extLst>
          </p:cNvPr>
          <p:cNvSpPr/>
          <p:nvPr/>
        </p:nvSpPr>
        <p:spPr bwMode="ltGray">
          <a:xfrm>
            <a:off x="3" y="609665"/>
            <a:ext cx="10437812" cy="1368199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" y="645477"/>
            <a:ext cx="9429751" cy="12922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1" y="2017713"/>
            <a:ext cx="9349740" cy="4114800"/>
          </a:xfrm>
        </p:spPr>
        <p:txBody>
          <a:bodyPr/>
          <a:lstStyle>
            <a:lvl1pPr marL="257175" indent="-257175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1pPr>
            <a:lvl2pPr marL="557213" indent="-214313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2pPr>
            <a:lvl3pPr marL="857250" indent="-171450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3pPr>
            <a:lvl4pPr marL="1200150" indent="-171450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543050" indent="-171450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9B443-CB53-4651-BD5A-189D18A05233}"/>
              </a:ext>
            </a:extLst>
          </p:cNvPr>
          <p:cNvSpPr/>
          <p:nvPr/>
        </p:nvSpPr>
        <p:spPr>
          <a:xfrm>
            <a:off x="10585828" y="609665"/>
            <a:ext cx="1602997" cy="1368199"/>
          </a:xfrm>
          <a:prstGeom prst="rect">
            <a:avLst/>
          </a:prstGeom>
          <a:solidFill>
            <a:srgbClr val="94B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B819F-255B-43D5-85DB-D9D2C770D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41" y="6348561"/>
            <a:ext cx="1181601" cy="3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C5BA05-B5E7-447C-BF1F-27BB5ADB3925}"/>
              </a:ext>
            </a:extLst>
          </p:cNvPr>
          <p:cNvSpPr/>
          <p:nvPr/>
        </p:nvSpPr>
        <p:spPr bwMode="ltGray">
          <a:xfrm>
            <a:off x="2" y="609665"/>
            <a:ext cx="12191997" cy="1368199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70" y="645477"/>
            <a:ext cx="9429751" cy="12922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1" y="2017713"/>
            <a:ext cx="9349740" cy="4114800"/>
          </a:xfrm>
        </p:spPr>
        <p:txBody>
          <a:bodyPr/>
          <a:lstStyle>
            <a:lvl1pPr marL="257175" indent="-257175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1pPr>
            <a:lvl2pPr marL="557213" indent="-214313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2pPr>
            <a:lvl3pPr marL="857250" indent="-171450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3pPr>
            <a:lvl4pPr marL="1200150" indent="-171450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4pPr>
            <a:lvl5pPr marL="1543050" indent="-171450">
              <a:spcBef>
                <a:spcPts val="450"/>
              </a:spcBef>
              <a:buClr>
                <a:schemeClr val="tx2"/>
              </a:buClr>
              <a:buSzPct val="94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7B819F-255B-43D5-85DB-D9D2C770D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41" y="6348561"/>
            <a:ext cx="1181601" cy="3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6CA123-7F9E-483B-932E-ABBB3237AD71}"/>
              </a:ext>
            </a:extLst>
          </p:cNvPr>
          <p:cNvSpPr/>
          <p:nvPr/>
        </p:nvSpPr>
        <p:spPr bwMode="ltGray">
          <a:xfrm>
            <a:off x="3" y="609665"/>
            <a:ext cx="10437812" cy="1368199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97" y="2017713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337" y="2017713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638E2E-38E0-4435-A456-263B59358238}"/>
              </a:ext>
            </a:extLst>
          </p:cNvPr>
          <p:cNvSpPr/>
          <p:nvPr/>
        </p:nvSpPr>
        <p:spPr>
          <a:xfrm>
            <a:off x="10585828" y="609665"/>
            <a:ext cx="1602997" cy="1368199"/>
          </a:xfrm>
          <a:prstGeom prst="rect">
            <a:avLst/>
          </a:prstGeom>
          <a:solidFill>
            <a:srgbClr val="94B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6CC00C-C0C4-440D-A6DC-FE0ED23C58C9}"/>
              </a:ext>
            </a:extLst>
          </p:cNvPr>
          <p:cNvCxnSpPr/>
          <p:nvPr/>
        </p:nvCxnSpPr>
        <p:spPr bwMode="auto">
          <a:xfrm>
            <a:off x="6141720" y="2086295"/>
            <a:ext cx="0" cy="4577397"/>
          </a:xfrm>
          <a:prstGeom prst="line">
            <a:avLst/>
          </a:prstGeom>
          <a:ln w="3810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AB60498-F13C-4521-993A-1FED30D32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41" y="6348561"/>
            <a:ext cx="1181601" cy="3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2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B8C3EA-9AB1-4BA8-B476-97CF2F55D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41" y="6348561"/>
            <a:ext cx="1181601" cy="3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9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BF85D7-8B05-5C4F-A5DF-B1D6C94C7BC9}" type="datetimeFigureOut">
              <a:rPr lang="en-US" smtClean="0"/>
              <a:t>2/7/21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C557B-D74E-A94E-BCC0-9C1211D7BF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12D441-4431-4C49-AC35-900D2D20BE0E}"/>
              </a:ext>
            </a:extLst>
          </p:cNvPr>
          <p:cNvSpPr/>
          <p:nvPr/>
        </p:nvSpPr>
        <p:spPr>
          <a:xfrm>
            <a:off x="10585828" y="609665"/>
            <a:ext cx="1602997" cy="1368199"/>
          </a:xfrm>
          <a:prstGeom prst="rect">
            <a:avLst/>
          </a:prstGeom>
          <a:solidFill>
            <a:srgbClr val="94B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861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72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48641" y="617538"/>
            <a:ext cx="9418320" cy="136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02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1" y="2017713"/>
            <a:ext cx="937641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0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FDBF85D7-8B05-5C4F-A5DF-B1D6C94C7BC9}" type="datetimeFigureOut">
              <a:rPr lang="en-US" smtClean="0"/>
              <a:t>2/7/21</a:t>
            </a:fld>
            <a:endParaRPr lang="en-US" dirty="0"/>
          </a:p>
        </p:txBody>
      </p:sp>
      <p:sp>
        <p:nvSpPr>
          <p:cNvPr id="140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dirty="0"/>
          </a:p>
        </p:txBody>
      </p:sp>
      <p:sp>
        <p:nvSpPr>
          <p:cNvPr id="140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975C557B-D74E-A94E-BCC0-9C1211D7B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9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0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5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SzPct val="6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SzPct val="55000"/>
        <a:buFont typeface="Wingdings" charset="0"/>
        <a:buChar char="n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SzPct val="50000"/>
        <a:buFont typeface="Wingdings" charset="0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SzPct val="55000"/>
        <a:buFont typeface="Wingdings" charset="0"/>
        <a:buChar char="n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92D050"/>
        </a:buClr>
        <a:buSzPct val="50000"/>
        <a:buFont typeface="Wingdings" charset="0"/>
        <a:buChar char="n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hospitals.org/Portals/0/Documents/ptsafety/falls/CreatingASafeEnvironmenttoPreventToiletingRelatedFallsReport.pdf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ajag.12696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16547" y="1247754"/>
            <a:ext cx="5555848" cy="3110984"/>
          </a:xfrm>
        </p:spPr>
        <p:txBody>
          <a:bodyPr anchor="ctr"/>
          <a:lstStyle/>
          <a:p>
            <a:r>
              <a:rPr lang="en-US" sz="5400" b="1" dirty="0">
                <a:solidFill>
                  <a:srgbClr val="004579"/>
                </a:solidFill>
              </a:rPr>
              <a:t>Fall Prevention Webinar Series</a:t>
            </a:r>
            <a:br>
              <a:rPr lang="en-US" sz="4800" dirty="0">
                <a:solidFill>
                  <a:srgbClr val="004579"/>
                </a:solidFill>
              </a:rPr>
            </a:br>
            <a:r>
              <a:rPr lang="en-US" sz="2000" dirty="0">
                <a:solidFill>
                  <a:srgbClr val="004579"/>
                </a:solidFill>
              </a:rPr>
              <a:t>February 24th,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3DE21-FFFD-429A-8D48-2E1A6069C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89" y="789684"/>
            <a:ext cx="4286250" cy="4286250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77B2E-B7EC-465A-B62E-05D4717631F5}"/>
              </a:ext>
            </a:extLst>
          </p:cNvPr>
          <p:cNvSpPr/>
          <p:nvPr/>
        </p:nvSpPr>
        <p:spPr>
          <a:xfrm>
            <a:off x="0" y="5260204"/>
            <a:ext cx="629662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spc="300" dirty="0">
                <a:solidFill>
                  <a:schemeClr val="bg1"/>
                </a:solidFill>
              </a:rPr>
              <a:t>Patricia Quigley</a:t>
            </a:r>
            <a:r>
              <a:rPr lang="en-US" sz="5400" spc="300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</a:rPr>
              <a:t>PhD, MPH, APRN, CRRN, FAAN, FAANP, FARN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DFC40-EBA8-415D-AC6E-28A4F29FD103}"/>
              </a:ext>
            </a:extLst>
          </p:cNvPr>
          <p:cNvSpPr txBox="1"/>
          <p:nvPr/>
        </p:nvSpPr>
        <p:spPr>
          <a:xfrm>
            <a:off x="7141580" y="5991173"/>
            <a:ext cx="52086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Event sponsored by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62E053-A8B9-4ECF-A805-85C6519B8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108" y="5991173"/>
            <a:ext cx="1800371" cy="4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4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AAAC-49E9-D74C-9B86-065B651D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9BC5-9516-1041-8700-8F0A538A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2389239"/>
            <a:ext cx="9565805" cy="374327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Cognitive Status – Judgement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Balance – Sitting, Standing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Ambulatory Status (level of assistance)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 Assisted Mobility (Contact Guard vs Standby Assist)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Sensory Neuropathy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Continence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Orthostasis</a:t>
            </a:r>
          </a:p>
          <a:p>
            <a:pPr marL="0" indent="0">
              <a:buNone/>
            </a:pPr>
            <a:r>
              <a:rPr lang="en-US" dirty="0"/>
              <a:t>(If falls due to intrinsic fall risk factors, Anticipated Physiological Falls)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 descr="Checklist RTL">
            <a:extLst>
              <a:ext uri="{FF2B5EF4-FFF2-40B4-BE49-F238E27FC236}">
                <a16:creationId xmlns:a16="http://schemas.microsoft.com/office/drawing/2014/main" id="{937F06CC-C0AF-4383-BA63-2D51FBB17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8723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9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4968" y="642218"/>
            <a:ext cx="9739435" cy="1335501"/>
          </a:xfrm>
        </p:spPr>
        <p:txBody>
          <a:bodyPr>
            <a:noAutofit/>
          </a:bodyPr>
          <a:lstStyle/>
          <a:p>
            <a:r>
              <a:rPr lang="en-US" dirty="0"/>
              <a:t>Environmental Risk and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2981" y="2300747"/>
            <a:ext cx="9349740" cy="3831765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Low bed height</a:t>
            </a:r>
          </a:p>
          <a:p>
            <a:pPr marL="457200" lvl="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Safe exit side (bed transfer side), </a:t>
            </a:r>
          </a:p>
          <a:p>
            <a:pPr marL="457200" lvl="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Pathway to the bathroom, </a:t>
            </a:r>
          </a:p>
          <a:p>
            <a:pPr marL="457200" lvl="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Toilet access and placement  </a:t>
            </a:r>
          </a:p>
          <a:p>
            <a:pPr marL="457200" lvl="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Low toilet height</a:t>
            </a:r>
          </a:p>
          <a:p>
            <a:pPr marL="457200" lvl="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Insufficient Grab Bars </a:t>
            </a:r>
          </a:p>
          <a:p>
            <a:pPr marL="457200" lvl="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Bedside Commode vs. Raised Toilet Seat</a:t>
            </a:r>
          </a:p>
          <a:p>
            <a:pPr marL="0" indent="0">
              <a:buNone/>
            </a:pPr>
            <a:r>
              <a:rPr lang="en-US" dirty="0"/>
              <a:t>(If fall due to environmental extrinsic factors, is accidental fall)  </a:t>
            </a:r>
          </a:p>
        </p:txBody>
      </p:sp>
      <p:pic>
        <p:nvPicPr>
          <p:cNvPr id="7" name="Graphic 6" descr="Checklist RTL">
            <a:extLst>
              <a:ext uri="{FF2B5EF4-FFF2-40B4-BE49-F238E27FC236}">
                <a16:creationId xmlns:a16="http://schemas.microsoft.com/office/drawing/2014/main" id="{2DCA0302-6D95-4887-A167-24C848C84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8723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5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Interaction Effect:  Patient and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Fall prevention involves: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Manage patient‘s underlying fall risk factors (e.g., problems with walking and transfers, medication side effects, confusion, frequent toileting needs) and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Optimize the hospital‘s physical design and environment (toilet height,  grab bars, mobility devices).  (Ganz, et al, 2013)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Maximize safe mobility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Individualize progressive toileting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9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5DB4C3-D955-B040-A7C2-9FC81FEA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Consider the Balance to Maximize Toileting Safety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D414A71-B2B5-5C4E-8DC3-F7095B12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1" y="2408903"/>
            <a:ext cx="9349740" cy="372361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Autonomy vs.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Privacy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Within Arm’s Reach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One Toilets Alone ?</a:t>
            </a:r>
          </a:p>
        </p:txBody>
      </p:sp>
    </p:spTree>
    <p:extLst>
      <p:ext uri="{BB962C8B-B14F-4D97-AF65-F5344CB8AC3E}">
        <p14:creationId xmlns:p14="http://schemas.microsoft.com/office/powerpoint/2010/main" val="177795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EAF2D11-EA4B-5447-B1AB-55EA0732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Matters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BFB79-FA81-D649-89BB-9991C0C7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Environmental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Equipment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Care Delivery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Communication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Surveillance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Staffing and Skill-mix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Available Technology</a:t>
            </a:r>
          </a:p>
        </p:txBody>
      </p:sp>
      <p:pic>
        <p:nvPicPr>
          <p:cNvPr id="3" name="Graphic 2" descr="Decision chart">
            <a:extLst>
              <a:ext uri="{FF2B5EF4-FFF2-40B4-BE49-F238E27FC236}">
                <a16:creationId xmlns:a16="http://schemas.microsoft.com/office/drawing/2014/main" id="{5ED586E4-5208-4400-BE92-47ED4600C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8723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263148" cy="7049729"/>
          </a:xfrm>
        </p:spPr>
        <p:txBody>
          <a:bodyPr/>
          <a:lstStyle/>
          <a:p>
            <a:pPr algn="ctr"/>
            <a:r>
              <a:rPr lang="en-US" sz="3600" dirty="0"/>
              <a:t>Why Not This?</a:t>
            </a:r>
          </a:p>
        </p:txBody>
      </p:sp>
      <p:pic>
        <p:nvPicPr>
          <p:cNvPr id="3074" name="Picture 2" descr="Commode Chai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48" y="0"/>
            <a:ext cx="59288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26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09369" y="152399"/>
            <a:ext cx="4119716" cy="660236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What’s the Matter with This?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8" t="358" b="-358"/>
          <a:stretch/>
        </p:blipFill>
        <p:spPr bwMode="auto">
          <a:xfrm>
            <a:off x="6253316" y="4915"/>
            <a:ext cx="5938684" cy="694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F22309F-256E-4066-B827-62D8645BD14B}"/>
              </a:ext>
            </a:extLst>
          </p:cNvPr>
          <p:cNvGrpSpPr/>
          <p:nvPr/>
        </p:nvGrpSpPr>
        <p:grpSpPr>
          <a:xfrm>
            <a:off x="9625781" y="521110"/>
            <a:ext cx="2074606" cy="2059859"/>
            <a:chOff x="1858297" y="103240"/>
            <a:chExt cx="2674374" cy="263504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1A7332D-2127-4749-B489-F170C077C8B7}"/>
                </a:ext>
              </a:extLst>
            </p:cNvPr>
            <p:cNvSpPr/>
            <p:nvPr/>
          </p:nvSpPr>
          <p:spPr bwMode="auto">
            <a:xfrm>
              <a:off x="1858297" y="103240"/>
              <a:ext cx="2674374" cy="263504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pic>
          <p:nvPicPr>
            <p:cNvPr id="5" name="Picture 4" descr="http://www.bigjohntoiletseat.com/images/img_support.jpg"/>
            <p:cNvPicPr/>
            <p:nvPr/>
          </p:nvPicPr>
          <p:blipFill rotWithShape="1">
            <a:blip r:embed="rId4" cstate="print"/>
            <a:srcRect b="31245"/>
            <a:stretch/>
          </p:blipFill>
          <p:spPr bwMode="auto">
            <a:xfrm>
              <a:off x="2445775" y="481780"/>
              <a:ext cx="1646903" cy="1868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76517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9792" t="7437" r="7914"/>
          <a:stretch/>
        </p:blipFill>
        <p:spPr>
          <a:xfrm>
            <a:off x="6261696" y="0"/>
            <a:ext cx="5930304" cy="6858000"/>
          </a:xfrm>
        </p:spPr>
      </p:pic>
      <p:sp>
        <p:nvSpPr>
          <p:cNvPr id="2" name="TextBox 1"/>
          <p:cNvSpPr txBox="1"/>
          <p:nvPr/>
        </p:nvSpPr>
        <p:spPr>
          <a:xfrm>
            <a:off x="1002890" y="2797294"/>
            <a:ext cx="395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Redesigned for  Patient Safety</a:t>
            </a:r>
          </a:p>
        </p:txBody>
      </p:sp>
    </p:spTree>
    <p:extLst>
      <p:ext uri="{BB962C8B-B14F-4D97-AF65-F5344CB8AC3E}">
        <p14:creationId xmlns:p14="http://schemas.microsoft.com/office/powerpoint/2010/main" val="70485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Bathroom: SAFE DESIGN (2014)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Minnesota Hospital Association (MHA), the </a:t>
            </a:r>
            <a:r>
              <a:rPr lang="en-US" b="1" dirty="0"/>
              <a:t>“Creating a Safe Environment to Prevent Toileting Related Falls Report” </a:t>
            </a:r>
            <a:r>
              <a:rPr lang="en-US" dirty="0"/>
              <a:t>(2014)includes guidance for hospitals for creating a safer environment that supports patient safety while accessing and using the toilet. </a:t>
            </a:r>
          </a:p>
          <a:p>
            <a:pPr marL="0" indent="0">
              <a:buNone/>
            </a:pPr>
            <a:endParaRPr lang="en-US" dirty="0">
              <a:solidFill>
                <a:srgbClr val="292B33"/>
              </a:solidFill>
              <a:latin typeface="ArialMT"/>
            </a:endParaRPr>
          </a:p>
          <a:p>
            <a:pPr marL="0" indent="0">
              <a:buNone/>
            </a:pPr>
            <a:endParaRPr lang="en-US" dirty="0">
              <a:solidFill>
                <a:srgbClr val="292B33"/>
              </a:solidFill>
              <a:latin typeface="ArialM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92B33"/>
                </a:solidFill>
                <a:latin typeface="ArialMT"/>
              </a:rPr>
              <a:t> </a:t>
            </a:r>
            <a:r>
              <a:rPr lang="en-US" sz="2000" dirty="0">
                <a:solidFill>
                  <a:srgbClr val="292B33"/>
                </a:solidFill>
                <a:latin typeface="ArialMT"/>
                <a:hlinkClick r:id="rId2"/>
              </a:rPr>
              <a:t>https://www.mnhospitals.org/Portals/0/Documents/ptsafety/falls/CreatingASafeEnvironmenttoPreventToiletingRelatedFallsReport.pdf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4857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50C9-EEAF-4044-8B2D-7E3E3EBA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MHA Journey: 2010-2014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AB36-05A9-D74D-A17F-35912D46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Over the years of data review, 2010-2013, 40% of falls that resulted in serious harm or death involved toileting,  including getting out of bed to go to the bathroom,  falling on the way, or falling in the bathroom.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 SAFE from FALLS program further enhanced to reflect knowledge related to preventing toileting-related falls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Implemented practice strategies (within arms’  reach, hourly rounding,  additional injury risk) impact leveled off </a:t>
            </a:r>
          </a:p>
        </p:txBody>
      </p:sp>
    </p:spTree>
    <p:extLst>
      <p:ext uri="{BB962C8B-B14F-4D97-AF65-F5344CB8AC3E}">
        <p14:creationId xmlns:p14="http://schemas.microsoft.com/office/powerpoint/2010/main" val="2627839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796FC-88EC-4774-B6F6-4942A402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00"/>
          <a:stretch/>
        </p:blipFill>
        <p:spPr>
          <a:xfrm>
            <a:off x="6250328" y="0"/>
            <a:ext cx="5948986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943897" y="0"/>
            <a:ext cx="4286864" cy="6858000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sz="3600" b="1" dirty="0">
                <a:solidFill>
                  <a:schemeClr val="bg1"/>
                </a:solidFill>
              </a:rPr>
              <a:t>Best Practices for Patient Toileting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By Dr. Patricia Quigley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26C95E8-01ED-7349-9A8E-7A4E72AF1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9" y="3913274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900" dirty="0">
                <a:latin typeface="Cambria" panose="02040503050406030204" pitchFamily="18" charset="0"/>
              </a:rPr>
            </a:b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5361D-BBC1-4322-ABC1-D12554A33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39" y="6348559"/>
            <a:ext cx="1181601" cy="3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3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1D33-C057-174F-93D8-2D7C8ED1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MHA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05E9-45F2-8A43-A094-ADDF6A9F8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Commissioned research project to better inform environmental factors and generate recommendations for safer bathrooms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Examples: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Grab Bars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Toilet Height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Line of Sight</a:t>
            </a:r>
          </a:p>
        </p:txBody>
      </p:sp>
    </p:spTree>
    <p:extLst>
      <p:ext uri="{BB962C8B-B14F-4D97-AF65-F5344CB8AC3E}">
        <p14:creationId xmlns:p14="http://schemas.microsoft.com/office/powerpoint/2010/main" val="277727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7540-602E-7E41-AC0F-C7685C12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Curbell Toileting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9DCDF-CC5B-7340-A66F-04D714322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6" y="2126199"/>
            <a:ext cx="5620854" cy="411480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b="1" dirty="0"/>
              <a:t>Wireless Motion Sensor </a:t>
            </a:r>
          </a:p>
          <a:p>
            <a:pPr marL="457200" lvl="1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+mn-cs"/>
              </a:rPr>
              <a:t>Will alarm to notify staff if the patient enters the toileting area unattended or can be position to be used when a patient is getting of the toilet without assistance</a:t>
            </a:r>
          </a:p>
          <a:p>
            <a:pPr marL="800100" lvl="3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+mn-cs"/>
              </a:rPr>
              <a:t>Cordless solution</a:t>
            </a:r>
          </a:p>
          <a:p>
            <a:pPr marL="800100" lvl="3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+mn-cs"/>
              </a:rPr>
              <a:t>Mounts to wall or can be set on a shelf</a:t>
            </a:r>
          </a:p>
          <a:p>
            <a:pPr marL="800100" lvl="3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+mn-cs"/>
              </a:rPr>
              <a:t>Replaces traditional toilet seat sensors</a:t>
            </a:r>
          </a:p>
          <a:p>
            <a:pPr marL="800100" lvl="3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+mn-cs"/>
              </a:rPr>
              <a:t>Aligned to Nurse Call Systems when paired with Curbell’s BC600 monitor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08EA1-8C92-4267-A67E-B8C11BD0B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120" y="2462348"/>
            <a:ext cx="5720900" cy="36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49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You Must! </a:t>
            </a:r>
            <a:br>
              <a:rPr lang="en-US" sz="3600" dirty="0"/>
            </a:br>
            <a:r>
              <a:rPr lang="en-US" sz="3600" dirty="0"/>
              <a:t>Go Beyond Universal Approaches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2981" y="2345635"/>
            <a:ext cx="9349740" cy="378687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Universal approaches to patient toileting programs fail to address the unique toileting needs of each patient.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Clinical practice standards require that nurses use clinical judgment to determine each patient’s specific toileting needs and schedule. 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Utilize clinical expertise to maximize each patient’s functional ability to toilet and increase functional independence </a:t>
            </a:r>
          </a:p>
        </p:txBody>
      </p:sp>
    </p:spTree>
    <p:extLst>
      <p:ext uri="{BB962C8B-B14F-4D97-AF65-F5344CB8AC3E}">
        <p14:creationId xmlns:p14="http://schemas.microsoft.com/office/powerpoint/2010/main" val="102851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– Population Specific Toileting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Reconsider the value of a scheduled toileting protocol for each patient. 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Discern which patient populations require a scheduled toileting retraining program and /or assistance for toileting</a:t>
            </a:r>
          </a:p>
          <a:p>
            <a:pPr marL="757237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+mn-cs"/>
              </a:rPr>
              <a:t>stroke patients (right vs. left brain stroke patients)</a:t>
            </a:r>
          </a:p>
          <a:p>
            <a:pPr marL="757237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+mn-cs"/>
              </a:rPr>
              <a:t>those with lower extremity weakness; </a:t>
            </a:r>
          </a:p>
          <a:p>
            <a:pPr marL="757237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+mn-cs"/>
              </a:rPr>
              <a:t>frail elders on diuretics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Redesign a population-based approach</a:t>
            </a:r>
          </a:p>
          <a:p>
            <a:pPr marL="757237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+mn-cs"/>
              </a:rPr>
              <a:t>post-op patients</a:t>
            </a:r>
          </a:p>
          <a:p>
            <a:pPr marL="757237" lvl="2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cs typeface="+mn-cs"/>
              </a:rPr>
              <a:t>cognitively impaired vs. intact patients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5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Characteristics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5397" y="2234688"/>
            <a:ext cx="5080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Cognitive Status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800" dirty="0"/>
              <a:t>Impaired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800" dirty="0"/>
              <a:t>Visual Neglect (to the left or right visual field)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800" dirty="0"/>
              <a:t>Confusion/Memory Deficits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Altered Bladder Continence</a:t>
            </a:r>
          </a:p>
          <a:p>
            <a:pPr marL="400050" lvl="1" indent="0">
              <a:buNone/>
            </a:pPr>
            <a:r>
              <a:rPr lang="en-US" sz="2800" dirty="0"/>
              <a:t>Frequency, Urgency, Retention, Infection, Medications /Treatments [IVs, Diuretics] </a:t>
            </a:r>
          </a:p>
          <a:p>
            <a:pPr marL="0" indent="0">
              <a:buNone/>
            </a:pPr>
            <a:r>
              <a:rPr lang="en-US" dirty="0"/>
              <a:t>Altered Bowel Continence     	Laxatives, Suppositories, 	Diarrhea, other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4337" y="2234688"/>
            <a:ext cx="5080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Mobility deficits </a:t>
            </a:r>
          </a:p>
          <a:p>
            <a:pPr marL="400050" lvl="1" indent="0">
              <a:buNone/>
            </a:pPr>
            <a:r>
              <a:rPr lang="en-US" sz="2800" dirty="0"/>
              <a:t>General Weakness: (level of assistance: 1 or 2 person)</a:t>
            </a:r>
          </a:p>
          <a:p>
            <a:pPr marL="400050" lvl="1" indent="0">
              <a:buNone/>
            </a:pPr>
            <a:r>
              <a:rPr lang="en-US" sz="2800" dirty="0"/>
              <a:t>Gait Deficits (Shuffling Gait, Foot Drop)  </a:t>
            </a:r>
          </a:p>
          <a:p>
            <a:pPr marL="400050" lvl="1" indent="0">
              <a:buNone/>
            </a:pPr>
            <a:r>
              <a:rPr lang="en-US" sz="2800" dirty="0"/>
              <a:t>Hemiparesis/Hemiplegia (left side or right side weakness)</a:t>
            </a:r>
          </a:p>
          <a:p>
            <a:pPr marL="400050" lvl="1" indent="0">
              <a:buNone/>
            </a:pPr>
            <a:r>
              <a:rPr lang="en-US" sz="2800" dirty="0"/>
              <a:t>Balance deficits  </a:t>
            </a:r>
            <a:r>
              <a:rPr lang="en-US" dirty="0"/>
              <a:t>(Sitting, Standing)</a:t>
            </a:r>
          </a:p>
          <a:p>
            <a:pPr marL="0" indent="0">
              <a:buNone/>
            </a:pPr>
            <a:r>
              <a:rPr lang="en-US" dirty="0"/>
              <a:t>Functional Level:</a:t>
            </a:r>
          </a:p>
          <a:p>
            <a:pPr marL="0" indent="0">
              <a:buNone/>
            </a:pPr>
            <a:r>
              <a:rPr lang="en-US" dirty="0"/>
              <a:t>	Dependent</a:t>
            </a:r>
          </a:p>
          <a:p>
            <a:pPr marL="0" indent="0">
              <a:buNone/>
            </a:pPr>
            <a:r>
              <a:rPr lang="en-US" dirty="0"/>
              <a:t>	Weight Bearing</a:t>
            </a:r>
          </a:p>
          <a:p>
            <a:pPr marL="0" indent="0">
              <a:buNone/>
            </a:pPr>
            <a:r>
              <a:rPr lang="en-US" dirty="0"/>
              <a:t>	Caregiver Assistance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Graphic 5" descr="Group of men">
            <a:extLst>
              <a:ext uri="{FF2B5EF4-FFF2-40B4-BE49-F238E27FC236}">
                <a16:creationId xmlns:a16="http://schemas.microsoft.com/office/drawing/2014/main" id="{80D406FC-F1E0-4776-BDDB-7A55F494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7137" y="840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51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Toileting:  Dependent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82981" y="2603715"/>
            <a:ext cx="9349740" cy="3528798"/>
          </a:xfrm>
        </p:spPr>
        <p:txBody>
          <a:bodyPr/>
          <a:lstStyle/>
          <a:p>
            <a:pPr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Toileting slings with dependent lifts</a:t>
            </a:r>
          </a:p>
          <a:p>
            <a:pPr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+mn-cs"/>
              </a:rPr>
              <a:t>Larger access area</a:t>
            </a:r>
          </a:p>
          <a:p>
            <a:pPr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+mn-cs"/>
              </a:rPr>
              <a:t>Different selection criteria than standard dependent slings</a:t>
            </a:r>
          </a:p>
          <a:p>
            <a:pPr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 of sit-stands for balance </a:t>
            </a:r>
          </a:p>
          <a:p>
            <a:pPr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 Caregiver access vs patient access</a:t>
            </a:r>
          </a:p>
        </p:txBody>
      </p:sp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5978300B-3ED3-4CCC-8747-6E6C5BEB3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3722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09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Toileting: Weight Bearing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82981" y="2017712"/>
            <a:ext cx="9819338" cy="4693053"/>
          </a:xfrm>
        </p:spPr>
        <p:txBody>
          <a:bodyPr/>
          <a:lstStyle/>
          <a:p>
            <a:pPr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Standing and raising aids</a:t>
            </a:r>
          </a:p>
          <a:p>
            <a:pPr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+mn-cs"/>
              </a:rPr>
              <a:t>Battery operated</a:t>
            </a:r>
          </a:p>
          <a:p>
            <a:pPr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+mn-cs"/>
              </a:rPr>
              <a:t>Non-battery operated</a:t>
            </a:r>
          </a:p>
          <a:p>
            <a:pPr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Considerations</a:t>
            </a:r>
          </a:p>
          <a:p>
            <a:pPr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+mn-cs"/>
              </a:rPr>
              <a:t>Assistance to stand</a:t>
            </a:r>
          </a:p>
          <a:p>
            <a:pPr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+mn-cs"/>
              </a:rPr>
              <a:t>Ability to access perineum for self hygiene</a:t>
            </a:r>
          </a:p>
          <a:p>
            <a:pPr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+mn-cs"/>
              </a:rPr>
              <a:t>Ability to manage clothing up and down</a:t>
            </a:r>
          </a:p>
          <a:p>
            <a:pPr lvl="2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+mn-cs"/>
              </a:rPr>
              <a:t>Ability to get to and from the toilet 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277" y="1740810"/>
            <a:ext cx="5299588" cy="43945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Level of Assist (Min, Mod, Max – 1 vs 2 person)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3100" dirty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/>
                </a:solidFill>
              </a:rPr>
              <a:t>Mobility Aides: Standing and raising aids: battery powered 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Lift provides support while caregiver can provide hygiene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Some lifts allow patient to participate in hygiene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Patient still gets weight bearing 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Patient can assist pulling to stand up some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313"/>
            <a:ext cx="6239435" cy="1292225"/>
          </a:xfrm>
        </p:spPr>
        <p:txBody>
          <a:bodyPr/>
          <a:lstStyle/>
          <a:p>
            <a:pPr algn="ctr" eaLnBrk="1" hangingPunct="1"/>
            <a:r>
              <a:rPr lang="en-US" dirty="0"/>
              <a:t>Toileting: Caregiver Assistance </a:t>
            </a:r>
          </a:p>
        </p:txBody>
      </p:sp>
      <p:pic>
        <p:nvPicPr>
          <p:cNvPr id="16388" name="Picture 5" descr="Sara Toilet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8" b="4702"/>
          <a:stretch/>
        </p:blipFill>
        <p:spPr>
          <a:xfrm>
            <a:off x="6239435" y="-1"/>
            <a:ext cx="5952565" cy="6858001"/>
          </a:xfrm>
          <a:noFill/>
        </p:spPr>
      </p:pic>
    </p:spTree>
    <p:extLst>
      <p:ext uri="{BB962C8B-B14F-4D97-AF65-F5344CB8AC3E}">
        <p14:creationId xmlns:p14="http://schemas.microsoft.com/office/powerpoint/2010/main" val="1669465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Perceptions: Not the Same as Ours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May be overwhelmed, distracted, unreceptive due to illness</a:t>
            </a:r>
          </a:p>
          <a:p>
            <a:pPr marL="0" indent="0">
              <a:buNone/>
            </a:pPr>
            <a:r>
              <a:rPr lang="en-US" i="1" dirty="0"/>
              <a:t>Over-estimate abilities </a:t>
            </a:r>
          </a:p>
          <a:p>
            <a:pPr marL="0" indent="0">
              <a:buNone/>
            </a:pPr>
            <a:r>
              <a:rPr lang="en-US" i="1" dirty="0"/>
              <a:t>Misunderstand and deny risk for fall</a:t>
            </a:r>
          </a:p>
          <a:p>
            <a:pPr marL="0" indent="0">
              <a:buNone/>
            </a:pPr>
            <a:r>
              <a:rPr lang="en-US" i="1" dirty="0"/>
              <a:t>Must mobilize to go to the toilet</a:t>
            </a:r>
          </a:p>
          <a:p>
            <a:pPr marL="0" indent="0">
              <a:buNone/>
            </a:pPr>
            <a:r>
              <a:rPr lang="en-US" i="1" dirty="0"/>
              <a:t>Want to be independent</a:t>
            </a:r>
          </a:p>
          <a:p>
            <a:pPr marL="0" indent="0">
              <a:buNone/>
            </a:pPr>
            <a:r>
              <a:rPr lang="en-US" i="1" dirty="0"/>
              <a:t>May be unable to wait for assistance</a:t>
            </a:r>
          </a:p>
          <a:p>
            <a:pPr marL="0" indent="0">
              <a:buNone/>
            </a:pPr>
            <a:r>
              <a:rPr lang="en-US" i="1" dirty="0"/>
              <a:t>Want privacy </a:t>
            </a:r>
            <a:r>
              <a:rPr lang="en-US" b="1" dirty="0">
                <a:solidFill>
                  <a:srgbClr val="0432FF"/>
                </a:solidFill>
              </a:rPr>
              <a:t>(Sonnad, et al., 2014)</a:t>
            </a:r>
          </a:p>
          <a:p>
            <a:pPr marL="0" indent="0">
              <a:buNone/>
            </a:pPr>
            <a:r>
              <a:rPr lang="en-US" i="1" dirty="0"/>
              <a:t>Fall prevention strategies find for others, but not for me (Haines, 2014)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432FF"/>
                </a:solidFill>
              </a:rPr>
              <a:t>Don’t worry about falls like we do!</a:t>
            </a:r>
          </a:p>
        </p:txBody>
      </p:sp>
    </p:spTree>
    <p:extLst>
      <p:ext uri="{BB962C8B-B14F-4D97-AF65-F5344CB8AC3E}">
        <p14:creationId xmlns:p14="http://schemas.microsoft.com/office/powerpoint/2010/main" val="183480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FFAC7-8784-214A-A59E-3ACCDC72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F5DA-2429-6547-B36C-6AD2F6F7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1" y="2448231"/>
            <a:ext cx="9349740" cy="3684281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is universal?  All care must be individualized! That includes toileting… bathroom safety</a:t>
            </a:r>
          </a:p>
          <a:p>
            <a:pPr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Select 2-3 ideas for change</a:t>
            </a:r>
          </a:p>
          <a:p>
            <a:pPr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Use Small Tests of Change</a:t>
            </a:r>
          </a:p>
          <a:p>
            <a:pPr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Implement with commitment to succeed</a:t>
            </a:r>
          </a:p>
          <a:p>
            <a:pPr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Keep track of your journey</a:t>
            </a:r>
          </a:p>
          <a:p>
            <a:endParaRPr lang="en-US" dirty="0"/>
          </a:p>
        </p:txBody>
      </p:sp>
      <p:pic>
        <p:nvPicPr>
          <p:cNvPr id="5" name="Graphic 4" descr="Walk">
            <a:extLst>
              <a:ext uri="{FF2B5EF4-FFF2-40B4-BE49-F238E27FC236}">
                <a16:creationId xmlns:a16="http://schemas.microsoft.com/office/drawing/2014/main" id="{E1558892-83BF-4FF3-A921-2FFBD4C92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729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1" y="2584173"/>
            <a:ext cx="9349740" cy="354833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Profile trends of falls associated with toileting over the years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Examine patient and environmental  fall risk factors that drives assessment.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Generate strategies to redesign a population-based approach for  scheduled and assisted toileting while creating an environment for safe toileting. </a:t>
            </a:r>
          </a:p>
          <a:p>
            <a:endParaRPr lang="en-US" b="1" dirty="0"/>
          </a:p>
        </p:txBody>
      </p:sp>
      <p:pic>
        <p:nvPicPr>
          <p:cNvPr id="4" name="Graphic 3" descr="Presentation with checklist">
            <a:extLst>
              <a:ext uri="{FF2B5EF4-FFF2-40B4-BE49-F238E27FC236}">
                <a16:creationId xmlns:a16="http://schemas.microsoft.com/office/drawing/2014/main" id="{71A7ED14-2305-423E-8E4D-0A8777E37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8030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8155" y="2524074"/>
            <a:ext cx="6204155" cy="1292225"/>
          </a:xfrm>
        </p:spPr>
        <p:txBody>
          <a:bodyPr>
            <a:noAutofit/>
          </a:bodyPr>
          <a:lstStyle/>
          <a:p>
            <a:pPr lvl="1" algn="ctr" defTabSz="457200"/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4400" dirty="0">
                <a:solidFill>
                  <a:schemeClr val="bg1"/>
                </a:solidFill>
              </a:rPr>
              <a:t>I hope this helps!   </a:t>
            </a:r>
            <a:br>
              <a:rPr lang="en-US" altLang="en-US" sz="4400" dirty="0">
                <a:solidFill>
                  <a:schemeClr val="bg1"/>
                </a:solidFill>
              </a:rPr>
            </a:br>
            <a:endParaRPr lang="en-US" altLang="en-US" sz="4400" dirty="0">
              <a:solidFill>
                <a:schemeClr val="bg1"/>
              </a:solidFill>
            </a:endParaRPr>
          </a:p>
        </p:txBody>
      </p:sp>
      <p:pic>
        <p:nvPicPr>
          <p:cNvPr id="47108" name="Picture 4" descr="MCj010521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11" y="2133600"/>
            <a:ext cx="4560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328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2497393"/>
            <a:ext cx="10274710" cy="36351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ECRI Institute’s Top 10 Patient Safety Concerns for Healthcare Organizations.  2014. Plymouth Meeting, PA:  Publisher..  available online at https://www.ecri.org/2014hazards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Ganz, D.A., Huang, C., Saliba, D., Shier, V., Berlowitz, D., Lukas, C.V., et al. (Jan. 2013). Preventing Falls in Hospitals: A Toolkit for Improving Quality of Care. Rockville, MD: Agency for Healthcare Research and Quality. AHRQ Publication No. 13-0015-EF.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Haines, T.P., Day, L., Hill, K.D., Clemson, L., Finch, C. 2014. Better for others than for me: a belief that should shape our efforts to promote participation in falls prevention strategies. Archives Gerontology Geriatrics. 59, 136-44.</a:t>
            </a:r>
          </a:p>
          <a:p>
            <a:endParaRPr lang="en-US" sz="2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65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523E9-731C-A142-8EC0-25F17D05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6686F-BB56-E94B-B9DB-E10027901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1" y="2438399"/>
            <a:ext cx="9349740" cy="36941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Hitcho, E.B., Krauss, M.J., Birge, S., Dunagam, W.C., Fischer, I., Johnson, S., Nast, P.A., Costantinou, E., &amp; Fraser, V.J.  (2004). Characteristics and circumstances of falls in a hospital setting.  Journal of General Internal Medicine,  19(7), 732-739.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Inouye SK, Brown CJ, Tinetti, ME. Perspective: Medicare, nonpayment, hospital falls and unintended consequences. N Engl J Med. 2009 Jun 4;360(23):2390-3. DOI: 10.1056/NEJMp0900963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92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1" y="2399071"/>
            <a:ext cx="9349740" cy="37334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Minnesota Hospital Association, the “Creating a Safe Environment to Prevent Toileting Related Falls Report” (2014)includes guidance for hospitals for creating a safer environment that supports patient safety while accessing and using the toilet.  </a:t>
            </a:r>
          </a:p>
          <a:p>
            <a:pPr marL="300038" lvl="1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/>
              <a:t>https://www.mnhospitals.org/Portals/0/Documents/ptsafety/falls/CreatingASafeEnvironmenttoPreventToiletingRelatedFallsReport.pd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82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0B53-4832-C949-B28F-3A51BFED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F318-6EE3-E943-9480-2938B2D49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1" y="2340077"/>
            <a:ext cx="9349740" cy="379243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Rose, G., Decalf, V., Everaert, K., Bower, W.  (2019, July 18).  Toileting-related falls at night in hospitalized patients:  The role of nocturia.   Australasian Journal on Ageing, </a:t>
            </a:r>
            <a:r>
              <a:rPr lang="en-US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https://doi.org/10.1111/ajag.12696</a:t>
            </a:r>
            <a:r>
              <a:rPr lang="en-US" sz="2200" dirty="0"/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Sonnad. S.S.., Mascioli, S., Cunningham, J., &amp; Goldsack, J.  (2014).  Do patients accurately perceive their fall risks?  Nursing.  44(11):  58-62.</a:t>
            </a:r>
          </a:p>
          <a:p>
            <a:endParaRPr lang="en-US" sz="25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38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214A-EB2C-9E4F-9212-31C68B39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82D0-14DF-F045-988E-3C666AE1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981" y="2399071"/>
            <a:ext cx="9349740" cy="373344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Tzeng,  H-M. (2010).  Understanding the prevalence of inpatient falls associated with toileting in adult acute care settings.    JNCQ, 25(1):  22-30. doi: 10.1097/NCQ.0b013e3181afa321.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Tzeng,  H-M. (2010).  Understanding the prevalence of inpatient falls associated with toileting in adult acute care settings.    JNCQ, 25(1):  22-30. doi: 10.1097/NCQ.0b013e3181afa321.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1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Falls associated with toileting refer to: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2981" y="2484783"/>
            <a:ext cx="9349740" cy="364773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activities specific to navigating the physical environment to use the toilet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physical act of elimination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environment design of the bathroom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Staffing assistance  </a:t>
            </a:r>
          </a:p>
          <a:p>
            <a:pPr marL="0" indent="0">
              <a:buNone/>
            </a:pPr>
            <a:r>
              <a:rPr lang="en-US" i="1" dirty="0"/>
              <a:t>They are complex and interactive. </a:t>
            </a:r>
          </a:p>
          <a:p>
            <a:pPr marL="0" indent="0">
              <a:buNone/>
            </a:pPr>
            <a:r>
              <a:rPr lang="en-US" dirty="0"/>
              <a:t>One of the top 10 patient safety concerns in hospitals (ECRI, 2014) </a:t>
            </a:r>
          </a:p>
        </p:txBody>
      </p:sp>
      <p:pic>
        <p:nvPicPr>
          <p:cNvPr id="3" name="Graphic 2" descr="Toilet">
            <a:extLst>
              <a:ext uri="{FF2B5EF4-FFF2-40B4-BE49-F238E27FC236}">
                <a16:creationId xmlns:a16="http://schemas.microsoft.com/office/drawing/2014/main" id="{E2C339A6-A249-47F7-A3AB-B4744E62F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2320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8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Findings: Where Falls Happen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981" y="2484783"/>
            <a:ext cx="9349740" cy="296186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3-20 percent of inpatients fall at least once during their hospitalization. 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 Around 80-90% of falls that occur in hospitals are </a:t>
            </a:r>
            <a:r>
              <a:rPr lang="en-US" b="1" dirty="0"/>
              <a:t>unwitnessed</a:t>
            </a:r>
            <a:r>
              <a:rPr lang="en-US" dirty="0"/>
              <a:t> 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About  50-70% occur from bed, bedside chair, or while transferring between the two, </a:t>
            </a:r>
            <a:r>
              <a:rPr lang="en-US" b="1" dirty="0"/>
              <a:t>while 10-20% occur in toilets or bathrooms</a:t>
            </a:r>
            <a:r>
              <a:rPr lang="en-US" dirty="0"/>
              <a:t> (a disproportionally large number given the short amount of time patients spend there).   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dirty="0"/>
              <a:t>(Inouye, et al, 2009; Oliver et al, 2010)</a:t>
            </a:r>
          </a:p>
        </p:txBody>
      </p:sp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7553F401-0858-408B-89A4-80336C860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563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5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36C1-F19C-214A-ACA2-6C21D50A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Prevalence of Inpatient Falls Associated with Toileting  (2010, Tzeng)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9D8B6-AEE8-F240-A636-C6C5E5CD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467897"/>
            <a:ext cx="9683792" cy="366461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Qualitative Study – Michigan Hospital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Archived falls over 3 year period; 4 inpatient units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547 falls July 2005-2008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45.2% </a:t>
            </a:r>
            <a:r>
              <a:rPr lang="en-US" dirty="0"/>
              <a:t>of all falls related to toileting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Most common theme – </a:t>
            </a:r>
            <a:r>
              <a:rPr lang="en-US" dirty="0">
                <a:solidFill>
                  <a:srgbClr val="FF0000"/>
                </a:solidFill>
              </a:rPr>
              <a:t>falling on way from the bed or chair to the bathroom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Nurses:  focus on safe pt transfers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Develop individualized prevention plan of care</a:t>
            </a:r>
          </a:p>
          <a:p>
            <a:endParaRPr lang="en-US" dirty="0"/>
          </a:p>
        </p:txBody>
      </p:sp>
      <p:pic>
        <p:nvPicPr>
          <p:cNvPr id="4" name="Graphic 3" descr="Document">
            <a:extLst>
              <a:ext uri="{FF2B5EF4-FFF2-40B4-BE49-F238E27FC236}">
                <a16:creationId xmlns:a16="http://schemas.microsoft.com/office/drawing/2014/main" id="{36436029-8C9B-4AF2-BD66-4328A03EB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9453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2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C8D19-F679-5C43-918E-9D139455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Toileting-related Inpatient Falls (2012, Tzeng &amp; Yin)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E9EB4-E999-D74B-A714-E72452E35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2566219"/>
            <a:ext cx="9919019" cy="3962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Archived falls over 3 year period; 4 inpatient units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547 falls July 2005-2008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432FF"/>
                </a:solidFill>
              </a:rPr>
              <a:t>247 (45.2%) associated with toileting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87 (15.9%) on the way from bed or bedside chair to the bathroom or back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50"/>
                </a:solidFill>
              </a:rPr>
              <a:t>70 (12.8%) getting out of or back to bed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50"/>
                </a:solidFill>
              </a:rPr>
              <a:t>55 (10.1%) slipped off the toilet or bedside commode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27 (5.0%)  moving from bed to BSC or back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8 (1.4%) using urinal while standing or sitting on edge of bed or chair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phic 3" descr="Document">
            <a:extLst>
              <a:ext uri="{FF2B5EF4-FFF2-40B4-BE49-F238E27FC236}">
                <a16:creationId xmlns:a16="http://schemas.microsoft.com/office/drawing/2014/main" id="{0E52B0E6-5737-4451-9D89-885B77747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9453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0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C31C-2AF3-D84E-A327-2D0324ED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Toileting-related Falls at Night (2019, Rose, et al.)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BD6C-91C6-F847-9FF8-533B8BB7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" y="2438399"/>
            <a:ext cx="9919018" cy="3863009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Describe prevalence and characteristics of toileting-related falls in hospitalized older adults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Retrospective analysis of falls related to night-time toileting in patients 60 yoa and older over 1-yr period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432FF"/>
                </a:solidFill>
              </a:rPr>
              <a:t>34% of fall related to toileting with at least 44% occurring during the night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Peaked 11pm-1am, maximum supine-induced diuresis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</a:rPr>
              <a:t>About 50% of night falls occurred at bedside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50"/>
                </a:solidFill>
              </a:rPr>
              <a:t>Half had no strategies for toileting documented in care plan     </a:t>
            </a:r>
          </a:p>
        </p:txBody>
      </p:sp>
      <p:pic>
        <p:nvPicPr>
          <p:cNvPr id="4" name="Graphic 3" descr="Document">
            <a:extLst>
              <a:ext uri="{FF2B5EF4-FFF2-40B4-BE49-F238E27FC236}">
                <a16:creationId xmlns:a16="http://schemas.microsoft.com/office/drawing/2014/main" id="{33081893-618C-4D83-925E-E95ACA0DE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9453" y="8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0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Patient-specific fall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94" y="2300747"/>
            <a:ext cx="9664127" cy="383176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Patient‘s underlying fall risk factors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Problems with walking and transfers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Medication side effects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Confusion 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Frequent toileting needs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Orthostatic hypotension</a:t>
            </a:r>
          </a:p>
          <a:p>
            <a:pPr marL="457200" indent="-4572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Balance and Mobility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431DD-E7C4-4823-86C2-5DC3CDA80F2F}"/>
              </a:ext>
            </a:extLst>
          </p:cNvPr>
          <p:cNvPicPr>
            <a:picLocks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887" y="909155"/>
            <a:ext cx="740991" cy="7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3103"/>
      </p:ext>
    </p:extLst>
  </p:cSld>
  <p:clrMapOvr>
    <a:masterClrMapping/>
  </p:clrMapOvr>
</p:sld>
</file>

<file path=ppt/theme/theme1.xml><?xml version="1.0" encoding="utf-8"?>
<a:theme xmlns:a="http://schemas.openxmlformats.org/drawingml/2006/main" name="Red Blue and Yellow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ational_fall-prevention-awarness-day_webinar_08312020" id="{3F65E882-3430-4382-A3CB-D55B6D553B09}" vid="{EE974CE9-6CDF-401C-82F0-445B35E4D0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pat_quigley-template</Template>
  <TotalTime>3705</TotalTime>
  <Words>2352</Words>
  <Application>Microsoft Macintosh PowerPoint</Application>
  <PresentationFormat>Widescreen</PresentationFormat>
  <Paragraphs>247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ArialMT</vt:lpstr>
      <vt:lpstr>Calibri</vt:lpstr>
      <vt:lpstr>Cambria</vt:lpstr>
      <vt:lpstr>Tahoma</vt:lpstr>
      <vt:lpstr>Wingdings</vt:lpstr>
      <vt:lpstr>Red Blue and Yellow</vt:lpstr>
      <vt:lpstr>Fall Prevention Webinar Series February 24th, 2021</vt:lpstr>
      <vt:lpstr>PowerPoint Presentation</vt:lpstr>
      <vt:lpstr>Objectives</vt:lpstr>
      <vt:lpstr>Falls associated with toileting refer to:</vt:lpstr>
      <vt:lpstr>Early Findings: Where Falls Happen </vt:lpstr>
      <vt:lpstr>Prevalence of Inpatient Falls Associated with Toileting  (2010, Tzeng)</vt:lpstr>
      <vt:lpstr>Toileting-related Inpatient Falls (2012, Tzeng &amp; Yin) </vt:lpstr>
      <vt:lpstr>Toileting-related Falls at Night (2019, Rose, et al.) </vt:lpstr>
      <vt:lpstr>Patient-specific fall risk factors</vt:lpstr>
      <vt:lpstr>Patient Assessment </vt:lpstr>
      <vt:lpstr>Environmental Risk and Assessment</vt:lpstr>
      <vt:lpstr>Interaction Effect:  Patient and Environment </vt:lpstr>
      <vt:lpstr> Consider the Balance to Maximize Toileting Safety</vt:lpstr>
      <vt:lpstr>Context Matters</vt:lpstr>
      <vt:lpstr>Why Not This?</vt:lpstr>
      <vt:lpstr>PowerPoint Presentation</vt:lpstr>
      <vt:lpstr>PowerPoint Presentation</vt:lpstr>
      <vt:lpstr>Bathroom: SAFE DESIGN (2014)</vt:lpstr>
      <vt:lpstr>MHA Journey: 2010-2014</vt:lpstr>
      <vt:lpstr>MHA Recommendations</vt:lpstr>
      <vt:lpstr>Curbell Toileting Solutions</vt:lpstr>
      <vt:lpstr>You Must!  Go Beyond Universal Approaches</vt:lpstr>
      <vt:lpstr>Patient – Population Specific Toileting</vt:lpstr>
      <vt:lpstr>Patient Characteristics</vt:lpstr>
      <vt:lpstr>Toileting:  Dependent</vt:lpstr>
      <vt:lpstr>Toileting: Weight Bearing </vt:lpstr>
      <vt:lpstr>Toileting: Caregiver Assistance </vt:lpstr>
      <vt:lpstr>Patient Perceptions: Not the Same as Ours</vt:lpstr>
      <vt:lpstr>Next Steps…..</vt:lpstr>
      <vt:lpstr> I hope this helps!    </vt:lpstr>
      <vt:lpstr>References</vt:lpstr>
      <vt:lpstr>References</vt:lpstr>
      <vt:lpstr>References </vt:lpstr>
      <vt:lpstr>References</vt:lpstr>
      <vt:lpstr>References</vt:lpstr>
    </vt:vector>
  </TitlesOfParts>
  <Company>Nurse Consultant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Effective is Your Patient Fall Prevention Education? Course 2</dc:title>
  <dc:creator>Owner Quigley</dc:creator>
  <cp:lastModifiedBy>Microsoft Office User</cp:lastModifiedBy>
  <cp:revision>73</cp:revision>
  <dcterms:created xsi:type="dcterms:W3CDTF">2017-07-06T13:34:10Z</dcterms:created>
  <dcterms:modified xsi:type="dcterms:W3CDTF">2021-02-07T23:25:57Z</dcterms:modified>
</cp:coreProperties>
</file>