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57"/>
  </p:notesMasterIdLst>
  <p:sldIdLst>
    <p:sldId id="423" r:id="rId2"/>
    <p:sldId id="424" r:id="rId3"/>
    <p:sldId id="418" r:id="rId4"/>
    <p:sldId id="1372" r:id="rId5"/>
    <p:sldId id="1391" r:id="rId6"/>
    <p:sldId id="1480" r:id="rId7"/>
    <p:sldId id="359" r:id="rId8"/>
    <p:sldId id="551" r:id="rId9"/>
    <p:sldId id="378" r:id="rId10"/>
    <p:sldId id="1491" r:id="rId11"/>
    <p:sldId id="422" r:id="rId12"/>
    <p:sldId id="322" r:id="rId13"/>
    <p:sldId id="1478" r:id="rId14"/>
    <p:sldId id="323" r:id="rId15"/>
    <p:sldId id="1479" r:id="rId16"/>
    <p:sldId id="1487" r:id="rId17"/>
    <p:sldId id="425" r:id="rId18"/>
    <p:sldId id="433" r:id="rId19"/>
    <p:sldId id="434" r:id="rId20"/>
    <p:sldId id="1483" r:id="rId21"/>
    <p:sldId id="1493" r:id="rId22"/>
    <p:sldId id="328" r:id="rId23"/>
    <p:sldId id="1472" r:id="rId24"/>
    <p:sldId id="554" r:id="rId25"/>
    <p:sldId id="269" r:id="rId26"/>
    <p:sldId id="1482" r:id="rId27"/>
    <p:sldId id="1488" r:id="rId28"/>
    <p:sldId id="552" r:id="rId29"/>
    <p:sldId id="259" r:id="rId30"/>
    <p:sldId id="1477" r:id="rId31"/>
    <p:sldId id="317" r:id="rId32"/>
    <p:sldId id="1490" r:id="rId33"/>
    <p:sldId id="523" r:id="rId34"/>
    <p:sldId id="1475" r:id="rId35"/>
    <p:sldId id="1474" r:id="rId36"/>
    <p:sldId id="557" r:id="rId37"/>
    <p:sldId id="555" r:id="rId38"/>
    <p:sldId id="556" r:id="rId39"/>
    <p:sldId id="1484" r:id="rId40"/>
    <p:sldId id="1386" r:id="rId41"/>
    <p:sldId id="1499" r:id="rId42"/>
    <p:sldId id="1494" r:id="rId43"/>
    <p:sldId id="1495" r:id="rId44"/>
    <p:sldId id="1496" r:id="rId45"/>
    <p:sldId id="1497" r:id="rId46"/>
    <p:sldId id="1498" r:id="rId47"/>
    <p:sldId id="1390" r:id="rId48"/>
    <p:sldId id="1470" r:id="rId49"/>
    <p:sldId id="1471" r:id="rId50"/>
    <p:sldId id="1481" r:id="rId51"/>
    <p:sldId id="1473" r:id="rId52"/>
    <p:sldId id="1501" r:id="rId53"/>
    <p:sldId id="1502" r:id="rId54"/>
    <p:sldId id="1503" r:id="rId55"/>
    <p:sldId id="1389" r:id="rId56"/>
  </p:sldIdLst>
  <p:sldSz cx="12192000" cy="6858000"/>
  <p:notesSz cx="6858000" cy="9144000"/>
  <p:defaultTextStyle>
    <a:defPPr>
      <a:defRPr lang="en-US"/>
    </a:defPPr>
    <a:lvl1pPr marL="0" algn="l" defTabSz="4571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4571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4571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4571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4571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4571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4571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4571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4571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orge Reamsnyder" initials="GR" lastIdx="1" clrIdx="0">
    <p:extLst>
      <p:ext uri="{19B8F6BF-5375-455C-9EA6-DF929625EA0E}">
        <p15:presenceInfo xmlns:p15="http://schemas.microsoft.com/office/powerpoint/2012/main" userId="S-1-5-21-219375447-1267614144-1493122828-112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9971A"/>
    <a:srgbClr val="0B5395"/>
    <a:srgbClr val="55A839"/>
    <a:srgbClr val="EDF6EA"/>
    <a:srgbClr val="7E9632"/>
    <a:srgbClr val="94BA62"/>
    <a:srgbClr val="F49100"/>
    <a:srgbClr val="FFCCCC"/>
    <a:srgbClr val="B3D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7" autoAdjust="0"/>
    <p:restoredTop sz="94231" autoAdjust="0"/>
  </p:normalViewPr>
  <p:slideViewPr>
    <p:cSldViewPr snapToGrid="0" snapToObjects="1">
      <p:cViewPr varScale="1">
        <p:scale>
          <a:sx n="110" d="100"/>
          <a:sy n="110" d="100"/>
        </p:scale>
        <p:origin x="30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7C61D-6001-1E46-BBD6-36897D4C2574}" type="datetimeFigureOut">
              <a:rPr lang="en-US" smtClean="0"/>
              <a:t>5/19/2021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4C97F-4AC4-2F43-B334-2D84976EFE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626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9418-37EB-4378-AD22-89DBB000B0D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53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oogle.com/search?q=free+pictures+of+hospital+beds&amp;rlz=1C5CHFA_enUS732US732&amp;sxsrf=ALeKk024oxjfg5IYo7A1sG_cYCR8FqSZCw:1615986305415&amp;tbm=isch&amp;source=iu&amp;ictx=1&amp;fir=aDe_4eMoX5JqbM%252Crcdo05bYm_PJPM%252C_&amp;vet=1&amp;usg=AI4_-kSTbPsquCD32p7Zmc6Ti-2-QR835w&amp;sa=X&amp;ved=2ahUKEwj1sMiNsrfvAhXqzVkKHSr4CkcQ9QF6BAgKEAE&amp;biw=946&amp;bih=557#imgrc=aDe_4eMoX5Jqb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82091-144B-B941-B4F3-1A45A70FFF1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870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83AFF-7B7D-4EDA-9F09-5150242BCA79}" type="slidenum">
              <a:rPr lang="en-US" smtClean="0">
                <a:latin typeface="Times New Roman" charset="0"/>
              </a:rPr>
              <a:pPr/>
              <a:t>25</a:t>
            </a:fld>
            <a:endParaRPr lang="en-US" dirty="0">
              <a:latin typeface="Times New Roman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776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C0119-CC0E-41B6-8875-1C03854BEB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915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14328-1936-438A-AD8F-757C14C24CCC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403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79418-37EB-4378-AD22-89DBB000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04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Feil, M., &amp; Wallace, S.  (2014, Mar. 6).  The use of patient sitters to reduce falls:  Best practices.   Pennsylvania Patient Safety Advisory. https://www.researchgate.net/publication/266022031_The_Use_of_Patient_Sitters_to_Reduce_Falls_Best_Practices/citation/download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2AE42-AE04-4D0C-9693-C4AB4A1436E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178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8806C2-D67D-4123-9DB2-69F2534219E1}" type="slidenum">
              <a:rPr lang="en-US" smtClean="0">
                <a:latin typeface="Times New Roman" charset="0"/>
              </a:rPr>
              <a:pPr/>
              <a:t>8</a:t>
            </a:fld>
            <a:endParaRPr lang="en-US" dirty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48" y="4343519"/>
            <a:ext cx="5027505" cy="4112665"/>
          </a:xfrm>
          <a:noFill/>
          <a:ln/>
        </p:spPr>
        <p:txBody>
          <a:bodyPr/>
          <a:lstStyle/>
          <a:p>
            <a:r>
              <a:rPr lang="en-US" dirty="0">
                <a:latin typeface="Times New Roman" charset="0"/>
              </a:rPr>
              <a:t>MANY DEFENSIVE LAYERS RELY ON PEOPLE, PROCEDURES OR PROTOCOLS TO STOP HAZARD FROM HARMING PT-ALL HAVE HOLES-OPEN AND CLOSE – MOMENTARILY ALIGN ALLOWING HAZRDS TO HARM PT</a:t>
            </a:r>
          </a:p>
        </p:txBody>
      </p:sp>
    </p:spTree>
    <p:extLst>
      <p:ext uri="{BB962C8B-B14F-4D97-AF65-F5344CB8AC3E}">
        <p14:creationId xmlns:p14="http://schemas.microsoft.com/office/powerpoint/2010/main" val="4080244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00DBBAA6-A82C-4A84-ABA3-7CAC6A9F1201}" type="slidenum">
              <a:rPr lang="en-US" sz="1200">
                <a:solidFill>
                  <a:prstClr val="black"/>
                </a:solidFill>
              </a:rPr>
              <a:pPr/>
              <a:t>9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First Slice – Structures and Processes to determine risks – Patient Abilities and Disabilities to transfer and ambulate, height adjust the environment 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Second Slice -  Environmental Factors not  individualized –  height adjusted chairs / toilets 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Third Slice -   Staff use manual patient assist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Example:   75 yo, obese, 6ft 2’’ Male with chronic LBP, sp  left knee replacement, ambulate with 2 wheeled rolling walker to bathroom to use toilet,   toilet is too low, insufficient grab bars – tries to descend onto toilet and loses balance – assisted fall…  </a:t>
            </a:r>
          </a:p>
        </p:txBody>
      </p:sp>
    </p:spTree>
    <p:extLst>
      <p:ext uri="{BB962C8B-B14F-4D97-AF65-F5344CB8AC3E}">
        <p14:creationId xmlns:p14="http://schemas.microsoft.com/office/powerpoint/2010/main" val="3007367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00DBBAA6-A82C-4A84-ABA3-7CAC6A9F1201}" type="slidenum">
              <a:rPr lang="en-US" sz="1200">
                <a:solidFill>
                  <a:prstClr val="black"/>
                </a:solidFill>
              </a:rPr>
              <a:pPr/>
              <a:t>10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First Slice – Structures and processes are screening – not assessment </a:t>
            </a:r>
          </a:p>
          <a:p>
            <a:r>
              <a:rPr lang="en-US" dirty="0">
                <a:ea typeface="ＭＳ Ｐゴシック" pitchFamily="34" charset="-128"/>
              </a:rPr>
              <a:t>Second Slice – Patient’s intrinsic and extrinsic fall risk factors</a:t>
            </a:r>
          </a:p>
          <a:p>
            <a:r>
              <a:rPr lang="en-US" dirty="0">
                <a:ea typeface="ＭＳ Ｐゴシック" pitchFamily="34" charset="-128"/>
              </a:rPr>
              <a:t>Environmental Factors – not individualized to the patient – Walker not within reach 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Example:   65 yo female,  mild memory deficits,  shuffling gait,  walked with a 2 wheeled walker at home, admitted with CHF,  on a diuretic and walker is not placed at her bedside … she gets OOB to go to the BR,  you apply non-skid socks,   and she tries to walk over to get her walker, falls and breaks a hip</a:t>
            </a:r>
          </a:p>
        </p:txBody>
      </p:sp>
    </p:spTree>
    <p:extLst>
      <p:ext uri="{BB962C8B-B14F-4D97-AF65-F5344CB8AC3E}">
        <p14:creationId xmlns:p14="http://schemas.microsoft.com/office/powerpoint/2010/main" val="3542632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4E2381-17B8-4DA0-8263-5347DD909D75}" type="slidenum">
              <a:rPr lang="en-US" smtClean="0">
                <a:latin typeface="Times New Roman" charset="0"/>
              </a:rPr>
              <a:pPr/>
              <a:t>12</a:t>
            </a:fld>
            <a:endParaRPr lang="en-US" dirty="0">
              <a:latin typeface="Times New Roman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378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Algorithms are not prescriptive, so clinical judgment is a must!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03D96-C63F-44BE-B1D2-79EEECE84CB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76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03D96-C63F-44BE-B1D2-79EEECE84CB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944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oogle.com/search?q=free+pictures+of+hospital+beds&amp;rlz=1C5CHFA_enUS732US732&amp;sxsrf=ALeKk03pM8JRYWYR1RoVlzRoBTXpLXSymg:1615991204497&amp;tbm=isch&amp;source=iu&amp;ictx=1&amp;fir=aDe_4eMoX5JqbM%252Crcdo05bYm_PJPM%252C_&amp;vet=1&amp;usg=AI4_-kSTbPsquCD32p7Zmc6Ti-2-QR835w&amp;sa=X&amp;ved=2ahUKEwjN3NCtxLfvAhWASjABHd17DHYQ9QF6BAgHEAE&amp;biw=946&amp;bih=557#imgrc=aDe_4eMoX5Jqb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4C97F-4AC4-2F43-B334-2D84976EFEE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938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1704977" y="3702455"/>
            <a:ext cx="8782051" cy="1660332"/>
          </a:xfrm>
          <a:prstGeom prst="rect">
            <a:avLst/>
          </a:prstGeom>
          <a:solidFill>
            <a:srgbClr val="2626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A59AF3-34E3-4F2D-B219-533C8164A410}"/>
              </a:ext>
            </a:extLst>
          </p:cNvPr>
          <p:cNvSpPr/>
          <p:nvPr/>
        </p:nvSpPr>
        <p:spPr>
          <a:xfrm>
            <a:off x="0" y="3693699"/>
            <a:ext cx="1602997" cy="1660332"/>
          </a:xfrm>
          <a:prstGeom prst="rect">
            <a:avLst/>
          </a:prstGeom>
          <a:solidFill>
            <a:srgbClr val="94BA6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98DDA9-3997-4600-985C-44C2CABD0BA3}"/>
              </a:ext>
            </a:extLst>
          </p:cNvPr>
          <p:cNvSpPr/>
          <p:nvPr/>
        </p:nvSpPr>
        <p:spPr>
          <a:xfrm>
            <a:off x="10606800" y="3693755"/>
            <a:ext cx="1602997" cy="1660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03519" y="3854459"/>
            <a:ext cx="1171888" cy="1356443"/>
          </a:xfrm>
        </p:spPr>
        <p:txBody>
          <a:bodyPr/>
          <a:lstStyle/>
          <a:p>
            <a:fld id="{09B9A5C4-DDE5-7B4B-BFA0-BFD4D01352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513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Content -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0454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5635"/>
            <a:ext cx="10972800" cy="141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3810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1879833"/>
            <a:ext cx="10972800" cy="0"/>
          </a:xfrm>
          <a:prstGeom prst="line">
            <a:avLst/>
          </a:prstGeom>
          <a:ln w="57150">
            <a:solidFill>
              <a:srgbClr val="455660">
                <a:alpha val="6392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431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1"/>
            <a:ext cx="10972800" cy="4419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972800" y="320676"/>
            <a:ext cx="736600" cy="3651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9B9A5C4-DDE5-7B4B-BFA0-BFD4D01352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376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2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8288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4132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41326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B0BDA9-F963-5641-AAE7-F69E56601837}" type="datetimeFigureOut">
              <a:rPr lang="en-US" smtClean="0"/>
              <a:t>5/19/2021</a:t>
            </a:fld>
            <a:endParaRPr lang="en-US" dirty="0"/>
          </a:p>
        </p:txBody>
      </p:sp>
      <p:sp>
        <p:nvSpPr>
          <p:cNvPr id="141327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132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9B9A5C4-DDE5-7B4B-BFA0-BFD4D01352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640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5FA4749-A8C6-4DF7-B2A1-788B7401C8A6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16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B0BDA9-F963-5641-AAE7-F69E56601837}" type="datetimeFigureOut">
              <a:rPr lang="en-US" smtClean="0"/>
              <a:t>5/19/2021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B9A5C4-DDE5-7B4B-BFA0-BFD4D01352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7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9B98C9-985F-41DE-8280-8FCF87E810AF}"/>
              </a:ext>
            </a:extLst>
          </p:cNvPr>
          <p:cNvSpPr/>
          <p:nvPr userDrawn="1"/>
        </p:nvSpPr>
        <p:spPr bwMode="ltGray">
          <a:xfrm>
            <a:off x="2" y="0"/>
            <a:ext cx="12191997" cy="6857999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25400" cap="flat" cmpd="sng" algn="ctr">
            <a:noFill/>
            <a:prstDash val="solid"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909927-4142-4138-9ED5-C1787CCB1D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339" y="6348559"/>
            <a:ext cx="1181601" cy="31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94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C:\Users\jenib\AppData\Local\Microsoft\Windows\Temporary Internet Files\Content.Outlook\VXH1QDI0\FM cover photo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ltGray">
          <a:xfrm>
            <a:off x="1704977" y="3702455"/>
            <a:ext cx="8782051" cy="1660332"/>
          </a:xfrm>
          <a:prstGeom prst="rect">
            <a:avLst/>
          </a:prstGeom>
          <a:solidFill>
            <a:srgbClr val="2626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A59AF3-34E3-4F2D-B219-533C8164A410}"/>
              </a:ext>
            </a:extLst>
          </p:cNvPr>
          <p:cNvSpPr/>
          <p:nvPr/>
        </p:nvSpPr>
        <p:spPr>
          <a:xfrm>
            <a:off x="0" y="3693699"/>
            <a:ext cx="1602997" cy="1660332"/>
          </a:xfrm>
          <a:prstGeom prst="rect">
            <a:avLst/>
          </a:prstGeom>
          <a:solidFill>
            <a:srgbClr val="94BA6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98DDA9-3997-4600-985C-44C2CABD0BA3}"/>
              </a:ext>
            </a:extLst>
          </p:cNvPr>
          <p:cNvSpPr/>
          <p:nvPr/>
        </p:nvSpPr>
        <p:spPr>
          <a:xfrm>
            <a:off x="10606800" y="3693755"/>
            <a:ext cx="1602997" cy="1660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03519" y="3854459"/>
            <a:ext cx="1171888" cy="1356443"/>
          </a:xfrm>
        </p:spPr>
        <p:txBody>
          <a:bodyPr/>
          <a:lstStyle/>
          <a:p>
            <a:fld id="{09B9A5C4-DDE5-7B4B-BFA0-BFD4D01352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9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B3B3A20-2056-4C4B-AF1D-2E8A3DCF455B}"/>
              </a:ext>
            </a:extLst>
          </p:cNvPr>
          <p:cNvSpPr/>
          <p:nvPr/>
        </p:nvSpPr>
        <p:spPr bwMode="ltGray">
          <a:xfrm>
            <a:off x="0" y="0"/>
            <a:ext cx="12192000" cy="27062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77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B3B3A20-2056-4C4B-AF1D-2E8A3DCF455B}"/>
              </a:ext>
            </a:extLst>
          </p:cNvPr>
          <p:cNvSpPr/>
          <p:nvPr/>
        </p:nvSpPr>
        <p:spPr bwMode="ltGray">
          <a:xfrm>
            <a:off x="6275070" y="0"/>
            <a:ext cx="591693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79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DC5BA05-B5E7-447C-BF1F-27BB5ADB3925}"/>
              </a:ext>
            </a:extLst>
          </p:cNvPr>
          <p:cNvSpPr/>
          <p:nvPr/>
        </p:nvSpPr>
        <p:spPr bwMode="ltGray">
          <a:xfrm>
            <a:off x="3" y="609663"/>
            <a:ext cx="10437812" cy="1368199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25400" cap="flat" cmpd="sng" algn="ctr">
            <a:noFill/>
            <a:prstDash val="solid"/>
          </a:ln>
          <a:effectLst/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69" y="645477"/>
            <a:ext cx="9429751" cy="12922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980" y="2017713"/>
            <a:ext cx="9349740" cy="4114800"/>
          </a:xfrm>
        </p:spPr>
        <p:txBody>
          <a:bodyPr/>
          <a:lstStyle>
            <a:lvl1pPr marL="342900" indent="-342900">
              <a:spcBef>
                <a:spcPts val="600"/>
              </a:spcBef>
              <a:buClr>
                <a:schemeClr val="tx2"/>
              </a:buClr>
              <a:buSzPct val="94000"/>
              <a:buFont typeface="Wingdings" panose="05000000000000000000" pitchFamily="2" charset="2"/>
              <a:buChar char="§"/>
              <a:defRPr/>
            </a:lvl1pPr>
            <a:lvl2pPr marL="742950" indent="-285750">
              <a:spcBef>
                <a:spcPts val="600"/>
              </a:spcBef>
              <a:buClr>
                <a:schemeClr val="tx2"/>
              </a:buClr>
              <a:buSzPct val="94000"/>
              <a:buFont typeface="Wingdings" panose="05000000000000000000" pitchFamily="2" charset="2"/>
              <a:buChar char="§"/>
              <a:defRPr/>
            </a:lvl2pPr>
            <a:lvl3pPr marL="1143000" indent="-228600">
              <a:spcBef>
                <a:spcPts val="600"/>
              </a:spcBef>
              <a:buClr>
                <a:schemeClr val="tx2"/>
              </a:buClr>
              <a:buSzPct val="94000"/>
              <a:buFont typeface="Wingdings" panose="05000000000000000000" pitchFamily="2" charset="2"/>
              <a:buChar char="§"/>
              <a:defRPr/>
            </a:lvl3pPr>
            <a:lvl4pPr marL="1600200" indent="-228600">
              <a:spcBef>
                <a:spcPts val="600"/>
              </a:spcBef>
              <a:buClr>
                <a:schemeClr val="tx2"/>
              </a:buClr>
              <a:buSzPct val="94000"/>
              <a:buFont typeface="Wingdings" panose="05000000000000000000" pitchFamily="2" charset="2"/>
              <a:buChar char="§"/>
              <a:defRPr/>
            </a:lvl4pPr>
            <a:lvl5pPr marL="2057400" indent="-228600">
              <a:spcBef>
                <a:spcPts val="600"/>
              </a:spcBef>
              <a:buClr>
                <a:schemeClr val="tx2"/>
              </a:buClr>
              <a:buSzPct val="94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39B443-CB53-4651-BD5A-189D18A05233}"/>
              </a:ext>
            </a:extLst>
          </p:cNvPr>
          <p:cNvSpPr/>
          <p:nvPr/>
        </p:nvSpPr>
        <p:spPr>
          <a:xfrm>
            <a:off x="10585828" y="609663"/>
            <a:ext cx="1602997" cy="1368199"/>
          </a:xfrm>
          <a:prstGeom prst="rect">
            <a:avLst/>
          </a:prstGeom>
          <a:solidFill>
            <a:srgbClr val="94B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7B819F-255B-43D5-85DB-D9D2C770D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339" y="6348559"/>
            <a:ext cx="1181601" cy="31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35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6CA123-7F9E-483B-932E-ABBB3237AD71}"/>
              </a:ext>
            </a:extLst>
          </p:cNvPr>
          <p:cNvSpPr/>
          <p:nvPr/>
        </p:nvSpPr>
        <p:spPr bwMode="ltGray">
          <a:xfrm>
            <a:off x="3" y="609663"/>
            <a:ext cx="10437812" cy="1368199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25400" cap="flat" cmpd="sng" algn="ctr">
            <a:noFill/>
            <a:prstDash val="solid"/>
          </a:ln>
          <a:effectLst/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39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433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638E2E-38E0-4435-A456-263B59358238}"/>
              </a:ext>
            </a:extLst>
          </p:cNvPr>
          <p:cNvSpPr/>
          <p:nvPr/>
        </p:nvSpPr>
        <p:spPr>
          <a:xfrm>
            <a:off x="10585828" y="609663"/>
            <a:ext cx="1602997" cy="1368199"/>
          </a:xfrm>
          <a:prstGeom prst="rect">
            <a:avLst/>
          </a:prstGeom>
          <a:solidFill>
            <a:srgbClr val="94B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6CC00C-C0C4-440D-A6DC-FE0ED23C58C9}"/>
              </a:ext>
            </a:extLst>
          </p:cNvPr>
          <p:cNvCxnSpPr/>
          <p:nvPr/>
        </p:nvCxnSpPr>
        <p:spPr bwMode="auto">
          <a:xfrm>
            <a:off x="6141720" y="2086293"/>
            <a:ext cx="0" cy="4577397"/>
          </a:xfrm>
          <a:prstGeom prst="line">
            <a:avLst/>
          </a:prstGeom>
          <a:ln w="38100"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AB60498-F13C-4521-993A-1FED30D32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339" y="6348559"/>
            <a:ext cx="1181601" cy="31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35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B8C3EA-9AB1-4BA8-B476-97CF2F55D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339" y="6348559"/>
            <a:ext cx="1181601" cy="31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B0BDA9-F963-5641-AAE7-F69E56601837}" type="datetimeFigureOut">
              <a:rPr lang="en-US" smtClean="0"/>
              <a:t>5/19/2021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B9A5C4-DDE5-7B4B-BFA0-BFD4D01352D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12D441-4431-4C49-AC35-900D2D20BE0E}"/>
              </a:ext>
            </a:extLst>
          </p:cNvPr>
          <p:cNvSpPr/>
          <p:nvPr/>
        </p:nvSpPr>
        <p:spPr>
          <a:xfrm>
            <a:off x="10585828" y="609663"/>
            <a:ext cx="1602997" cy="1368199"/>
          </a:xfrm>
          <a:prstGeom prst="rect">
            <a:avLst/>
          </a:prstGeom>
          <a:solidFill>
            <a:srgbClr val="94B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9109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762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48641" y="617538"/>
            <a:ext cx="9418320" cy="13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029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1" y="2017713"/>
            <a:ext cx="937641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029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8B0BDA9-F963-5641-AAE7-F69E56601837}" type="datetimeFigureOut">
              <a:rPr lang="en-US" smtClean="0"/>
              <a:t>5/19/2021</a:t>
            </a:fld>
            <a:endParaRPr lang="en-US" dirty="0"/>
          </a:p>
        </p:txBody>
      </p:sp>
      <p:sp>
        <p:nvSpPr>
          <p:cNvPr id="14030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4030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B9A5C4-DDE5-7B4B-BFA0-BFD4D01352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53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90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7" r:id="rId13"/>
    <p:sldLayoutId id="2147483688" r:id="rId14"/>
    <p:sldLayoutId id="2147483689" r:id="rId15"/>
    <p:sldLayoutId id="2147483691" r:id="rId1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2D050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2D050"/>
        </a:buClr>
        <a:buSzPct val="55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2D050"/>
        </a:buClr>
        <a:buSzPct val="50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92D050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92D050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Email:%20pquigley1@tampabay.rr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www.lmcins.com/uploads/3/2/0/7/3207324/safe_patient_handling.pdf" TargetMode="External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tiff"/><Relationship Id="rId7" Type="http://schemas.openxmlformats.org/officeDocument/2006/relationships/image" Target="../media/image39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Relationship Id="rId9" Type="http://schemas.openxmlformats.org/officeDocument/2006/relationships/image" Target="../media/image4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svg"/><Relationship Id="rId3" Type="http://schemas.microsoft.com/office/2007/relationships/hdphoto" Target="../media/hdphoto3.wdp"/><Relationship Id="rId7" Type="http://schemas.openxmlformats.org/officeDocument/2006/relationships/image" Target="../media/image73.svg"/><Relationship Id="rId12" Type="http://schemas.openxmlformats.org/officeDocument/2006/relationships/image" Target="../media/image7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11" Type="http://schemas.openxmlformats.org/officeDocument/2006/relationships/image" Target="../media/image41.svg"/><Relationship Id="rId5" Type="http://schemas.openxmlformats.org/officeDocument/2006/relationships/image" Target="../media/image71.svg"/><Relationship Id="rId10" Type="http://schemas.openxmlformats.org/officeDocument/2006/relationships/image" Target="../media/image40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curbellmedical.com/fall-management-education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hyperlink" Target="https://www.sikana.tv/en/sport/50-gym-exercises-for-seniors/how-to-get-out-of-bed" TargetMode="External"/><Relationship Id="rId2" Type="http://schemas.openxmlformats.org/officeDocument/2006/relationships/hyperlink" Target="https://www.sikana.tv/en/sport/50-gym-exercises-for-seniors#chapter-5_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www.sikana.tv/en/sport/50-gym-exercises-for-seniors/how-to-get-out-of-bed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8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1.svg"/><Relationship Id="rId2" Type="http://schemas.openxmlformats.org/officeDocument/2006/relationships/hyperlink" Target="https://www.sikana.tv/en/sport/50-gym-exercises-for-seniors/how-to-lie-on-a-bed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hyperlink" Target="https://www.curbellmedical.com/fall-management/" TargetMode="External"/><Relationship Id="rId4" Type="http://schemas.openxmlformats.org/officeDocument/2006/relationships/image" Target="../media/image83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greamsnyder@curbellmedical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12" Type="http://schemas.openxmlformats.org/officeDocument/2006/relationships/image" Target="../media/image26.png"/><Relationship Id="rId2" Type="http://schemas.openxmlformats.org/officeDocument/2006/relationships/hyperlink" Target="https://www.curbellmedical.com/cordless-bed-and-chair-monitor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11" Type="http://schemas.openxmlformats.org/officeDocument/2006/relationships/image" Target="../media/image77.svg"/><Relationship Id="rId5" Type="http://schemas.openxmlformats.org/officeDocument/2006/relationships/hyperlink" Target="https://www.curbellmedical.com/cordless-bed-and-chair-sensor-pads/" TargetMode="External"/><Relationship Id="rId10" Type="http://schemas.openxmlformats.org/officeDocument/2006/relationships/image" Target="../media/image76.png"/><Relationship Id="rId4" Type="http://schemas.openxmlformats.org/officeDocument/2006/relationships/image" Target="../media/image91.svg"/><Relationship Id="rId9" Type="http://schemas.openxmlformats.org/officeDocument/2006/relationships/image" Target="../media/image71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svg"/><Relationship Id="rId3" Type="http://schemas.openxmlformats.org/officeDocument/2006/relationships/image" Target="../media/image90.png"/><Relationship Id="rId7" Type="http://schemas.openxmlformats.org/officeDocument/2006/relationships/image" Target="../media/image95.png"/><Relationship Id="rId12" Type="http://schemas.openxmlformats.org/officeDocument/2006/relationships/image" Target="../media/image74.png"/><Relationship Id="rId2" Type="http://schemas.openxmlformats.org/officeDocument/2006/relationships/hyperlink" Target="https://www.curbellmedical.com/cordless-bed-and-chair-sensor-pads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11" Type="http://schemas.openxmlformats.org/officeDocument/2006/relationships/image" Target="../media/image77.svg"/><Relationship Id="rId5" Type="http://schemas.openxmlformats.org/officeDocument/2006/relationships/hyperlink" Target="https://www.curbellmedical.com/corded-bed-and-chair-sensor-pads/" TargetMode="External"/><Relationship Id="rId10" Type="http://schemas.openxmlformats.org/officeDocument/2006/relationships/image" Target="../media/image76.png"/><Relationship Id="rId4" Type="http://schemas.openxmlformats.org/officeDocument/2006/relationships/image" Target="../media/image91.svg"/><Relationship Id="rId9" Type="http://schemas.openxmlformats.org/officeDocument/2006/relationships/image" Target="../media/image71.svg"/><Relationship Id="rId1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4.wdp"/><Relationship Id="rId3" Type="http://schemas.openxmlformats.org/officeDocument/2006/relationships/image" Target="../media/image90.png"/><Relationship Id="rId7" Type="http://schemas.openxmlformats.org/officeDocument/2006/relationships/image" Target="../media/image71.svg"/><Relationship Id="rId12" Type="http://schemas.openxmlformats.org/officeDocument/2006/relationships/image" Target="../media/image96.png"/><Relationship Id="rId2" Type="http://schemas.openxmlformats.org/officeDocument/2006/relationships/hyperlink" Target="https://www.curbellmedical.com/corded-bed-and-chair-sensor-pads/" TargetMode="Externa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11" Type="http://schemas.openxmlformats.org/officeDocument/2006/relationships/image" Target="../media/image73.svg"/><Relationship Id="rId5" Type="http://schemas.openxmlformats.org/officeDocument/2006/relationships/hyperlink" Target="https://www.curbellmedical.com/wireless-motion-sensor/" TargetMode="External"/><Relationship Id="rId15" Type="http://schemas.microsoft.com/office/2007/relationships/hdphoto" Target="../media/hdphoto3.wdp"/><Relationship Id="rId10" Type="http://schemas.openxmlformats.org/officeDocument/2006/relationships/image" Target="../media/image72.png"/><Relationship Id="rId4" Type="http://schemas.openxmlformats.org/officeDocument/2006/relationships/image" Target="../media/image91.svg"/><Relationship Id="rId9" Type="http://schemas.openxmlformats.org/officeDocument/2006/relationships/image" Target="../media/image77.svg"/><Relationship Id="rId1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26.png"/><Relationship Id="rId2" Type="http://schemas.openxmlformats.org/officeDocument/2006/relationships/hyperlink" Target="https://www.curbellmedical.com/wireless-motion-sensor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91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82.png"/><Relationship Id="rId3" Type="http://schemas.openxmlformats.org/officeDocument/2006/relationships/image" Target="../media/image99.svg"/><Relationship Id="rId7" Type="http://schemas.openxmlformats.org/officeDocument/2006/relationships/image" Target="../media/image103.svg"/><Relationship Id="rId12" Type="http://schemas.openxmlformats.org/officeDocument/2006/relationships/hyperlink" Target="https://www.curbellmedical.com/fall-management/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5" Type="http://schemas.openxmlformats.org/officeDocument/2006/relationships/image" Target="../media/image101.sv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Relationship Id="rId14" Type="http://schemas.openxmlformats.org/officeDocument/2006/relationships/image" Target="../media/image83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geriatric.theclinics.com/article/S0749-0690(19)30008-4/fulltext" TargetMode="External"/><Relationship Id="rId4" Type="http://schemas.openxmlformats.org/officeDocument/2006/relationships/hyperlink" Target="https://www.geriatric.theclinics.com/article/S0749-0690(19)30004-7/fulltext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patientsafety.pa.gov/ADVISORIES/documents/201403_08.pdf" TargetMode="External"/><Relationship Id="rId4" Type="http://schemas.openxmlformats.org/officeDocument/2006/relationships/hyperlink" Target="https://www.geriatric.theclinics.com/article/S0749-0690(10)00053-4/fulltext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journals.sagepub.com/doi/10.1177/2333393615575321" TargetMode="External"/><Relationship Id="rId4" Type="http://schemas.openxmlformats.org/officeDocument/2006/relationships/hyperlink" Target="https://doi.org/10.1016/j.promfg.2015.07.15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slide4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bmchealthservres.biomedcentral.com/articles/10.1186/1472-6963-12-84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s://www.curbellmedical.com/fall-management-education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9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ikana.tv/en/sport/50-gym-exercises-for-seniors/" TargetMode="External"/><Relationship Id="rId13" Type="http://schemas.openxmlformats.org/officeDocument/2006/relationships/image" Target="../media/image83.svg"/><Relationship Id="rId3" Type="http://schemas.openxmlformats.org/officeDocument/2006/relationships/hyperlink" Target="https://www.curbellmedical.com/wp-content/uploads/pdfs/fall_management/monitors/map1753b_bc600_info_sheet.pdf" TargetMode="External"/><Relationship Id="rId7" Type="http://schemas.openxmlformats.org/officeDocument/2006/relationships/hyperlink" Target="https://www.sikana.tv/en/sport/50-gym-exercises-for-seniors#chapter-5_" TargetMode="External"/><Relationship Id="rId12" Type="http://schemas.openxmlformats.org/officeDocument/2006/relationships/image" Target="../media/image82.png"/><Relationship Id="rId2" Type="http://schemas.openxmlformats.org/officeDocument/2006/relationships/hyperlink" Target="https://www.lmcins.com/uploads/3/2/0/7/3207324/safe_patient_handling.pdf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curbellmedical.com/fall-management-education/" TargetMode="External"/><Relationship Id="rId11" Type="http://schemas.openxmlformats.org/officeDocument/2006/relationships/image" Target="../media/image27.png"/><Relationship Id="rId5" Type="http://schemas.openxmlformats.org/officeDocument/2006/relationships/hyperlink" Target="https://www.curbellmedical.com/wp-content/uploads/pdfs/fall_management/map275g_fall_management_products_catalog.pdf" TargetMode="External"/><Relationship Id="rId15" Type="http://schemas.openxmlformats.org/officeDocument/2006/relationships/image" Target="../media/image113.svg"/><Relationship Id="rId10" Type="http://schemas.openxmlformats.org/officeDocument/2006/relationships/image" Target="../media/image111.svg"/><Relationship Id="rId4" Type="http://schemas.openxmlformats.org/officeDocument/2006/relationships/hyperlink" Target="https://www.curbellmedical.com/wp-content/uploads/pdfs/fall_management/sensors/map972d_motion_sensor_info_sheet.pdf" TargetMode="External"/><Relationship Id="rId9" Type="http://schemas.openxmlformats.org/officeDocument/2006/relationships/image" Target="../media/image110.png"/><Relationship Id="rId14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hyperlink" Target="mailto:rdaoli@curbellmedical.com" TargetMode="External"/><Relationship Id="rId7" Type="http://schemas.openxmlformats.org/officeDocument/2006/relationships/image" Target="../media/image114.png"/><Relationship Id="rId2" Type="http://schemas.openxmlformats.org/officeDocument/2006/relationships/hyperlink" Target="mailto:greamsnyder@curbellmedical.com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svg"/><Relationship Id="rId5" Type="http://schemas.openxmlformats.org/officeDocument/2006/relationships/image" Target="../media/image110.png"/><Relationship Id="rId4" Type="http://schemas.openxmlformats.org/officeDocument/2006/relationships/hyperlink" Target="mailto:pquigley1@tampabay.rr.com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7" Type="http://schemas.openxmlformats.org/officeDocument/2006/relationships/image" Target="../media/image12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pquigley1@tampabay.rr.com" TargetMode="External"/><Relationship Id="rId5" Type="http://schemas.openxmlformats.org/officeDocument/2006/relationships/image" Target="../media/image120.svg"/><Relationship Id="rId4" Type="http://schemas.openxmlformats.org/officeDocument/2006/relationships/image" Target="../media/image1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bmchealthservres.biomedcentral.com/articles/10.1186/1472-6963-12-84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jenib\AppData\Local\Microsoft\Windows\Temporary Internet Files\Content.Outlook\VXH1QDI0\FM cover photo (2).jpg">
            <a:extLst>
              <a:ext uri="{FF2B5EF4-FFF2-40B4-BE49-F238E27FC236}">
                <a16:creationId xmlns:a16="http://schemas.microsoft.com/office/drawing/2014/main" id="{EFBC8F01-440C-4153-AAD5-EA3F9CB89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0" t="2784" r="12817" b="22215"/>
          <a:stretch/>
        </p:blipFill>
        <p:spPr bwMode="auto">
          <a:xfrm>
            <a:off x="6250328" y="0"/>
            <a:ext cx="59416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half" idx="4294967295"/>
          </p:nvPr>
        </p:nvSpPr>
        <p:spPr>
          <a:xfrm>
            <a:off x="609263" y="1632030"/>
            <a:ext cx="5247527" cy="2997843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3600" b="1" dirty="0">
                <a:solidFill>
                  <a:schemeClr val="bg1"/>
                </a:solidFill>
              </a:rPr>
              <a:t>Strategies to Maximize Safe and Assisted Bed Exits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By Dr. Patricia Quigley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PhD, MPH, APRN, CRRN, FAAN, FAANP, FARN, Nurse Consultant 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Email: </a:t>
            </a:r>
            <a:r>
              <a:rPr lang="en-US" sz="1600" dirty="0">
                <a:solidFill>
                  <a:schemeClr val="bg1"/>
                </a:solidFill>
                <a:hlinkClick r:id="rId4"/>
              </a:rPr>
              <a:t>pquigley1@tampabay.rr.com</a:t>
            </a: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26C95E8-01ED-7349-9A8E-7A4E72AF1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689" y="3913274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sz="900" dirty="0">
                <a:latin typeface="Cambria" panose="02040503050406030204" pitchFamily="18" charset="0"/>
              </a:rPr>
            </a:b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05361D-BBC1-4322-ABC1-D12554A33D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339" y="6348559"/>
            <a:ext cx="1181601" cy="31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32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01B8595-15C3-48F0-B196-648967E99B0C}"/>
              </a:ext>
            </a:extLst>
          </p:cNvPr>
          <p:cNvCxnSpPr>
            <a:cxnSpLocks/>
          </p:cNvCxnSpPr>
          <p:nvPr/>
        </p:nvCxnSpPr>
        <p:spPr bwMode="auto">
          <a:xfrm flipV="1">
            <a:off x="8263459" y="3366094"/>
            <a:ext cx="735056" cy="36628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4F81BD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5" name="Explosion: 8 Points 114">
            <a:extLst>
              <a:ext uri="{FF2B5EF4-FFF2-40B4-BE49-F238E27FC236}">
                <a16:creationId xmlns:a16="http://schemas.microsoft.com/office/drawing/2014/main" id="{7AA5AC87-FFB0-4380-899D-C8CDB0048AB1}"/>
              </a:ext>
            </a:extLst>
          </p:cNvPr>
          <p:cNvSpPr/>
          <p:nvPr/>
        </p:nvSpPr>
        <p:spPr bwMode="auto">
          <a:xfrm rot="10290925">
            <a:off x="8869990" y="2042055"/>
            <a:ext cx="2472664" cy="2412154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067CA03-86D0-4BFB-B67E-04404969986F}"/>
              </a:ext>
            </a:extLst>
          </p:cNvPr>
          <p:cNvGrpSpPr/>
          <p:nvPr/>
        </p:nvGrpSpPr>
        <p:grpSpPr>
          <a:xfrm>
            <a:off x="6709302" y="2386407"/>
            <a:ext cx="1770413" cy="2826335"/>
            <a:chOff x="605688" y="2948194"/>
            <a:chExt cx="1770413" cy="282633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9C5A5F-FA5F-42A7-BDA1-E734B7A83373}"/>
                </a:ext>
              </a:extLst>
            </p:cNvPr>
            <p:cNvGrpSpPr/>
            <p:nvPr/>
          </p:nvGrpSpPr>
          <p:grpSpPr>
            <a:xfrm>
              <a:off x="605688" y="2948194"/>
              <a:ext cx="1770413" cy="2826335"/>
              <a:chOff x="302709" y="2868375"/>
              <a:chExt cx="1770413" cy="2826335"/>
            </a:xfrm>
          </p:grpSpPr>
          <p:sp>
            <p:nvSpPr>
              <p:cNvPr id="64" name="Rectangle 38">
                <a:extLst>
                  <a:ext uri="{FF2B5EF4-FFF2-40B4-BE49-F238E27FC236}">
                    <a16:creationId xmlns:a16="http://schemas.microsoft.com/office/drawing/2014/main" id="{D06FBC64-8C12-4CA0-A353-B4F5B3B46ADF}"/>
                  </a:ext>
                </a:extLst>
              </p:cNvPr>
              <p:cNvSpPr/>
              <p:nvPr/>
            </p:nvSpPr>
            <p:spPr bwMode="auto">
              <a:xfrm>
                <a:off x="302709" y="2868375"/>
                <a:ext cx="1554157" cy="2826335"/>
              </a:xfrm>
              <a:custGeom>
                <a:avLst/>
                <a:gdLst>
                  <a:gd name="connsiteX0" fmla="*/ 0 w 1456220"/>
                  <a:gd name="connsiteY0" fmla="*/ 0 h 2189019"/>
                  <a:gd name="connsiteX1" fmla="*/ 1456220 w 1456220"/>
                  <a:gd name="connsiteY1" fmla="*/ 0 h 2189019"/>
                  <a:gd name="connsiteX2" fmla="*/ 1456220 w 1456220"/>
                  <a:gd name="connsiteY2" fmla="*/ 2189019 h 2189019"/>
                  <a:gd name="connsiteX3" fmla="*/ 0 w 1456220"/>
                  <a:gd name="connsiteY3" fmla="*/ 2189019 h 2189019"/>
                  <a:gd name="connsiteX4" fmla="*/ 0 w 1456220"/>
                  <a:gd name="connsiteY4" fmla="*/ 0 h 2189019"/>
                  <a:gd name="connsiteX0" fmla="*/ 0 w 1456220"/>
                  <a:gd name="connsiteY0" fmla="*/ 0 h 2189019"/>
                  <a:gd name="connsiteX1" fmla="*/ 1456220 w 1456220"/>
                  <a:gd name="connsiteY1" fmla="*/ 0 h 2189019"/>
                  <a:gd name="connsiteX2" fmla="*/ 1456220 w 1456220"/>
                  <a:gd name="connsiteY2" fmla="*/ 2189019 h 2189019"/>
                  <a:gd name="connsiteX3" fmla="*/ 193964 w 1456220"/>
                  <a:gd name="connsiteY3" fmla="*/ 2096656 h 2189019"/>
                  <a:gd name="connsiteX4" fmla="*/ 0 w 1456220"/>
                  <a:gd name="connsiteY4" fmla="*/ 0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2096656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90716 h 2204244"/>
                  <a:gd name="connsiteX1" fmla="*/ 1317675 w 1317675"/>
                  <a:gd name="connsiteY1" fmla="*/ 15225 h 2204244"/>
                  <a:gd name="connsiteX2" fmla="*/ 1317675 w 1317675"/>
                  <a:gd name="connsiteY2" fmla="*/ 2204244 h 2204244"/>
                  <a:gd name="connsiteX3" fmla="*/ 55419 w 1317675"/>
                  <a:gd name="connsiteY3" fmla="*/ 2001045 h 2204244"/>
                  <a:gd name="connsiteX4" fmla="*/ 0 w 1317675"/>
                  <a:gd name="connsiteY4" fmla="*/ 190716 h 2204244"/>
                  <a:gd name="connsiteX0" fmla="*/ 0 w 1317675"/>
                  <a:gd name="connsiteY0" fmla="*/ 206969 h 2220497"/>
                  <a:gd name="connsiteX1" fmla="*/ 1317675 w 1317675"/>
                  <a:gd name="connsiteY1" fmla="*/ 31478 h 2220497"/>
                  <a:gd name="connsiteX2" fmla="*/ 1317675 w 1317675"/>
                  <a:gd name="connsiteY2" fmla="*/ 2220497 h 2220497"/>
                  <a:gd name="connsiteX3" fmla="*/ 55419 w 1317675"/>
                  <a:gd name="connsiteY3" fmla="*/ 2017298 h 2220497"/>
                  <a:gd name="connsiteX4" fmla="*/ 0 w 1317675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27708 w 1364882"/>
                  <a:gd name="connsiteY0" fmla="*/ 264069 h 2212942"/>
                  <a:gd name="connsiteX1" fmla="*/ 1262256 w 1364882"/>
                  <a:gd name="connsiteY1" fmla="*/ 23923 h 2212942"/>
                  <a:gd name="connsiteX2" fmla="*/ 1262256 w 1364882"/>
                  <a:gd name="connsiteY2" fmla="*/ 2212942 h 2212942"/>
                  <a:gd name="connsiteX3" fmla="*/ 0 w 1364882"/>
                  <a:gd name="connsiteY3" fmla="*/ 2009743 h 2212942"/>
                  <a:gd name="connsiteX4" fmla="*/ 27708 w 1364882"/>
                  <a:gd name="connsiteY4" fmla="*/ 264069 h 2212942"/>
                  <a:gd name="connsiteX0" fmla="*/ 27708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27708 w 1364882"/>
                  <a:gd name="connsiteY4" fmla="*/ 268560 h 2217433"/>
                  <a:gd name="connsiteX0" fmla="*/ 27708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27708 w 1364882"/>
                  <a:gd name="connsiteY4" fmla="*/ 268560 h 2217433"/>
                  <a:gd name="connsiteX0" fmla="*/ 36945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36945 w 1364882"/>
                  <a:gd name="connsiteY4" fmla="*/ 268560 h 2217433"/>
                  <a:gd name="connsiteX0" fmla="*/ 78250 w 1406187"/>
                  <a:gd name="connsiteY0" fmla="*/ 268560 h 2217433"/>
                  <a:gd name="connsiteX1" fmla="*/ 1303561 w 1406187"/>
                  <a:gd name="connsiteY1" fmla="*/ 28414 h 2217433"/>
                  <a:gd name="connsiteX2" fmla="*/ 1303561 w 1406187"/>
                  <a:gd name="connsiteY2" fmla="*/ 2217433 h 2217433"/>
                  <a:gd name="connsiteX3" fmla="*/ 41305 w 1406187"/>
                  <a:gd name="connsiteY3" fmla="*/ 2014234 h 2217433"/>
                  <a:gd name="connsiteX4" fmla="*/ 78250 w 1406187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70921"/>
                  <a:gd name="connsiteY0" fmla="*/ 268560 h 2217433"/>
                  <a:gd name="connsiteX1" fmla="*/ 1348986 w 1470921"/>
                  <a:gd name="connsiteY1" fmla="*/ 28414 h 2217433"/>
                  <a:gd name="connsiteX2" fmla="*/ 1348986 w 1470921"/>
                  <a:gd name="connsiteY2" fmla="*/ 2217433 h 2217433"/>
                  <a:gd name="connsiteX3" fmla="*/ 86730 w 1470921"/>
                  <a:gd name="connsiteY3" fmla="*/ 2014234 h 2217433"/>
                  <a:gd name="connsiteX4" fmla="*/ 123675 w 1470921"/>
                  <a:gd name="connsiteY4" fmla="*/ 268560 h 2217433"/>
                  <a:gd name="connsiteX0" fmla="*/ 52718 w 1399964"/>
                  <a:gd name="connsiteY0" fmla="*/ 268560 h 2217433"/>
                  <a:gd name="connsiteX1" fmla="*/ 1278029 w 1399964"/>
                  <a:gd name="connsiteY1" fmla="*/ 28414 h 2217433"/>
                  <a:gd name="connsiteX2" fmla="*/ 1278029 w 1399964"/>
                  <a:gd name="connsiteY2" fmla="*/ 2217433 h 2217433"/>
                  <a:gd name="connsiteX3" fmla="*/ 15773 w 1399964"/>
                  <a:gd name="connsiteY3" fmla="*/ 2014234 h 2217433"/>
                  <a:gd name="connsiteX4" fmla="*/ 52718 w 1399964"/>
                  <a:gd name="connsiteY4" fmla="*/ 268560 h 2217433"/>
                  <a:gd name="connsiteX0" fmla="*/ 52718 w 1426453"/>
                  <a:gd name="connsiteY0" fmla="*/ 656445 h 2605318"/>
                  <a:gd name="connsiteX1" fmla="*/ 1316479 w 1426453"/>
                  <a:gd name="connsiteY1" fmla="*/ 9899 h 2605318"/>
                  <a:gd name="connsiteX2" fmla="*/ 1278029 w 1426453"/>
                  <a:gd name="connsiteY2" fmla="*/ 2605318 h 2605318"/>
                  <a:gd name="connsiteX3" fmla="*/ 15773 w 1426453"/>
                  <a:gd name="connsiteY3" fmla="*/ 2402119 h 2605318"/>
                  <a:gd name="connsiteX4" fmla="*/ 52718 w 1426453"/>
                  <a:gd name="connsiteY4" fmla="*/ 656445 h 2605318"/>
                  <a:gd name="connsiteX0" fmla="*/ 52718 w 1426453"/>
                  <a:gd name="connsiteY0" fmla="*/ 646546 h 2595419"/>
                  <a:gd name="connsiteX1" fmla="*/ 1316479 w 1426453"/>
                  <a:gd name="connsiteY1" fmla="*/ 0 h 2595419"/>
                  <a:gd name="connsiteX2" fmla="*/ 1278029 w 1426453"/>
                  <a:gd name="connsiteY2" fmla="*/ 2595419 h 2595419"/>
                  <a:gd name="connsiteX3" fmla="*/ 15773 w 1426453"/>
                  <a:gd name="connsiteY3" fmla="*/ 2392220 h 2595419"/>
                  <a:gd name="connsiteX4" fmla="*/ 52718 w 1426453"/>
                  <a:gd name="connsiteY4" fmla="*/ 646546 h 2595419"/>
                  <a:gd name="connsiteX0" fmla="*/ 0 w 1373735"/>
                  <a:gd name="connsiteY0" fmla="*/ 646546 h 2595419"/>
                  <a:gd name="connsiteX1" fmla="*/ 1263761 w 1373735"/>
                  <a:gd name="connsiteY1" fmla="*/ 0 h 2595419"/>
                  <a:gd name="connsiteX2" fmla="*/ 1225311 w 1373735"/>
                  <a:gd name="connsiteY2" fmla="*/ 2595419 h 2595419"/>
                  <a:gd name="connsiteX3" fmla="*/ 55334 w 1373735"/>
                  <a:gd name="connsiteY3" fmla="*/ 2253674 h 2595419"/>
                  <a:gd name="connsiteX4" fmla="*/ 0 w 1373735"/>
                  <a:gd name="connsiteY4" fmla="*/ 646546 h 2595419"/>
                  <a:gd name="connsiteX0" fmla="*/ 0 w 1373735"/>
                  <a:gd name="connsiteY0" fmla="*/ 646546 h 2595419"/>
                  <a:gd name="connsiteX1" fmla="*/ 1263761 w 1373735"/>
                  <a:gd name="connsiteY1" fmla="*/ 0 h 2595419"/>
                  <a:gd name="connsiteX2" fmla="*/ 1225311 w 1373735"/>
                  <a:gd name="connsiteY2" fmla="*/ 2595419 h 2595419"/>
                  <a:gd name="connsiteX3" fmla="*/ 162992 w 1373735"/>
                  <a:gd name="connsiteY3" fmla="*/ 2309093 h 2595419"/>
                  <a:gd name="connsiteX4" fmla="*/ 0 w 1373735"/>
                  <a:gd name="connsiteY4" fmla="*/ 646546 h 25954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290508"/>
                  <a:gd name="connsiteY0" fmla="*/ 692728 h 2826328"/>
                  <a:gd name="connsiteX1" fmla="*/ 1217622 w 1290508"/>
                  <a:gd name="connsiteY1" fmla="*/ 0 h 2826328"/>
                  <a:gd name="connsiteX2" fmla="*/ 1217622 w 1290508"/>
                  <a:gd name="connsiteY2" fmla="*/ 2826328 h 2826328"/>
                  <a:gd name="connsiteX3" fmla="*/ 116853 w 1290508"/>
                  <a:gd name="connsiteY3" fmla="*/ 2336802 h 2826328"/>
                  <a:gd name="connsiteX4" fmla="*/ 0 w 1290508"/>
                  <a:gd name="connsiteY4" fmla="*/ 692728 h 2826328"/>
                  <a:gd name="connsiteX0" fmla="*/ 0 w 1290508"/>
                  <a:gd name="connsiteY0" fmla="*/ 692728 h 2826328"/>
                  <a:gd name="connsiteX1" fmla="*/ 1217622 w 1290508"/>
                  <a:gd name="connsiteY1" fmla="*/ 0 h 2826328"/>
                  <a:gd name="connsiteX2" fmla="*/ 1217622 w 1290508"/>
                  <a:gd name="connsiteY2" fmla="*/ 2826328 h 2826328"/>
                  <a:gd name="connsiteX3" fmla="*/ 116853 w 1290508"/>
                  <a:gd name="connsiteY3" fmla="*/ 2336802 h 2826328"/>
                  <a:gd name="connsiteX4" fmla="*/ 0 w 1290508"/>
                  <a:gd name="connsiteY4" fmla="*/ 692728 h 2826328"/>
                  <a:gd name="connsiteX0" fmla="*/ 0 w 1290508"/>
                  <a:gd name="connsiteY0" fmla="*/ 834503 h 2968103"/>
                  <a:gd name="connsiteX1" fmla="*/ 470586 w 1290508"/>
                  <a:gd name="connsiteY1" fmla="*/ 465049 h 2968103"/>
                  <a:gd name="connsiteX2" fmla="*/ 1217622 w 1290508"/>
                  <a:gd name="connsiteY2" fmla="*/ 141775 h 2968103"/>
                  <a:gd name="connsiteX3" fmla="*/ 1217622 w 1290508"/>
                  <a:gd name="connsiteY3" fmla="*/ 2968103 h 2968103"/>
                  <a:gd name="connsiteX4" fmla="*/ 116853 w 1290508"/>
                  <a:gd name="connsiteY4" fmla="*/ 2478577 h 2968103"/>
                  <a:gd name="connsiteX5" fmla="*/ 0 w 1290508"/>
                  <a:gd name="connsiteY5" fmla="*/ 834503 h 2968103"/>
                  <a:gd name="connsiteX0" fmla="*/ 0 w 1290508"/>
                  <a:gd name="connsiteY0" fmla="*/ 828656 h 2962256"/>
                  <a:gd name="connsiteX1" fmla="*/ 201440 w 1290508"/>
                  <a:gd name="connsiteY1" fmla="*/ 560803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692735 h 2826335"/>
                  <a:gd name="connsiteX1" fmla="*/ 216820 w 1290508"/>
                  <a:gd name="connsiteY1" fmla="*/ 517246 h 2826335"/>
                  <a:gd name="connsiteX2" fmla="*/ 470586 w 1290508"/>
                  <a:gd name="connsiteY2" fmla="*/ 323281 h 2826335"/>
                  <a:gd name="connsiteX3" fmla="*/ 1217622 w 1290508"/>
                  <a:gd name="connsiteY3" fmla="*/ 7 h 2826335"/>
                  <a:gd name="connsiteX4" fmla="*/ 1217622 w 1290508"/>
                  <a:gd name="connsiteY4" fmla="*/ 2826335 h 2826335"/>
                  <a:gd name="connsiteX5" fmla="*/ 116853 w 1290508"/>
                  <a:gd name="connsiteY5" fmla="*/ 2336809 h 2826335"/>
                  <a:gd name="connsiteX6" fmla="*/ 0 w 1290508"/>
                  <a:gd name="connsiteY6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89520 w 1293937"/>
                  <a:gd name="connsiteY6" fmla="*/ 1431644 h 2826335"/>
                  <a:gd name="connsiteX7" fmla="*/ 3429 w 1293937"/>
                  <a:gd name="connsiteY7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51073 w 1293937"/>
                  <a:gd name="connsiteY6" fmla="*/ 1828808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51073 w 1293937"/>
                  <a:gd name="connsiteY6" fmla="*/ 1828808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937" h="2826335">
                    <a:moveTo>
                      <a:pt x="3429" y="692735"/>
                    </a:moveTo>
                    <a:cubicBezTo>
                      <a:pt x="117495" y="623463"/>
                      <a:pt x="95679" y="625004"/>
                      <a:pt x="220249" y="517246"/>
                    </a:cubicBezTo>
                    <a:cubicBezTo>
                      <a:pt x="367889" y="603452"/>
                      <a:pt x="473828" y="523404"/>
                      <a:pt x="474015" y="323281"/>
                    </a:cubicBezTo>
                    <a:cubicBezTo>
                      <a:pt x="643379" y="252469"/>
                      <a:pt x="1019646" y="-1533"/>
                      <a:pt x="1221051" y="7"/>
                    </a:cubicBezTo>
                    <a:cubicBezTo>
                      <a:pt x="1336612" y="785098"/>
                      <a:pt x="1297950" y="2041244"/>
                      <a:pt x="1221051" y="2826335"/>
                    </a:cubicBezTo>
                    <a:cubicBezTo>
                      <a:pt x="761894" y="2536929"/>
                      <a:pt x="570331" y="2432250"/>
                      <a:pt x="120282" y="2336809"/>
                    </a:cubicBezTo>
                    <a:cubicBezTo>
                      <a:pt x="140603" y="2050482"/>
                      <a:pt x="125409" y="1988906"/>
                      <a:pt x="120282" y="1838045"/>
                    </a:cubicBezTo>
                    <a:cubicBezTo>
                      <a:pt x="276642" y="1705657"/>
                      <a:pt x="320467" y="1408552"/>
                      <a:pt x="89520" y="1431644"/>
                    </a:cubicBezTo>
                    <a:cubicBezTo>
                      <a:pt x="70045" y="1157632"/>
                      <a:pt x="-18359" y="845135"/>
                      <a:pt x="3429" y="692735"/>
                    </a:cubicBezTo>
                    <a:close/>
                  </a:path>
                </a:pathLst>
              </a:custGeom>
              <a:gradFill flip="none" rotWithShape="1">
                <a:gsLst>
                  <a:gs pos="37000">
                    <a:srgbClr val="FDE68D"/>
                  </a:gs>
                  <a:gs pos="68000">
                    <a:srgbClr val="FBC52F"/>
                  </a:gs>
                </a:gsLst>
                <a:lin ang="2700000" scaled="1"/>
                <a:tileRect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65" name="Rectangle 1">
                <a:extLst>
                  <a:ext uri="{FF2B5EF4-FFF2-40B4-BE49-F238E27FC236}">
                    <a16:creationId xmlns:a16="http://schemas.microsoft.com/office/drawing/2014/main" id="{E67FE875-F5C2-459F-BB1C-2388AB155521}"/>
                  </a:ext>
                </a:extLst>
              </p:cNvPr>
              <p:cNvSpPr/>
              <p:nvPr/>
            </p:nvSpPr>
            <p:spPr bwMode="auto">
              <a:xfrm>
                <a:off x="1765848" y="2868375"/>
                <a:ext cx="307274" cy="2826335"/>
              </a:xfrm>
              <a:custGeom>
                <a:avLst/>
                <a:gdLst>
                  <a:gd name="connsiteX0" fmla="*/ 0 w 905164"/>
                  <a:gd name="connsiteY0" fmla="*/ 0 h 1900007"/>
                  <a:gd name="connsiteX1" fmla="*/ 905164 w 905164"/>
                  <a:gd name="connsiteY1" fmla="*/ 0 h 1900007"/>
                  <a:gd name="connsiteX2" fmla="*/ 905164 w 905164"/>
                  <a:gd name="connsiteY2" fmla="*/ 1900007 h 1900007"/>
                  <a:gd name="connsiteX3" fmla="*/ 0 w 905164"/>
                  <a:gd name="connsiteY3" fmla="*/ 1900007 h 1900007"/>
                  <a:gd name="connsiteX4" fmla="*/ 0 w 905164"/>
                  <a:gd name="connsiteY4" fmla="*/ 0 h 1900007"/>
                  <a:gd name="connsiteX0" fmla="*/ 0 w 997528"/>
                  <a:gd name="connsiteY0" fmla="*/ 0 h 1927716"/>
                  <a:gd name="connsiteX1" fmla="*/ 997528 w 997528"/>
                  <a:gd name="connsiteY1" fmla="*/ 27709 h 1927716"/>
                  <a:gd name="connsiteX2" fmla="*/ 997528 w 997528"/>
                  <a:gd name="connsiteY2" fmla="*/ 1927716 h 1927716"/>
                  <a:gd name="connsiteX3" fmla="*/ 92364 w 997528"/>
                  <a:gd name="connsiteY3" fmla="*/ 1927716 h 1927716"/>
                  <a:gd name="connsiteX4" fmla="*/ 0 w 997528"/>
                  <a:gd name="connsiteY4" fmla="*/ 0 h 1927716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997528 w 997528"/>
                  <a:gd name="connsiteY2" fmla="*/ 1927716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720437 w 997528"/>
                  <a:gd name="connsiteY2" fmla="*/ 2481898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535709 w 997528"/>
                  <a:gd name="connsiteY2" fmla="*/ 2528080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26472 w 563419"/>
                  <a:gd name="connsiteY2" fmla="*/ 2518843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69826"/>
                  <a:gd name="connsiteX1" fmla="*/ 563419 w 563419"/>
                  <a:gd name="connsiteY1" fmla="*/ 600364 h 2869826"/>
                  <a:gd name="connsiteX2" fmla="*/ 526472 w 563419"/>
                  <a:gd name="connsiteY2" fmla="*/ 2518843 h 2869826"/>
                  <a:gd name="connsiteX3" fmla="*/ 0 w 563419"/>
                  <a:gd name="connsiteY3" fmla="*/ 2869826 h 2869826"/>
                  <a:gd name="connsiteX4" fmla="*/ 0 w 563419"/>
                  <a:gd name="connsiteY4" fmla="*/ 0 h 2869826"/>
                  <a:gd name="connsiteX0" fmla="*/ 0 w 563419"/>
                  <a:gd name="connsiteY0" fmla="*/ 0 h 2869826"/>
                  <a:gd name="connsiteX1" fmla="*/ 563419 w 563419"/>
                  <a:gd name="connsiteY1" fmla="*/ 600364 h 2869826"/>
                  <a:gd name="connsiteX2" fmla="*/ 563418 w 563419"/>
                  <a:gd name="connsiteY2" fmla="*/ 2583855 h 2869826"/>
                  <a:gd name="connsiteX3" fmla="*/ 0 w 563419"/>
                  <a:gd name="connsiteY3" fmla="*/ 2869826 h 2869826"/>
                  <a:gd name="connsiteX4" fmla="*/ 0 w 563419"/>
                  <a:gd name="connsiteY4" fmla="*/ 0 h 2869826"/>
                  <a:gd name="connsiteX0" fmla="*/ 0 w 601906"/>
                  <a:gd name="connsiteY0" fmla="*/ 0 h 2869826"/>
                  <a:gd name="connsiteX1" fmla="*/ 563419 w 601906"/>
                  <a:gd name="connsiteY1" fmla="*/ 600364 h 2869826"/>
                  <a:gd name="connsiteX2" fmla="*/ 553203 w 601906"/>
                  <a:gd name="connsiteY2" fmla="*/ 1727468 h 2869826"/>
                  <a:gd name="connsiteX3" fmla="*/ 563418 w 601906"/>
                  <a:gd name="connsiteY3" fmla="*/ 2583855 h 2869826"/>
                  <a:gd name="connsiteX4" fmla="*/ 0 w 601906"/>
                  <a:gd name="connsiteY4" fmla="*/ 2869826 h 2869826"/>
                  <a:gd name="connsiteX5" fmla="*/ 0 w 601906"/>
                  <a:gd name="connsiteY5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590295"/>
                  <a:gd name="connsiteY0" fmla="*/ 0 h 2869826"/>
                  <a:gd name="connsiteX1" fmla="*/ 563419 w 590295"/>
                  <a:gd name="connsiteY1" fmla="*/ 600364 h 2869826"/>
                  <a:gd name="connsiteX2" fmla="*/ 553203 w 590295"/>
                  <a:gd name="connsiteY2" fmla="*/ 1727468 h 2869826"/>
                  <a:gd name="connsiteX3" fmla="*/ 590147 w 590295"/>
                  <a:gd name="connsiteY3" fmla="*/ 2136116 h 2869826"/>
                  <a:gd name="connsiteX4" fmla="*/ 563418 w 590295"/>
                  <a:gd name="connsiteY4" fmla="*/ 2583855 h 2869826"/>
                  <a:gd name="connsiteX5" fmla="*/ 0 w 590295"/>
                  <a:gd name="connsiteY5" fmla="*/ 2869826 h 2869826"/>
                  <a:gd name="connsiteX6" fmla="*/ 0 w 590295"/>
                  <a:gd name="connsiteY6" fmla="*/ 0 h 2869826"/>
                  <a:gd name="connsiteX0" fmla="*/ 0 w 581277"/>
                  <a:gd name="connsiteY0" fmla="*/ 0 h 2869826"/>
                  <a:gd name="connsiteX1" fmla="*/ 563419 w 581277"/>
                  <a:gd name="connsiteY1" fmla="*/ 600364 h 2869826"/>
                  <a:gd name="connsiteX2" fmla="*/ 553203 w 581277"/>
                  <a:gd name="connsiteY2" fmla="*/ 1727468 h 2869826"/>
                  <a:gd name="connsiteX3" fmla="*/ 580911 w 581277"/>
                  <a:gd name="connsiteY3" fmla="*/ 2136116 h 2869826"/>
                  <a:gd name="connsiteX4" fmla="*/ 563418 w 581277"/>
                  <a:gd name="connsiteY4" fmla="*/ 2583855 h 2869826"/>
                  <a:gd name="connsiteX5" fmla="*/ 0 w 581277"/>
                  <a:gd name="connsiteY5" fmla="*/ 2869826 h 2869826"/>
                  <a:gd name="connsiteX6" fmla="*/ 0 w 581277"/>
                  <a:gd name="connsiteY6" fmla="*/ 0 h 286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1277" h="2869826">
                    <a:moveTo>
                      <a:pt x="0" y="0"/>
                    </a:moveTo>
                    <a:lnTo>
                      <a:pt x="563419" y="600364"/>
                    </a:lnTo>
                    <a:cubicBezTo>
                      <a:pt x="563257" y="1009012"/>
                      <a:pt x="553203" y="1396886"/>
                      <a:pt x="553203" y="1727468"/>
                    </a:cubicBezTo>
                    <a:cubicBezTo>
                      <a:pt x="391403" y="1983427"/>
                      <a:pt x="496082" y="2141985"/>
                      <a:pt x="580911" y="2136116"/>
                    </a:cubicBezTo>
                    <a:cubicBezTo>
                      <a:pt x="582613" y="2278847"/>
                      <a:pt x="578649" y="2350121"/>
                      <a:pt x="563418" y="2583855"/>
                    </a:cubicBezTo>
                    <a:lnTo>
                      <a:pt x="0" y="2869826"/>
                    </a:lnTo>
                    <a:cubicBezTo>
                      <a:pt x="92364" y="1885509"/>
                      <a:pt x="240146" y="947373"/>
                      <a:pt x="0" y="0"/>
                    </a:cubicBezTo>
                    <a:close/>
                  </a:path>
                </a:pathLst>
              </a:custGeom>
              <a:solidFill>
                <a:srgbClr val="E59F08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5459521-7A7E-44B5-A338-DF7EF9981413}"/>
                  </a:ext>
                </a:extLst>
              </p:cNvPr>
              <p:cNvSpPr/>
              <p:nvPr/>
            </p:nvSpPr>
            <p:spPr bwMode="auto">
              <a:xfrm>
                <a:off x="1192905" y="4088225"/>
                <a:ext cx="415635" cy="53570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48387D61-7BFB-4D0B-A044-C63CCED84F94}"/>
                  </a:ext>
                </a:extLst>
              </p:cNvPr>
              <p:cNvSpPr/>
              <p:nvPr/>
            </p:nvSpPr>
            <p:spPr bwMode="auto">
              <a:xfrm>
                <a:off x="1075716" y="3473988"/>
                <a:ext cx="307273" cy="37407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F000EB1-57D9-464F-97C7-2295EA0461EC}"/>
                  </a:ext>
                </a:extLst>
              </p:cNvPr>
              <p:cNvSpPr/>
              <p:nvPr/>
            </p:nvSpPr>
            <p:spPr bwMode="auto">
              <a:xfrm>
                <a:off x="500216" y="3612280"/>
                <a:ext cx="342491" cy="53570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221452F3-D0E9-46BF-A359-5098BCF71194}"/>
                  </a:ext>
                </a:extLst>
              </p:cNvPr>
              <p:cNvSpPr/>
              <p:nvPr/>
            </p:nvSpPr>
            <p:spPr bwMode="auto">
              <a:xfrm>
                <a:off x="736685" y="4498384"/>
                <a:ext cx="298037" cy="37407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BEED5F0-D2E6-4B35-B37F-6A1ED0DA9CC2}"/>
                </a:ext>
              </a:extLst>
            </p:cNvPr>
            <p:cNvSpPr/>
            <p:nvPr/>
          </p:nvSpPr>
          <p:spPr bwMode="auto">
            <a:xfrm>
              <a:off x="1524049" y="4963529"/>
              <a:ext cx="298037" cy="37407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innerShdw dist="190500" dir="11340000">
                <a:srgbClr val="E59F08"/>
              </a:inn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Tahoma" charset="0"/>
                <a:ea typeface="ＭＳ Ｐゴシック" charset="0"/>
              </a:endParaRPr>
            </a:p>
          </p:txBody>
        </p:sp>
      </p:grp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2352" y="735764"/>
            <a:ext cx="7772400" cy="1143000"/>
          </a:xfrm>
        </p:spPr>
        <p:txBody>
          <a:bodyPr/>
          <a:lstStyle/>
          <a:p>
            <a:r>
              <a:rPr lang="en-US" dirty="0"/>
              <a:t>Fall Event: Fall Risks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64908" y="2094234"/>
            <a:ext cx="4809281" cy="6643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</a:rPr>
              <a:t>Fall Risk Factors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19851" y="6147238"/>
            <a:ext cx="329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Fall Risk Screening Tool used, not assessment of bed mobility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74135" y="5609740"/>
            <a:ext cx="3507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Patient has agitation and impulsivity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62445" y="3090446"/>
            <a:ext cx="1783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Fall &amp; Injury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66371" y="5021709"/>
            <a:ext cx="3232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Dementia, unable to use call light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0E9EC1-0FD6-4041-A587-79592DAF8095}"/>
              </a:ext>
            </a:extLst>
          </p:cNvPr>
          <p:cNvSpPr txBox="1"/>
          <p:nvPr/>
        </p:nvSpPr>
        <p:spPr>
          <a:xfrm>
            <a:off x="9058745" y="4408762"/>
            <a:ext cx="3133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Patient sits up in bed and falls from bed</a:t>
            </a:r>
          </a:p>
          <a:p>
            <a:endParaRPr lang="en-US" sz="16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09D5F55-1669-44E6-A590-4BCEB50E691A}"/>
              </a:ext>
            </a:extLst>
          </p:cNvPr>
          <p:cNvSpPr/>
          <p:nvPr/>
        </p:nvSpPr>
        <p:spPr bwMode="auto">
          <a:xfrm>
            <a:off x="564909" y="5209617"/>
            <a:ext cx="3014063" cy="1381053"/>
          </a:xfrm>
          <a:prstGeom prst="ellipse">
            <a:avLst/>
          </a:prstGeom>
          <a:solidFill>
            <a:srgbClr val="4F81B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9A8EEB5-F6AA-408F-8EEF-284B4D1143CB}"/>
              </a:ext>
            </a:extLst>
          </p:cNvPr>
          <p:cNvGrpSpPr/>
          <p:nvPr/>
        </p:nvGrpSpPr>
        <p:grpSpPr>
          <a:xfrm>
            <a:off x="5253802" y="3059759"/>
            <a:ext cx="1770413" cy="2826335"/>
            <a:chOff x="605688" y="2948194"/>
            <a:chExt cx="1770413" cy="282633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8D4E71A-BB26-42AF-96E0-EC6D22D0FAFD}"/>
                </a:ext>
              </a:extLst>
            </p:cNvPr>
            <p:cNvGrpSpPr/>
            <p:nvPr/>
          </p:nvGrpSpPr>
          <p:grpSpPr>
            <a:xfrm>
              <a:off x="605688" y="2948194"/>
              <a:ext cx="1770413" cy="2826335"/>
              <a:chOff x="302709" y="2868375"/>
              <a:chExt cx="1770413" cy="2826335"/>
            </a:xfrm>
          </p:grpSpPr>
          <p:sp>
            <p:nvSpPr>
              <p:cNvPr id="55" name="Rectangle 38">
                <a:extLst>
                  <a:ext uri="{FF2B5EF4-FFF2-40B4-BE49-F238E27FC236}">
                    <a16:creationId xmlns:a16="http://schemas.microsoft.com/office/drawing/2014/main" id="{2DBB8200-D78B-41E8-ABFD-2AB247FC7B30}"/>
                  </a:ext>
                </a:extLst>
              </p:cNvPr>
              <p:cNvSpPr/>
              <p:nvPr/>
            </p:nvSpPr>
            <p:spPr bwMode="auto">
              <a:xfrm>
                <a:off x="302709" y="2868375"/>
                <a:ext cx="1554157" cy="2826335"/>
              </a:xfrm>
              <a:custGeom>
                <a:avLst/>
                <a:gdLst>
                  <a:gd name="connsiteX0" fmla="*/ 0 w 1456220"/>
                  <a:gd name="connsiteY0" fmla="*/ 0 h 2189019"/>
                  <a:gd name="connsiteX1" fmla="*/ 1456220 w 1456220"/>
                  <a:gd name="connsiteY1" fmla="*/ 0 h 2189019"/>
                  <a:gd name="connsiteX2" fmla="*/ 1456220 w 1456220"/>
                  <a:gd name="connsiteY2" fmla="*/ 2189019 h 2189019"/>
                  <a:gd name="connsiteX3" fmla="*/ 0 w 1456220"/>
                  <a:gd name="connsiteY3" fmla="*/ 2189019 h 2189019"/>
                  <a:gd name="connsiteX4" fmla="*/ 0 w 1456220"/>
                  <a:gd name="connsiteY4" fmla="*/ 0 h 2189019"/>
                  <a:gd name="connsiteX0" fmla="*/ 0 w 1456220"/>
                  <a:gd name="connsiteY0" fmla="*/ 0 h 2189019"/>
                  <a:gd name="connsiteX1" fmla="*/ 1456220 w 1456220"/>
                  <a:gd name="connsiteY1" fmla="*/ 0 h 2189019"/>
                  <a:gd name="connsiteX2" fmla="*/ 1456220 w 1456220"/>
                  <a:gd name="connsiteY2" fmla="*/ 2189019 h 2189019"/>
                  <a:gd name="connsiteX3" fmla="*/ 193964 w 1456220"/>
                  <a:gd name="connsiteY3" fmla="*/ 2096656 h 2189019"/>
                  <a:gd name="connsiteX4" fmla="*/ 0 w 1456220"/>
                  <a:gd name="connsiteY4" fmla="*/ 0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2096656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90716 h 2204244"/>
                  <a:gd name="connsiteX1" fmla="*/ 1317675 w 1317675"/>
                  <a:gd name="connsiteY1" fmla="*/ 15225 h 2204244"/>
                  <a:gd name="connsiteX2" fmla="*/ 1317675 w 1317675"/>
                  <a:gd name="connsiteY2" fmla="*/ 2204244 h 2204244"/>
                  <a:gd name="connsiteX3" fmla="*/ 55419 w 1317675"/>
                  <a:gd name="connsiteY3" fmla="*/ 2001045 h 2204244"/>
                  <a:gd name="connsiteX4" fmla="*/ 0 w 1317675"/>
                  <a:gd name="connsiteY4" fmla="*/ 190716 h 2204244"/>
                  <a:gd name="connsiteX0" fmla="*/ 0 w 1317675"/>
                  <a:gd name="connsiteY0" fmla="*/ 206969 h 2220497"/>
                  <a:gd name="connsiteX1" fmla="*/ 1317675 w 1317675"/>
                  <a:gd name="connsiteY1" fmla="*/ 31478 h 2220497"/>
                  <a:gd name="connsiteX2" fmla="*/ 1317675 w 1317675"/>
                  <a:gd name="connsiteY2" fmla="*/ 2220497 h 2220497"/>
                  <a:gd name="connsiteX3" fmla="*/ 55419 w 1317675"/>
                  <a:gd name="connsiteY3" fmla="*/ 2017298 h 2220497"/>
                  <a:gd name="connsiteX4" fmla="*/ 0 w 1317675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27708 w 1364882"/>
                  <a:gd name="connsiteY0" fmla="*/ 264069 h 2212942"/>
                  <a:gd name="connsiteX1" fmla="*/ 1262256 w 1364882"/>
                  <a:gd name="connsiteY1" fmla="*/ 23923 h 2212942"/>
                  <a:gd name="connsiteX2" fmla="*/ 1262256 w 1364882"/>
                  <a:gd name="connsiteY2" fmla="*/ 2212942 h 2212942"/>
                  <a:gd name="connsiteX3" fmla="*/ 0 w 1364882"/>
                  <a:gd name="connsiteY3" fmla="*/ 2009743 h 2212942"/>
                  <a:gd name="connsiteX4" fmla="*/ 27708 w 1364882"/>
                  <a:gd name="connsiteY4" fmla="*/ 264069 h 2212942"/>
                  <a:gd name="connsiteX0" fmla="*/ 27708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27708 w 1364882"/>
                  <a:gd name="connsiteY4" fmla="*/ 268560 h 2217433"/>
                  <a:gd name="connsiteX0" fmla="*/ 27708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27708 w 1364882"/>
                  <a:gd name="connsiteY4" fmla="*/ 268560 h 2217433"/>
                  <a:gd name="connsiteX0" fmla="*/ 36945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36945 w 1364882"/>
                  <a:gd name="connsiteY4" fmla="*/ 268560 h 2217433"/>
                  <a:gd name="connsiteX0" fmla="*/ 78250 w 1406187"/>
                  <a:gd name="connsiteY0" fmla="*/ 268560 h 2217433"/>
                  <a:gd name="connsiteX1" fmla="*/ 1303561 w 1406187"/>
                  <a:gd name="connsiteY1" fmla="*/ 28414 h 2217433"/>
                  <a:gd name="connsiteX2" fmla="*/ 1303561 w 1406187"/>
                  <a:gd name="connsiteY2" fmla="*/ 2217433 h 2217433"/>
                  <a:gd name="connsiteX3" fmla="*/ 41305 w 1406187"/>
                  <a:gd name="connsiteY3" fmla="*/ 2014234 h 2217433"/>
                  <a:gd name="connsiteX4" fmla="*/ 78250 w 1406187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70921"/>
                  <a:gd name="connsiteY0" fmla="*/ 268560 h 2217433"/>
                  <a:gd name="connsiteX1" fmla="*/ 1348986 w 1470921"/>
                  <a:gd name="connsiteY1" fmla="*/ 28414 h 2217433"/>
                  <a:gd name="connsiteX2" fmla="*/ 1348986 w 1470921"/>
                  <a:gd name="connsiteY2" fmla="*/ 2217433 h 2217433"/>
                  <a:gd name="connsiteX3" fmla="*/ 86730 w 1470921"/>
                  <a:gd name="connsiteY3" fmla="*/ 2014234 h 2217433"/>
                  <a:gd name="connsiteX4" fmla="*/ 123675 w 1470921"/>
                  <a:gd name="connsiteY4" fmla="*/ 268560 h 2217433"/>
                  <a:gd name="connsiteX0" fmla="*/ 52718 w 1399964"/>
                  <a:gd name="connsiteY0" fmla="*/ 268560 h 2217433"/>
                  <a:gd name="connsiteX1" fmla="*/ 1278029 w 1399964"/>
                  <a:gd name="connsiteY1" fmla="*/ 28414 h 2217433"/>
                  <a:gd name="connsiteX2" fmla="*/ 1278029 w 1399964"/>
                  <a:gd name="connsiteY2" fmla="*/ 2217433 h 2217433"/>
                  <a:gd name="connsiteX3" fmla="*/ 15773 w 1399964"/>
                  <a:gd name="connsiteY3" fmla="*/ 2014234 h 2217433"/>
                  <a:gd name="connsiteX4" fmla="*/ 52718 w 1399964"/>
                  <a:gd name="connsiteY4" fmla="*/ 268560 h 2217433"/>
                  <a:gd name="connsiteX0" fmla="*/ 52718 w 1426453"/>
                  <a:gd name="connsiteY0" fmla="*/ 656445 h 2605318"/>
                  <a:gd name="connsiteX1" fmla="*/ 1316479 w 1426453"/>
                  <a:gd name="connsiteY1" fmla="*/ 9899 h 2605318"/>
                  <a:gd name="connsiteX2" fmla="*/ 1278029 w 1426453"/>
                  <a:gd name="connsiteY2" fmla="*/ 2605318 h 2605318"/>
                  <a:gd name="connsiteX3" fmla="*/ 15773 w 1426453"/>
                  <a:gd name="connsiteY3" fmla="*/ 2402119 h 2605318"/>
                  <a:gd name="connsiteX4" fmla="*/ 52718 w 1426453"/>
                  <a:gd name="connsiteY4" fmla="*/ 656445 h 2605318"/>
                  <a:gd name="connsiteX0" fmla="*/ 52718 w 1426453"/>
                  <a:gd name="connsiteY0" fmla="*/ 646546 h 2595419"/>
                  <a:gd name="connsiteX1" fmla="*/ 1316479 w 1426453"/>
                  <a:gd name="connsiteY1" fmla="*/ 0 h 2595419"/>
                  <a:gd name="connsiteX2" fmla="*/ 1278029 w 1426453"/>
                  <a:gd name="connsiteY2" fmla="*/ 2595419 h 2595419"/>
                  <a:gd name="connsiteX3" fmla="*/ 15773 w 1426453"/>
                  <a:gd name="connsiteY3" fmla="*/ 2392220 h 2595419"/>
                  <a:gd name="connsiteX4" fmla="*/ 52718 w 1426453"/>
                  <a:gd name="connsiteY4" fmla="*/ 646546 h 2595419"/>
                  <a:gd name="connsiteX0" fmla="*/ 0 w 1373735"/>
                  <a:gd name="connsiteY0" fmla="*/ 646546 h 2595419"/>
                  <a:gd name="connsiteX1" fmla="*/ 1263761 w 1373735"/>
                  <a:gd name="connsiteY1" fmla="*/ 0 h 2595419"/>
                  <a:gd name="connsiteX2" fmla="*/ 1225311 w 1373735"/>
                  <a:gd name="connsiteY2" fmla="*/ 2595419 h 2595419"/>
                  <a:gd name="connsiteX3" fmla="*/ 55334 w 1373735"/>
                  <a:gd name="connsiteY3" fmla="*/ 2253674 h 2595419"/>
                  <a:gd name="connsiteX4" fmla="*/ 0 w 1373735"/>
                  <a:gd name="connsiteY4" fmla="*/ 646546 h 2595419"/>
                  <a:gd name="connsiteX0" fmla="*/ 0 w 1373735"/>
                  <a:gd name="connsiteY0" fmla="*/ 646546 h 2595419"/>
                  <a:gd name="connsiteX1" fmla="*/ 1263761 w 1373735"/>
                  <a:gd name="connsiteY1" fmla="*/ 0 h 2595419"/>
                  <a:gd name="connsiteX2" fmla="*/ 1225311 w 1373735"/>
                  <a:gd name="connsiteY2" fmla="*/ 2595419 h 2595419"/>
                  <a:gd name="connsiteX3" fmla="*/ 162992 w 1373735"/>
                  <a:gd name="connsiteY3" fmla="*/ 2309093 h 2595419"/>
                  <a:gd name="connsiteX4" fmla="*/ 0 w 1373735"/>
                  <a:gd name="connsiteY4" fmla="*/ 646546 h 25954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290508"/>
                  <a:gd name="connsiteY0" fmla="*/ 692728 h 2826328"/>
                  <a:gd name="connsiteX1" fmla="*/ 1217622 w 1290508"/>
                  <a:gd name="connsiteY1" fmla="*/ 0 h 2826328"/>
                  <a:gd name="connsiteX2" fmla="*/ 1217622 w 1290508"/>
                  <a:gd name="connsiteY2" fmla="*/ 2826328 h 2826328"/>
                  <a:gd name="connsiteX3" fmla="*/ 116853 w 1290508"/>
                  <a:gd name="connsiteY3" fmla="*/ 2336802 h 2826328"/>
                  <a:gd name="connsiteX4" fmla="*/ 0 w 1290508"/>
                  <a:gd name="connsiteY4" fmla="*/ 692728 h 2826328"/>
                  <a:gd name="connsiteX0" fmla="*/ 0 w 1290508"/>
                  <a:gd name="connsiteY0" fmla="*/ 692728 h 2826328"/>
                  <a:gd name="connsiteX1" fmla="*/ 1217622 w 1290508"/>
                  <a:gd name="connsiteY1" fmla="*/ 0 h 2826328"/>
                  <a:gd name="connsiteX2" fmla="*/ 1217622 w 1290508"/>
                  <a:gd name="connsiteY2" fmla="*/ 2826328 h 2826328"/>
                  <a:gd name="connsiteX3" fmla="*/ 116853 w 1290508"/>
                  <a:gd name="connsiteY3" fmla="*/ 2336802 h 2826328"/>
                  <a:gd name="connsiteX4" fmla="*/ 0 w 1290508"/>
                  <a:gd name="connsiteY4" fmla="*/ 692728 h 2826328"/>
                  <a:gd name="connsiteX0" fmla="*/ 0 w 1290508"/>
                  <a:gd name="connsiteY0" fmla="*/ 834503 h 2968103"/>
                  <a:gd name="connsiteX1" fmla="*/ 470586 w 1290508"/>
                  <a:gd name="connsiteY1" fmla="*/ 465049 h 2968103"/>
                  <a:gd name="connsiteX2" fmla="*/ 1217622 w 1290508"/>
                  <a:gd name="connsiteY2" fmla="*/ 141775 h 2968103"/>
                  <a:gd name="connsiteX3" fmla="*/ 1217622 w 1290508"/>
                  <a:gd name="connsiteY3" fmla="*/ 2968103 h 2968103"/>
                  <a:gd name="connsiteX4" fmla="*/ 116853 w 1290508"/>
                  <a:gd name="connsiteY4" fmla="*/ 2478577 h 2968103"/>
                  <a:gd name="connsiteX5" fmla="*/ 0 w 1290508"/>
                  <a:gd name="connsiteY5" fmla="*/ 834503 h 2968103"/>
                  <a:gd name="connsiteX0" fmla="*/ 0 w 1290508"/>
                  <a:gd name="connsiteY0" fmla="*/ 828656 h 2962256"/>
                  <a:gd name="connsiteX1" fmla="*/ 201440 w 1290508"/>
                  <a:gd name="connsiteY1" fmla="*/ 560803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692735 h 2826335"/>
                  <a:gd name="connsiteX1" fmla="*/ 216820 w 1290508"/>
                  <a:gd name="connsiteY1" fmla="*/ 517246 h 2826335"/>
                  <a:gd name="connsiteX2" fmla="*/ 470586 w 1290508"/>
                  <a:gd name="connsiteY2" fmla="*/ 323281 h 2826335"/>
                  <a:gd name="connsiteX3" fmla="*/ 1217622 w 1290508"/>
                  <a:gd name="connsiteY3" fmla="*/ 7 h 2826335"/>
                  <a:gd name="connsiteX4" fmla="*/ 1217622 w 1290508"/>
                  <a:gd name="connsiteY4" fmla="*/ 2826335 h 2826335"/>
                  <a:gd name="connsiteX5" fmla="*/ 116853 w 1290508"/>
                  <a:gd name="connsiteY5" fmla="*/ 2336809 h 2826335"/>
                  <a:gd name="connsiteX6" fmla="*/ 0 w 1290508"/>
                  <a:gd name="connsiteY6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89520 w 1293937"/>
                  <a:gd name="connsiteY6" fmla="*/ 1431644 h 2826335"/>
                  <a:gd name="connsiteX7" fmla="*/ 3429 w 1293937"/>
                  <a:gd name="connsiteY7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51073 w 1293937"/>
                  <a:gd name="connsiteY6" fmla="*/ 1828808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51073 w 1293937"/>
                  <a:gd name="connsiteY6" fmla="*/ 1828808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937" h="2826335">
                    <a:moveTo>
                      <a:pt x="3429" y="692735"/>
                    </a:moveTo>
                    <a:cubicBezTo>
                      <a:pt x="117495" y="623463"/>
                      <a:pt x="95679" y="625004"/>
                      <a:pt x="220249" y="517246"/>
                    </a:cubicBezTo>
                    <a:cubicBezTo>
                      <a:pt x="367889" y="603452"/>
                      <a:pt x="473828" y="523404"/>
                      <a:pt x="474015" y="323281"/>
                    </a:cubicBezTo>
                    <a:cubicBezTo>
                      <a:pt x="643379" y="252469"/>
                      <a:pt x="1019646" y="-1533"/>
                      <a:pt x="1221051" y="7"/>
                    </a:cubicBezTo>
                    <a:cubicBezTo>
                      <a:pt x="1336612" y="785098"/>
                      <a:pt x="1297950" y="2041244"/>
                      <a:pt x="1221051" y="2826335"/>
                    </a:cubicBezTo>
                    <a:cubicBezTo>
                      <a:pt x="761894" y="2536929"/>
                      <a:pt x="570331" y="2432250"/>
                      <a:pt x="120282" y="2336809"/>
                    </a:cubicBezTo>
                    <a:cubicBezTo>
                      <a:pt x="140603" y="2050482"/>
                      <a:pt x="125409" y="1988906"/>
                      <a:pt x="120282" y="1838045"/>
                    </a:cubicBezTo>
                    <a:cubicBezTo>
                      <a:pt x="276642" y="1705657"/>
                      <a:pt x="320467" y="1408552"/>
                      <a:pt x="89520" y="1431644"/>
                    </a:cubicBezTo>
                    <a:cubicBezTo>
                      <a:pt x="70045" y="1157632"/>
                      <a:pt x="-18359" y="845135"/>
                      <a:pt x="3429" y="692735"/>
                    </a:cubicBezTo>
                    <a:close/>
                  </a:path>
                </a:pathLst>
              </a:custGeom>
              <a:gradFill flip="none" rotWithShape="1">
                <a:gsLst>
                  <a:gs pos="37000">
                    <a:srgbClr val="FDE68D"/>
                  </a:gs>
                  <a:gs pos="68000">
                    <a:srgbClr val="FBC52F"/>
                  </a:gs>
                </a:gsLst>
                <a:lin ang="2700000" scaled="1"/>
                <a:tileRect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56" name="Rectangle 1">
                <a:extLst>
                  <a:ext uri="{FF2B5EF4-FFF2-40B4-BE49-F238E27FC236}">
                    <a16:creationId xmlns:a16="http://schemas.microsoft.com/office/drawing/2014/main" id="{D9A3CC58-5DF2-4CD7-85EF-B6742A200820}"/>
                  </a:ext>
                </a:extLst>
              </p:cNvPr>
              <p:cNvSpPr/>
              <p:nvPr/>
            </p:nvSpPr>
            <p:spPr bwMode="auto">
              <a:xfrm>
                <a:off x="1765848" y="2868375"/>
                <a:ext cx="307274" cy="2826335"/>
              </a:xfrm>
              <a:custGeom>
                <a:avLst/>
                <a:gdLst>
                  <a:gd name="connsiteX0" fmla="*/ 0 w 905164"/>
                  <a:gd name="connsiteY0" fmla="*/ 0 h 1900007"/>
                  <a:gd name="connsiteX1" fmla="*/ 905164 w 905164"/>
                  <a:gd name="connsiteY1" fmla="*/ 0 h 1900007"/>
                  <a:gd name="connsiteX2" fmla="*/ 905164 w 905164"/>
                  <a:gd name="connsiteY2" fmla="*/ 1900007 h 1900007"/>
                  <a:gd name="connsiteX3" fmla="*/ 0 w 905164"/>
                  <a:gd name="connsiteY3" fmla="*/ 1900007 h 1900007"/>
                  <a:gd name="connsiteX4" fmla="*/ 0 w 905164"/>
                  <a:gd name="connsiteY4" fmla="*/ 0 h 1900007"/>
                  <a:gd name="connsiteX0" fmla="*/ 0 w 997528"/>
                  <a:gd name="connsiteY0" fmla="*/ 0 h 1927716"/>
                  <a:gd name="connsiteX1" fmla="*/ 997528 w 997528"/>
                  <a:gd name="connsiteY1" fmla="*/ 27709 h 1927716"/>
                  <a:gd name="connsiteX2" fmla="*/ 997528 w 997528"/>
                  <a:gd name="connsiteY2" fmla="*/ 1927716 h 1927716"/>
                  <a:gd name="connsiteX3" fmla="*/ 92364 w 997528"/>
                  <a:gd name="connsiteY3" fmla="*/ 1927716 h 1927716"/>
                  <a:gd name="connsiteX4" fmla="*/ 0 w 997528"/>
                  <a:gd name="connsiteY4" fmla="*/ 0 h 1927716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997528 w 997528"/>
                  <a:gd name="connsiteY2" fmla="*/ 1927716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720437 w 997528"/>
                  <a:gd name="connsiteY2" fmla="*/ 2481898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535709 w 997528"/>
                  <a:gd name="connsiteY2" fmla="*/ 2528080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26472 w 563419"/>
                  <a:gd name="connsiteY2" fmla="*/ 2518843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69826"/>
                  <a:gd name="connsiteX1" fmla="*/ 563419 w 563419"/>
                  <a:gd name="connsiteY1" fmla="*/ 600364 h 2869826"/>
                  <a:gd name="connsiteX2" fmla="*/ 526472 w 563419"/>
                  <a:gd name="connsiteY2" fmla="*/ 2518843 h 2869826"/>
                  <a:gd name="connsiteX3" fmla="*/ 0 w 563419"/>
                  <a:gd name="connsiteY3" fmla="*/ 2869826 h 2869826"/>
                  <a:gd name="connsiteX4" fmla="*/ 0 w 563419"/>
                  <a:gd name="connsiteY4" fmla="*/ 0 h 2869826"/>
                  <a:gd name="connsiteX0" fmla="*/ 0 w 563419"/>
                  <a:gd name="connsiteY0" fmla="*/ 0 h 2869826"/>
                  <a:gd name="connsiteX1" fmla="*/ 563419 w 563419"/>
                  <a:gd name="connsiteY1" fmla="*/ 600364 h 2869826"/>
                  <a:gd name="connsiteX2" fmla="*/ 563418 w 563419"/>
                  <a:gd name="connsiteY2" fmla="*/ 2583855 h 2869826"/>
                  <a:gd name="connsiteX3" fmla="*/ 0 w 563419"/>
                  <a:gd name="connsiteY3" fmla="*/ 2869826 h 2869826"/>
                  <a:gd name="connsiteX4" fmla="*/ 0 w 563419"/>
                  <a:gd name="connsiteY4" fmla="*/ 0 h 2869826"/>
                  <a:gd name="connsiteX0" fmla="*/ 0 w 601906"/>
                  <a:gd name="connsiteY0" fmla="*/ 0 h 2869826"/>
                  <a:gd name="connsiteX1" fmla="*/ 563419 w 601906"/>
                  <a:gd name="connsiteY1" fmla="*/ 600364 h 2869826"/>
                  <a:gd name="connsiteX2" fmla="*/ 553203 w 601906"/>
                  <a:gd name="connsiteY2" fmla="*/ 1727468 h 2869826"/>
                  <a:gd name="connsiteX3" fmla="*/ 563418 w 601906"/>
                  <a:gd name="connsiteY3" fmla="*/ 2583855 h 2869826"/>
                  <a:gd name="connsiteX4" fmla="*/ 0 w 601906"/>
                  <a:gd name="connsiteY4" fmla="*/ 2869826 h 2869826"/>
                  <a:gd name="connsiteX5" fmla="*/ 0 w 601906"/>
                  <a:gd name="connsiteY5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590295"/>
                  <a:gd name="connsiteY0" fmla="*/ 0 h 2869826"/>
                  <a:gd name="connsiteX1" fmla="*/ 563419 w 590295"/>
                  <a:gd name="connsiteY1" fmla="*/ 600364 h 2869826"/>
                  <a:gd name="connsiteX2" fmla="*/ 553203 w 590295"/>
                  <a:gd name="connsiteY2" fmla="*/ 1727468 h 2869826"/>
                  <a:gd name="connsiteX3" fmla="*/ 590147 w 590295"/>
                  <a:gd name="connsiteY3" fmla="*/ 2136116 h 2869826"/>
                  <a:gd name="connsiteX4" fmla="*/ 563418 w 590295"/>
                  <a:gd name="connsiteY4" fmla="*/ 2583855 h 2869826"/>
                  <a:gd name="connsiteX5" fmla="*/ 0 w 590295"/>
                  <a:gd name="connsiteY5" fmla="*/ 2869826 h 2869826"/>
                  <a:gd name="connsiteX6" fmla="*/ 0 w 590295"/>
                  <a:gd name="connsiteY6" fmla="*/ 0 h 2869826"/>
                  <a:gd name="connsiteX0" fmla="*/ 0 w 581277"/>
                  <a:gd name="connsiteY0" fmla="*/ 0 h 2869826"/>
                  <a:gd name="connsiteX1" fmla="*/ 563419 w 581277"/>
                  <a:gd name="connsiteY1" fmla="*/ 600364 h 2869826"/>
                  <a:gd name="connsiteX2" fmla="*/ 553203 w 581277"/>
                  <a:gd name="connsiteY2" fmla="*/ 1727468 h 2869826"/>
                  <a:gd name="connsiteX3" fmla="*/ 580911 w 581277"/>
                  <a:gd name="connsiteY3" fmla="*/ 2136116 h 2869826"/>
                  <a:gd name="connsiteX4" fmla="*/ 563418 w 581277"/>
                  <a:gd name="connsiteY4" fmla="*/ 2583855 h 2869826"/>
                  <a:gd name="connsiteX5" fmla="*/ 0 w 581277"/>
                  <a:gd name="connsiteY5" fmla="*/ 2869826 h 2869826"/>
                  <a:gd name="connsiteX6" fmla="*/ 0 w 581277"/>
                  <a:gd name="connsiteY6" fmla="*/ 0 h 286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1277" h="2869826">
                    <a:moveTo>
                      <a:pt x="0" y="0"/>
                    </a:moveTo>
                    <a:lnTo>
                      <a:pt x="563419" y="600364"/>
                    </a:lnTo>
                    <a:cubicBezTo>
                      <a:pt x="563257" y="1009012"/>
                      <a:pt x="553203" y="1396886"/>
                      <a:pt x="553203" y="1727468"/>
                    </a:cubicBezTo>
                    <a:cubicBezTo>
                      <a:pt x="391403" y="1983427"/>
                      <a:pt x="496082" y="2141985"/>
                      <a:pt x="580911" y="2136116"/>
                    </a:cubicBezTo>
                    <a:cubicBezTo>
                      <a:pt x="582613" y="2278847"/>
                      <a:pt x="578649" y="2350121"/>
                      <a:pt x="563418" y="2583855"/>
                    </a:cubicBezTo>
                    <a:lnTo>
                      <a:pt x="0" y="2869826"/>
                    </a:lnTo>
                    <a:cubicBezTo>
                      <a:pt x="92364" y="1885509"/>
                      <a:pt x="240146" y="947373"/>
                      <a:pt x="0" y="0"/>
                    </a:cubicBezTo>
                    <a:close/>
                  </a:path>
                </a:pathLst>
              </a:custGeom>
              <a:solidFill>
                <a:srgbClr val="E59F08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C2185988-4FF3-4E99-8E9C-C98B879A9FA6}"/>
                  </a:ext>
                </a:extLst>
              </p:cNvPr>
              <p:cNvSpPr/>
              <p:nvPr/>
            </p:nvSpPr>
            <p:spPr bwMode="auto">
              <a:xfrm>
                <a:off x="1200882" y="4692798"/>
                <a:ext cx="415635" cy="53570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6B05001B-53B9-4A92-A25B-1DB3A2CEB94A}"/>
                  </a:ext>
                </a:extLst>
              </p:cNvPr>
              <p:cNvSpPr/>
              <p:nvPr/>
            </p:nvSpPr>
            <p:spPr bwMode="auto">
              <a:xfrm>
                <a:off x="1043786" y="3980471"/>
                <a:ext cx="342491" cy="53570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45010324-D37B-4346-B17D-F6EF22EED823}"/>
                  </a:ext>
                </a:extLst>
              </p:cNvPr>
              <p:cNvSpPr/>
              <p:nvPr/>
            </p:nvSpPr>
            <p:spPr bwMode="auto">
              <a:xfrm>
                <a:off x="654031" y="4664855"/>
                <a:ext cx="298037" cy="37407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402D145-BFE1-421D-9C92-D4B0EDC84225}"/>
                </a:ext>
              </a:extLst>
            </p:cNvPr>
            <p:cNvSpPr/>
            <p:nvPr/>
          </p:nvSpPr>
          <p:spPr bwMode="auto">
            <a:xfrm>
              <a:off x="909961" y="3650102"/>
              <a:ext cx="298037" cy="37407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innerShdw dist="190500" dir="11340000">
                <a:srgbClr val="E59F08"/>
              </a:inn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Tahoma" charset="0"/>
                <a:ea typeface="ＭＳ Ｐゴシック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55AE13E-F65C-403B-8BBB-D87AB5D3ED25}"/>
              </a:ext>
            </a:extLst>
          </p:cNvPr>
          <p:cNvGrpSpPr/>
          <p:nvPr/>
        </p:nvGrpSpPr>
        <p:grpSpPr>
          <a:xfrm>
            <a:off x="3604827" y="3510736"/>
            <a:ext cx="1884024" cy="2826335"/>
            <a:chOff x="605688" y="2948194"/>
            <a:chExt cx="1770413" cy="282633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147C36E-7036-49CE-84A6-1DA178CC463E}"/>
                </a:ext>
              </a:extLst>
            </p:cNvPr>
            <p:cNvGrpSpPr/>
            <p:nvPr/>
          </p:nvGrpSpPr>
          <p:grpSpPr>
            <a:xfrm>
              <a:off x="605688" y="2948194"/>
              <a:ext cx="1770413" cy="2826335"/>
              <a:chOff x="302709" y="2868375"/>
              <a:chExt cx="1770413" cy="2826335"/>
            </a:xfrm>
          </p:grpSpPr>
          <p:sp>
            <p:nvSpPr>
              <p:cNvPr id="43" name="Rectangle 38">
                <a:extLst>
                  <a:ext uri="{FF2B5EF4-FFF2-40B4-BE49-F238E27FC236}">
                    <a16:creationId xmlns:a16="http://schemas.microsoft.com/office/drawing/2014/main" id="{FA08EC1B-EA11-4E7B-98B2-30467A668EFD}"/>
                  </a:ext>
                </a:extLst>
              </p:cNvPr>
              <p:cNvSpPr/>
              <p:nvPr/>
            </p:nvSpPr>
            <p:spPr bwMode="auto">
              <a:xfrm>
                <a:off x="302709" y="2868375"/>
                <a:ext cx="1554157" cy="2826335"/>
              </a:xfrm>
              <a:custGeom>
                <a:avLst/>
                <a:gdLst>
                  <a:gd name="connsiteX0" fmla="*/ 0 w 1456220"/>
                  <a:gd name="connsiteY0" fmla="*/ 0 h 2189019"/>
                  <a:gd name="connsiteX1" fmla="*/ 1456220 w 1456220"/>
                  <a:gd name="connsiteY1" fmla="*/ 0 h 2189019"/>
                  <a:gd name="connsiteX2" fmla="*/ 1456220 w 1456220"/>
                  <a:gd name="connsiteY2" fmla="*/ 2189019 h 2189019"/>
                  <a:gd name="connsiteX3" fmla="*/ 0 w 1456220"/>
                  <a:gd name="connsiteY3" fmla="*/ 2189019 h 2189019"/>
                  <a:gd name="connsiteX4" fmla="*/ 0 w 1456220"/>
                  <a:gd name="connsiteY4" fmla="*/ 0 h 2189019"/>
                  <a:gd name="connsiteX0" fmla="*/ 0 w 1456220"/>
                  <a:gd name="connsiteY0" fmla="*/ 0 h 2189019"/>
                  <a:gd name="connsiteX1" fmla="*/ 1456220 w 1456220"/>
                  <a:gd name="connsiteY1" fmla="*/ 0 h 2189019"/>
                  <a:gd name="connsiteX2" fmla="*/ 1456220 w 1456220"/>
                  <a:gd name="connsiteY2" fmla="*/ 2189019 h 2189019"/>
                  <a:gd name="connsiteX3" fmla="*/ 193964 w 1456220"/>
                  <a:gd name="connsiteY3" fmla="*/ 2096656 h 2189019"/>
                  <a:gd name="connsiteX4" fmla="*/ 0 w 1456220"/>
                  <a:gd name="connsiteY4" fmla="*/ 0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2096656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90716 h 2204244"/>
                  <a:gd name="connsiteX1" fmla="*/ 1317675 w 1317675"/>
                  <a:gd name="connsiteY1" fmla="*/ 15225 h 2204244"/>
                  <a:gd name="connsiteX2" fmla="*/ 1317675 w 1317675"/>
                  <a:gd name="connsiteY2" fmla="*/ 2204244 h 2204244"/>
                  <a:gd name="connsiteX3" fmla="*/ 55419 w 1317675"/>
                  <a:gd name="connsiteY3" fmla="*/ 2001045 h 2204244"/>
                  <a:gd name="connsiteX4" fmla="*/ 0 w 1317675"/>
                  <a:gd name="connsiteY4" fmla="*/ 190716 h 2204244"/>
                  <a:gd name="connsiteX0" fmla="*/ 0 w 1317675"/>
                  <a:gd name="connsiteY0" fmla="*/ 206969 h 2220497"/>
                  <a:gd name="connsiteX1" fmla="*/ 1317675 w 1317675"/>
                  <a:gd name="connsiteY1" fmla="*/ 31478 h 2220497"/>
                  <a:gd name="connsiteX2" fmla="*/ 1317675 w 1317675"/>
                  <a:gd name="connsiteY2" fmla="*/ 2220497 h 2220497"/>
                  <a:gd name="connsiteX3" fmla="*/ 55419 w 1317675"/>
                  <a:gd name="connsiteY3" fmla="*/ 2017298 h 2220497"/>
                  <a:gd name="connsiteX4" fmla="*/ 0 w 1317675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27708 w 1364882"/>
                  <a:gd name="connsiteY0" fmla="*/ 264069 h 2212942"/>
                  <a:gd name="connsiteX1" fmla="*/ 1262256 w 1364882"/>
                  <a:gd name="connsiteY1" fmla="*/ 23923 h 2212942"/>
                  <a:gd name="connsiteX2" fmla="*/ 1262256 w 1364882"/>
                  <a:gd name="connsiteY2" fmla="*/ 2212942 h 2212942"/>
                  <a:gd name="connsiteX3" fmla="*/ 0 w 1364882"/>
                  <a:gd name="connsiteY3" fmla="*/ 2009743 h 2212942"/>
                  <a:gd name="connsiteX4" fmla="*/ 27708 w 1364882"/>
                  <a:gd name="connsiteY4" fmla="*/ 264069 h 2212942"/>
                  <a:gd name="connsiteX0" fmla="*/ 27708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27708 w 1364882"/>
                  <a:gd name="connsiteY4" fmla="*/ 268560 h 2217433"/>
                  <a:gd name="connsiteX0" fmla="*/ 27708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27708 w 1364882"/>
                  <a:gd name="connsiteY4" fmla="*/ 268560 h 2217433"/>
                  <a:gd name="connsiteX0" fmla="*/ 36945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36945 w 1364882"/>
                  <a:gd name="connsiteY4" fmla="*/ 268560 h 2217433"/>
                  <a:gd name="connsiteX0" fmla="*/ 78250 w 1406187"/>
                  <a:gd name="connsiteY0" fmla="*/ 268560 h 2217433"/>
                  <a:gd name="connsiteX1" fmla="*/ 1303561 w 1406187"/>
                  <a:gd name="connsiteY1" fmla="*/ 28414 h 2217433"/>
                  <a:gd name="connsiteX2" fmla="*/ 1303561 w 1406187"/>
                  <a:gd name="connsiteY2" fmla="*/ 2217433 h 2217433"/>
                  <a:gd name="connsiteX3" fmla="*/ 41305 w 1406187"/>
                  <a:gd name="connsiteY3" fmla="*/ 2014234 h 2217433"/>
                  <a:gd name="connsiteX4" fmla="*/ 78250 w 1406187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70921"/>
                  <a:gd name="connsiteY0" fmla="*/ 268560 h 2217433"/>
                  <a:gd name="connsiteX1" fmla="*/ 1348986 w 1470921"/>
                  <a:gd name="connsiteY1" fmla="*/ 28414 h 2217433"/>
                  <a:gd name="connsiteX2" fmla="*/ 1348986 w 1470921"/>
                  <a:gd name="connsiteY2" fmla="*/ 2217433 h 2217433"/>
                  <a:gd name="connsiteX3" fmla="*/ 86730 w 1470921"/>
                  <a:gd name="connsiteY3" fmla="*/ 2014234 h 2217433"/>
                  <a:gd name="connsiteX4" fmla="*/ 123675 w 1470921"/>
                  <a:gd name="connsiteY4" fmla="*/ 268560 h 2217433"/>
                  <a:gd name="connsiteX0" fmla="*/ 52718 w 1399964"/>
                  <a:gd name="connsiteY0" fmla="*/ 268560 h 2217433"/>
                  <a:gd name="connsiteX1" fmla="*/ 1278029 w 1399964"/>
                  <a:gd name="connsiteY1" fmla="*/ 28414 h 2217433"/>
                  <a:gd name="connsiteX2" fmla="*/ 1278029 w 1399964"/>
                  <a:gd name="connsiteY2" fmla="*/ 2217433 h 2217433"/>
                  <a:gd name="connsiteX3" fmla="*/ 15773 w 1399964"/>
                  <a:gd name="connsiteY3" fmla="*/ 2014234 h 2217433"/>
                  <a:gd name="connsiteX4" fmla="*/ 52718 w 1399964"/>
                  <a:gd name="connsiteY4" fmla="*/ 268560 h 2217433"/>
                  <a:gd name="connsiteX0" fmla="*/ 52718 w 1426453"/>
                  <a:gd name="connsiteY0" fmla="*/ 656445 h 2605318"/>
                  <a:gd name="connsiteX1" fmla="*/ 1316479 w 1426453"/>
                  <a:gd name="connsiteY1" fmla="*/ 9899 h 2605318"/>
                  <a:gd name="connsiteX2" fmla="*/ 1278029 w 1426453"/>
                  <a:gd name="connsiteY2" fmla="*/ 2605318 h 2605318"/>
                  <a:gd name="connsiteX3" fmla="*/ 15773 w 1426453"/>
                  <a:gd name="connsiteY3" fmla="*/ 2402119 h 2605318"/>
                  <a:gd name="connsiteX4" fmla="*/ 52718 w 1426453"/>
                  <a:gd name="connsiteY4" fmla="*/ 656445 h 2605318"/>
                  <a:gd name="connsiteX0" fmla="*/ 52718 w 1426453"/>
                  <a:gd name="connsiteY0" fmla="*/ 646546 h 2595419"/>
                  <a:gd name="connsiteX1" fmla="*/ 1316479 w 1426453"/>
                  <a:gd name="connsiteY1" fmla="*/ 0 h 2595419"/>
                  <a:gd name="connsiteX2" fmla="*/ 1278029 w 1426453"/>
                  <a:gd name="connsiteY2" fmla="*/ 2595419 h 2595419"/>
                  <a:gd name="connsiteX3" fmla="*/ 15773 w 1426453"/>
                  <a:gd name="connsiteY3" fmla="*/ 2392220 h 2595419"/>
                  <a:gd name="connsiteX4" fmla="*/ 52718 w 1426453"/>
                  <a:gd name="connsiteY4" fmla="*/ 646546 h 2595419"/>
                  <a:gd name="connsiteX0" fmla="*/ 0 w 1373735"/>
                  <a:gd name="connsiteY0" fmla="*/ 646546 h 2595419"/>
                  <a:gd name="connsiteX1" fmla="*/ 1263761 w 1373735"/>
                  <a:gd name="connsiteY1" fmla="*/ 0 h 2595419"/>
                  <a:gd name="connsiteX2" fmla="*/ 1225311 w 1373735"/>
                  <a:gd name="connsiteY2" fmla="*/ 2595419 h 2595419"/>
                  <a:gd name="connsiteX3" fmla="*/ 55334 w 1373735"/>
                  <a:gd name="connsiteY3" fmla="*/ 2253674 h 2595419"/>
                  <a:gd name="connsiteX4" fmla="*/ 0 w 1373735"/>
                  <a:gd name="connsiteY4" fmla="*/ 646546 h 2595419"/>
                  <a:gd name="connsiteX0" fmla="*/ 0 w 1373735"/>
                  <a:gd name="connsiteY0" fmla="*/ 646546 h 2595419"/>
                  <a:gd name="connsiteX1" fmla="*/ 1263761 w 1373735"/>
                  <a:gd name="connsiteY1" fmla="*/ 0 h 2595419"/>
                  <a:gd name="connsiteX2" fmla="*/ 1225311 w 1373735"/>
                  <a:gd name="connsiteY2" fmla="*/ 2595419 h 2595419"/>
                  <a:gd name="connsiteX3" fmla="*/ 162992 w 1373735"/>
                  <a:gd name="connsiteY3" fmla="*/ 2309093 h 2595419"/>
                  <a:gd name="connsiteX4" fmla="*/ 0 w 1373735"/>
                  <a:gd name="connsiteY4" fmla="*/ 646546 h 25954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290508"/>
                  <a:gd name="connsiteY0" fmla="*/ 692728 h 2826328"/>
                  <a:gd name="connsiteX1" fmla="*/ 1217622 w 1290508"/>
                  <a:gd name="connsiteY1" fmla="*/ 0 h 2826328"/>
                  <a:gd name="connsiteX2" fmla="*/ 1217622 w 1290508"/>
                  <a:gd name="connsiteY2" fmla="*/ 2826328 h 2826328"/>
                  <a:gd name="connsiteX3" fmla="*/ 116853 w 1290508"/>
                  <a:gd name="connsiteY3" fmla="*/ 2336802 h 2826328"/>
                  <a:gd name="connsiteX4" fmla="*/ 0 w 1290508"/>
                  <a:gd name="connsiteY4" fmla="*/ 692728 h 2826328"/>
                  <a:gd name="connsiteX0" fmla="*/ 0 w 1290508"/>
                  <a:gd name="connsiteY0" fmla="*/ 692728 h 2826328"/>
                  <a:gd name="connsiteX1" fmla="*/ 1217622 w 1290508"/>
                  <a:gd name="connsiteY1" fmla="*/ 0 h 2826328"/>
                  <a:gd name="connsiteX2" fmla="*/ 1217622 w 1290508"/>
                  <a:gd name="connsiteY2" fmla="*/ 2826328 h 2826328"/>
                  <a:gd name="connsiteX3" fmla="*/ 116853 w 1290508"/>
                  <a:gd name="connsiteY3" fmla="*/ 2336802 h 2826328"/>
                  <a:gd name="connsiteX4" fmla="*/ 0 w 1290508"/>
                  <a:gd name="connsiteY4" fmla="*/ 692728 h 2826328"/>
                  <a:gd name="connsiteX0" fmla="*/ 0 w 1290508"/>
                  <a:gd name="connsiteY0" fmla="*/ 834503 h 2968103"/>
                  <a:gd name="connsiteX1" fmla="*/ 470586 w 1290508"/>
                  <a:gd name="connsiteY1" fmla="*/ 465049 h 2968103"/>
                  <a:gd name="connsiteX2" fmla="*/ 1217622 w 1290508"/>
                  <a:gd name="connsiteY2" fmla="*/ 141775 h 2968103"/>
                  <a:gd name="connsiteX3" fmla="*/ 1217622 w 1290508"/>
                  <a:gd name="connsiteY3" fmla="*/ 2968103 h 2968103"/>
                  <a:gd name="connsiteX4" fmla="*/ 116853 w 1290508"/>
                  <a:gd name="connsiteY4" fmla="*/ 2478577 h 2968103"/>
                  <a:gd name="connsiteX5" fmla="*/ 0 w 1290508"/>
                  <a:gd name="connsiteY5" fmla="*/ 834503 h 2968103"/>
                  <a:gd name="connsiteX0" fmla="*/ 0 w 1290508"/>
                  <a:gd name="connsiteY0" fmla="*/ 828656 h 2962256"/>
                  <a:gd name="connsiteX1" fmla="*/ 201440 w 1290508"/>
                  <a:gd name="connsiteY1" fmla="*/ 560803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692735 h 2826335"/>
                  <a:gd name="connsiteX1" fmla="*/ 216820 w 1290508"/>
                  <a:gd name="connsiteY1" fmla="*/ 517246 h 2826335"/>
                  <a:gd name="connsiteX2" fmla="*/ 470586 w 1290508"/>
                  <a:gd name="connsiteY2" fmla="*/ 323281 h 2826335"/>
                  <a:gd name="connsiteX3" fmla="*/ 1217622 w 1290508"/>
                  <a:gd name="connsiteY3" fmla="*/ 7 h 2826335"/>
                  <a:gd name="connsiteX4" fmla="*/ 1217622 w 1290508"/>
                  <a:gd name="connsiteY4" fmla="*/ 2826335 h 2826335"/>
                  <a:gd name="connsiteX5" fmla="*/ 116853 w 1290508"/>
                  <a:gd name="connsiteY5" fmla="*/ 2336809 h 2826335"/>
                  <a:gd name="connsiteX6" fmla="*/ 0 w 1290508"/>
                  <a:gd name="connsiteY6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89520 w 1293937"/>
                  <a:gd name="connsiteY6" fmla="*/ 1431644 h 2826335"/>
                  <a:gd name="connsiteX7" fmla="*/ 3429 w 1293937"/>
                  <a:gd name="connsiteY7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51073 w 1293937"/>
                  <a:gd name="connsiteY6" fmla="*/ 1828808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51073 w 1293937"/>
                  <a:gd name="connsiteY6" fmla="*/ 1828808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937" h="2826335">
                    <a:moveTo>
                      <a:pt x="3429" y="692735"/>
                    </a:moveTo>
                    <a:cubicBezTo>
                      <a:pt x="117495" y="623463"/>
                      <a:pt x="95679" y="625004"/>
                      <a:pt x="220249" y="517246"/>
                    </a:cubicBezTo>
                    <a:cubicBezTo>
                      <a:pt x="367889" y="603452"/>
                      <a:pt x="473828" y="523404"/>
                      <a:pt x="474015" y="323281"/>
                    </a:cubicBezTo>
                    <a:cubicBezTo>
                      <a:pt x="643379" y="252469"/>
                      <a:pt x="1019646" y="-1533"/>
                      <a:pt x="1221051" y="7"/>
                    </a:cubicBezTo>
                    <a:cubicBezTo>
                      <a:pt x="1336612" y="785098"/>
                      <a:pt x="1297950" y="2041244"/>
                      <a:pt x="1221051" y="2826335"/>
                    </a:cubicBezTo>
                    <a:cubicBezTo>
                      <a:pt x="761894" y="2536929"/>
                      <a:pt x="570331" y="2432250"/>
                      <a:pt x="120282" y="2336809"/>
                    </a:cubicBezTo>
                    <a:cubicBezTo>
                      <a:pt x="140603" y="2050482"/>
                      <a:pt x="125409" y="1988906"/>
                      <a:pt x="120282" y="1838045"/>
                    </a:cubicBezTo>
                    <a:cubicBezTo>
                      <a:pt x="276642" y="1705657"/>
                      <a:pt x="320467" y="1408552"/>
                      <a:pt x="89520" y="1431644"/>
                    </a:cubicBezTo>
                    <a:cubicBezTo>
                      <a:pt x="70045" y="1157632"/>
                      <a:pt x="-18359" y="845135"/>
                      <a:pt x="3429" y="692735"/>
                    </a:cubicBezTo>
                    <a:close/>
                  </a:path>
                </a:pathLst>
              </a:custGeom>
              <a:gradFill flip="none" rotWithShape="1">
                <a:gsLst>
                  <a:gs pos="37000">
                    <a:srgbClr val="FDE68D"/>
                  </a:gs>
                  <a:gs pos="68000">
                    <a:srgbClr val="FBC52F"/>
                  </a:gs>
                </a:gsLst>
                <a:lin ang="2700000" scaled="1"/>
                <a:tileRect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8CFA909-A361-4790-9514-F0AC7B997C49}"/>
                  </a:ext>
                </a:extLst>
              </p:cNvPr>
              <p:cNvSpPr/>
              <p:nvPr/>
            </p:nvSpPr>
            <p:spPr bwMode="auto">
              <a:xfrm>
                <a:off x="1136795" y="3182419"/>
                <a:ext cx="415635" cy="53570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BD3F9E0-7835-481B-BD50-359EF4891971}"/>
                  </a:ext>
                </a:extLst>
              </p:cNvPr>
              <p:cNvSpPr/>
              <p:nvPr/>
            </p:nvSpPr>
            <p:spPr bwMode="auto">
              <a:xfrm>
                <a:off x="635559" y="3898237"/>
                <a:ext cx="307273" cy="37407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C3E3079C-65B4-4C59-8370-105BF4E3B5C9}"/>
                  </a:ext>
                </a:extLst>
              </p:cNvPr>
              <p:cNvSpPr/>
              <p:nvPr/>
            </p:nvSpPr>
            <p:spPr bwMode="auto">
              <a:xfrm>
                <a:off x="1209939" y="4191491"/>
                <a:ext cx="342491" cy="53570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D5BE1974-168D-42F2-9D89-10A61ABBB631}"/>
                  </a:ext>
                </a:extLst>
              </p:cNvPr>
              <p:cNvSpPr/>
              <p:nvPr/>
            </p:nvSpPr>
            <p:spPr bwMode="auto">
              <a:xfrm>
                <a:off x="654031" y="4664855"/>
                <a:ext cx="298037" cy="37407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44" name="Rectangle 1">
                <a:extLst>
                  <a:ext uri="{FF2B5EF4-FFF2-40B4-BE49-F238E27FC236}">
                    <a16:creationId xmlns:a16="http://schemas.microsoft.com/office/drawing/2014/main" id="{EAC92181-3D93-438D-A989-FA982710E98D}"/>
                  </a:ext>
                </a:extLst>
              </p:cNvPr>
              <p:cNvSpPr/>
              <p:nvPr/>
            </p:nvSpPr>
            <p:spPr bwMode="auto">
              <a:xfrm>
                <a:off x="1765848" y="2868375"/>
                <a:ext cx="307274" cy="2826335"/>
              </a:xfrm>
              <a:custGeom>
                <a:avLst/>
                <a:gdLst>
                  <a:gd name="connsiteX0" fmla="*/ 0 w 905164"/>
                  <a:gd name="connsiteY0" fmla="*/ 0 h 1900007"/>
                  <a:gd name="connsiteX1" fmla="*/ 905164 w 905164"/>
                  <a:gd name="connsiteY1" fmla="*/ 0 h 1900007"/>
                  <a:gd name="connsiteX2" fmla="*/ 905164 w 905164"/>
                  <a:gd name="connsiteY2" fmla="*/ 1900007 h 1900007"/>
                  <a:gd name="connsiteX3" fmla="*/ 0 w 905164"/>
                  <a:gd name="connsiteY3" fmla="*/ 1900007 h 1900007"/>
                  <a:gd name="connsiteX4" fmla="*/ 0 w 905164"/>
                  <a:gd name="connsiteY4" fmla="*/ 0 h 1900007"/>
                  <a:gd name="connsiteX0" fmla="*/ 0 w 997528"/>
                  <a:gd name="connsiteY0" fmla="*/ 0 h 1927716"/>
                  <a:gd name="connsiteX1" fmla="*/ 997528 w 997528"/>
                  <a:gd name="connsiteY1" fmla="*/ 27709 h 1927716"/>
                  <a:gd name="connsiteX2" fmla="*/ 997528 w 997528"/>
                  <a:gd name="connsiteY2" fmla="*/ 1927716 h 1927716"/>
                  <a:gd name="connsiteX3" fmla="*/ 92364 w 997528"/>
                  <a:gd name="connsiteY3" fmla="*/ 1927716 h 1927716"/>
                  <a:gd name="connsiteX4" fmla="*/ 0 w 997528"/>
                  <a:gd name="connsiteY4" fmla="*/ 0 h 1927716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997528 w 997528"/>
                  <a:gd name="connsiteY2" fmla="*/ 1927716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720437 w 997528"/>
                  <a:gd name="connsiteY2" fmla="*/ 2481898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535709 w 997528"/>
                  <a:gd name="connsiteY2" fmla="*/ 2528080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26472 w 563419"/>
                  <a:gd name="connsiteY2" fmla="*/ 2518843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69826"/>
                  <a:gd name="connsiteX1" fmla="*/ 563419 w 563419"/>
                  <a:gd name="connsiteY1" fmla="*/ 600364 h 2869826"/>
                  <a:gd name="connsiteX2" fmla="*/ 526472 w 563419"/>
                  <a:gd name="connsiteY2" fmla="*/ 2518843 h 2869826"/>
                  <a:gd name="connsiteX3" fmla="*/ 0 w 563419"/>
                  <a:gd name="connsiteY3" fmla="*/ 2869826 h 2869826"/>
                  <a:gd name="connsiteX4" fmla="*/ 0 w 563419"/>
                  <a:gd name="connsiteY4" fmla="*/ 0 h 2869826"/>
                  <a:gd name="connsiteX0" fmla="*/ 0 w 563419"/>
                  <a:gd name="connsiteY0" fmla="*/ 0 h 2869826"/>
                  <a:gd name="connsiteX1" fmla="*/ 563419 w 563419"/>
                  <a:gd name="connsiteY1" fmla="*/ 600364 h 2869826"/>
                  <a:gd name="connsiteX2" fmla="*/ 563418 w 563419"/>
                  <a:gd name="connsiteY2" fmla="*/ 2583855 h 2869826"/>
                  <a:gd name="connsiteX3" fmla="*/ 0 w 563419"/>
                  <a:gd name="connsiteY3" fmla="*/ 2869826 h 2869826"/>
                  <a:gd name="connsiteX4" fmla="*/ 0 w 563419"/>
                  <a:gd name="connsiteY4" fmla="*/ 0 h 2869826"/>
                  <a:gd name="connsiteX0" fmla="*/ 0 w 601906"/>
                  <a:gd name="connsiteY0" fmla="*/ 0 h 2869826"/>
                  <a:gd name="connsiteX1" fmla="*/ 563419 w 601906"/>
                  <a:gd name="connsiteY1" fmla="*/ 600364 h 2869826"/>
                  <a:gd name="connsiteX2" fmla="*/ 553203 w 601906"/>
                  <a:gd name="connsiteY2" fmla="*/ 1727468 h 2869826"/>
                  <a:gd name="connsiteX3" fmla="*/ 563418 w 601906"/>
                  <a:gd name="connsiteY3" fmla="*/ 2583855 h 2869826"/>
                  <a:gd name="connsiteX4" fmla="*/ 0 w 601906"/>
                  <a:gd name="connsiteY4" fmla="*/ 2869826 h 2869826"/>
                  <a:gd name="connsiteX5" fmla="*/ 0 w 601906"/>
                  <a:gd name="connsiteY5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590295"/>
                  <a:gd name="connsiteY0" fmla="*/ 0 h 2869826"/>
                  <a:gd name="connsiteX1" fmla="*/ 563419 w 590295"/>
                  <a:gd name="connsiteY1" fmla="*/ 600364 h 2869826"/>
                  <a:gd name="connsiteX2" fmla="*/ 553203 w 590295"/>
                  <a:gd name="connsiteY2" fmla="*/ 1727468 h 2869826"/>
                  <a:gd name="connsiteX3" fmla="*/ 590147 w 590295"/>
                  <a:gd name="connsiteY3" fmla="*/ 2136116 h 2869826"/>
                  <a:gd name="connsiteX4" fmla="*/ 563418 w 590295"/>
                  <a:gd name="connsiteY4" fmla="*/ 2583855 h 2869826"/>
                  <a:gd name="connsiteX5" fmla="*/ 0 w 590295"/>
                  <a:gd name="connsiteY5" fmla="*/ 2869826 h 2869826"/>
                  <a:gd name="connsiteX6" fmla="*/ 0 w 590295"/>
                  <a:gd name="connsiteY6" fmla="*/ 0 h 2869826"/>
                  <a:gd name="connsiteX0" fmla="*/ 0 w 581277"/>
                  <a:gd name="connsiteY0" fmla="*/ 0 h 2869826"/>
                  <a:gd name="connsiteX1" fmla="*/ 563419 w 581277"/>
                  <a:gd name="connsiteY1" fmla="*/ 600364 h 2869826"/>
                  <a:gd name="connsiteX2" fmla="*/ 553203 w 581277"/>
                  <a:gd name="connsiteY2" fmla="*/ 1727468 h 2869826"/>
                  <a:gd name="connsiteX3" fmla="*/ 580911 w 581277"/>
                  <a:gd name="connsiteY3" fmla="*/ 2136116 h 2869826"/>
                  <a:gd name="connsiteX4" fmla="*/ 563418 w 581277"/>
                  <a:gd name="connsiteY4" fmla="*/ 2583855 h 2869826"/>
                  <a:gd name="connsiteX5" fmla="*/ 0 w 581277"/>
                  <a:gd name="connsiteY5" fmla="*/ 2869826 h 2869826"/>
                  <a:gd name="connsiteX6" fmla="*/ 0 w 581277"/>
                  <a:gd name="connsiteY6" fmla="*/ 0 h 286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1277" h="2869826">
                    <a:moveTo>
                      <a:pt x="0" y="0"/>
                    </a:moveTo>
                    <a:lnTo>
                      <a:pt x="563419" y="600364"/>
                    </a:lnTo>
                    <a:cubicBezTo>
                      <a:pt x="563257" y="1009012"/>
                      <a:pt x="553203" y="1396886"/>
                      <a:pt x="553203" y="1727468"/>
                    </a:cubicBezTo>
                    <a:cubicBezTo>
                      <a:pt x="391403" y="1983427"/>
                      <a:pt x="496082" y="2141985"/>
                      <a:pt x="580911" y="2136116"/>
                    </a:cubicBezTo>
                    <a:cubicBezTo>
                      <a:pt x="582613" y="2278847"/>
                      <a:pt x="578649" y="2350121"/>
                      <a:pt x="563418" y="2583855"/>
                    </a:cubicBezTo>
                    <a:lnTo>
                      <a:pt x="0" y="2869826"/>
                    </a:lnTo>
                    <a:cubicBezTo>
                      <a:pt x="92364" y="1885509"/>
                      <a:pt x="240146" y="947373"/>
                      <a:pt x="0" y="0"/>
                    </a:cubicBezTo>
                    <a:close/>
                  </a:path>
                </a:pathLst>
              </a:custGeom>
              <a:solidFill>
                <a:srgbClr val="E59F08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06D3B03-EB8B-40BB-BB9B-2FE6DAD96DED}"/>
                </a:ext>
              </a:extLst>
            </p:cNvPr>
            <p:cNvSpPr/>
            <p:nvPr/>
          </p:nvSpPr>
          <p:spPr bwMode="auto">
            <a:xfrm>
              <a:off x="1524049" y="4963529"/>
              <a:ext cx="298037" cy="37407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innerShdw dist="190500" dir="11340000">
                <a:srgbClr val="E59F08"/>
              </a:inn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Tahoma" charset="0"/>
                <a:ea typeface="ＭＳ Ｐゴシック" charset="0"/>
              </a:endParaRPr>
            </a:p>
          </p:txBody>
        </p:sp>
      </p:grp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18CF6F7-4FBC-40D8-B892-F6E2E9B43166}"/>
              </a:ext>
            </a:extLst>
          </p:cNvPr>
          <p:cNvCxnSpPr>
            <a:cxnSpLocks/>
          </p:cNvCxnSpPr>
          <p:nvPr/>
        </p:nvCxnSpPr>
        <p:spPr bwMode="auto">
          <a:xfrm flipV="1">
            <a:off x="3154996" y="5111107"/>
            <a:ext cx="1838707" cy="85728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4F81BD"/>
            </a:solidFill>
            <a:prstDash val="solid"/>
            <a:miter lim="800000"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73E1E76-1B61-4000-B399-050E31DC7730}"/>
              </a:ext>
            </a:extLst>
          </p:cNvPr>
          <p:cNvCxnSpPr>
            <a:cxnSpLocks/>
          </p:cNvCxnSpPr>
          <p:nvPr/>
        </p:nvCxnSpPr>
        <p:spPr bwMode="auto">
          <a:xfrm flipV="1">
            <a:off x="5253802" y="4528745"/>
            <a:ext cx="1119419" cy="51453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4F81BD"/>
            </a:solidFill>
            <a:prstDash val="solid"/>
            <a:miter lim="800000"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978B4643-F2F8-4E31-920D-2A32A85982EC}"/>
              </a:ext>
            </a:extLst>
          </p:cNvPr>
          <p:cNvCxnSpPr>
            <a:cxnSpLocks/>
          </p:cNvCxnSpPr>
          <p:nvPr/>
        </p:nvCxnSpPr>
        <p:spPr bwMode="auto">
          <a:xfrm flipV="1">
            <a:off x="6981805" y="3774622"/>
            <a:ext cx="1039163" cy="48397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4F81BD"/>
            </a:solidFill>
            <a:prstDash val="solid"/>
            <a:miter lim="800000"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4" name="Rectangle 1">
            <a:extLst>
              <a:ext uri="{FF2B5EF4-FFF2-40B4-BE49-F238E27FC236}">
                <a16:creationId xmlns:a16="http://schemas.microsoft.com/office/drawing/2014/main" id="{28A83699-DC88-4081-BDC8-0603AD15A637}"/>
              </a:ext>
            </a:extLst>
          </p:cNvPr>
          <p:cNvSpPr/>
          <p:nvPr/>
        </p:nvSpPr>
        <p:spPr bwMode="auto">
          <a:xfrm>
            <a:off x="5177782" y="3514256"/>
            <a:ext cx="307274" cy="2826335"/>
          </a:xfrm>
          <a:custGeom>
            <a:avLst/>
            <a:gdLst>
              <a:gd name="connsiteX0" fmla="*/ 0 w 905164"/>
              <a:gd name="connsiteY0" fmla="*/ 0 h 1900007"/>
              <a:gd name="connsiteX1" fmla="*/ 905164 w 905164"/>
              <a:gd name="connsiteY1" fmla="*/ 0 h 1900007"/>
              <a:gd name="connsiteX2" fmla="*/ 905164 w 905164"/>
              <a:gd name="connsiteY2" fmla="*/ 1900007 h 1900007"/>
              <a:gd name="connsiteX3" fmla="*/ 0 w 905164"/>
              <a:gd name="connsiteY3" fmla="*/ 1900007 h 1900007"/>
              <a:gd name="connsiteX4" fmla="*/ 0 w 905164"/>
              <a:gd name="connsiteY4" fmla="*/ 0 h 1900007"/>
              <a:gd name="connsiteX0" fmla="*/ 0 w 997528"/>
              <a:gd name="connsiteY0" fmla="*/ 0 h 1927716"/>
              <a:gd name="connsiteX1" fmla="*/ 997528 w 997528"/>
              <a:gd name="connsiteY1" fmla="*/ 27709 h 1927716"/>
              <a:gd name="connsiteX2" fmla="*/ 997528 w 997528"/>
              <a:gd name="connsiteY2" fmla="*/ 1927716 h 1927716"/>
              <a:gd name="connsiteX3" fmla="*/ 92364 w 997528"/>
              <a:gd name="connsiteY3" fmla="*/ 1927716 h 1927716"/>
              <a:gd name="connsiteX4" fmla="*/ 0 w 997528"/>
              <a:gd name="connsiteY4" fmla="*/ 0 h 1927716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997528 w 997528"/>
              <a:gd name="connsiteY2" fmla="*/ 1927716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720437 w 997528"/>
              <a:gd name="connsiteY2" fmla="*/ 2481898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535709 w 997528"/>
              <a:gd name="connsiteY2" fmla="*/ 2528080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26472 w 563419"/>
              <a:gd name="connsiteY2" fmla="*/ 2518843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69826"/>
              <a:gd name="connsiteX1" fmla="*/ 563419 w 563419"/>
              <a:gd name="connsiteY1" fmla="*/ 600364 h 2869826"/>
              <a:gd name="connsiteX2" fmla="*/ 526472 w 563419"/>
              <a:gd name="connsiteY2" fmla="*/ 2518843 h 2869826"/>
              <a:gd name="connsiteX3" fmla="*/ 0 w 563419"/>
              <a:gd name="connsiteY3" fmla="*/ 2869826 h 2869826"/>
              <a:gd name="connsiteX4" fmla="*/ 0 w 563419"/>
              <a:gd name="connsiteY4" fmla="*/ 0 h 2869826"/>
              <a:gd name="connsiteX0" fmla="*/ 0 w 563419"/>
              <a:gd name="connsiteY0" fmla="*/ 0 h 2869826"/>
              <a:gd name="connsiteX1" fmla="*/ 563419 w 563419"/>
              <a:gd name="connsiteY1" fmla="*/ 600364 h 2869826"/>
              <a:gd name="connsiteX2" fmla="*/ 563418 w 563419"/>
              <a:gd name="connsiteY2" fmla="*/ 2583855 h 2869826"/>
              <a:gd name="connsiteX3" fmla="*/ 0 w 563419"/>
              <a:gd name="connsiteY3" fmla="*/ 2869826 h 2869826"/>
              <a:gd name="connsiteX4" fmla="*/ 0 w 563419"/>
              <a:gd name="connsiteY4" fmla="*/ 0 h 2869826"/>
              <a:gd name="connsiteX0" fmla="*/ 0 w 601906"/>
              <a:gd name="connsiteY0" fmla="*/ 0 h 2869826"/>
              <a:gd name="connsiteX1" fmla="*/ 563419 w 601906"/>
              <a:gd name="connsiteY1" fmla="*/ 600364 h 2869826"/>
              <a:gd name="connsiteX2" fmla="*/ 553203 w 601906"/>
              <a:gd name="connsiteY2" fmla="*/ 1727468 h 2869826"/>
              <a:gd name="connsiteX3" fmla="*/ 563418 w 601906"/>
              <a:gd name="connsiteY3" fmla="*/ 2583855 h 2869826"/>
              <a:gd name="connsiteX4" fmla="*/ 0 w 601906"/>
              <a:gd name="connsiteY4" fmla="*/ 2869826 h 2869826"/>
              <a:gd name="connsiteX5" fmla="*/ 0 w 601906"/>
              <a:gd name="connsiteY5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590295"/>
              <a:gd name="connsiteY0" fmla="*/ 0 h 2869826"/>
              <a:gd name="connsiteX1" fmla="*/ 563419 w 590295"/>
              <a:gd name="connsiteY1" fmla="*/ 600364 h 2869826"/>
              <a:gd name="connsiteX2" fmla="*/ 553203 w 590295"/>
              <a:gd name="connsiteY2" fmla="*/ 1727468 h 2869826"/>
              <a:gd name="connsiteX3" fmla="*/ 590147 w 590295"/>
              <a:gd name="connsiteY3" fmla="*/ 2136116 h 2869826"/>
              <a:gd name="connsiteX4" fmla="*/ 563418 w 590295"/>
              <a:gd name="connsiteY4" fmla="*/ 2583855 h 2869826"/>
              <a:gd name="connsiteX5" fmla="*/ 0 w 590295"/>
              <a:gd name="connsiteY5" fmla="*/ 2869826 h 2869826"/>
              <a:gd name="connsiteX6" fmla="*/ 0 w 590295"/>
              <a:gd name="connsiteY6" fmla="*/ 0 h 2869826"/>
              <a:gd name="connsiteX0" fmla="*/ 0 w 581277"/>
              <a:gd name="connsiteY0" fmla="*/ 0 h 2869826"/>
              <a:gd name="connsiteX1" fmla="*/ 563419 w 581277"/>
              <a:gd name="connsiteY1" fmla="*/ 600364 h 2869826"/>
              <a:gd name="connsiteX2" fmla="*/ 553203 w 581277"/>
              <a:gd name="connsiteY2" fmla="*/ 1727468 h 2869826"/>
              <a:gd name="connsiteX3" fmla="*/ 580911 w 581277"/>
              <a:gd name="connsiteY3" fmla="*/ 2136116 h 2869826"/>
              <a:gd name="connsiteX4" fmla="*/ 563418 w 581277"/>
              <a:gd name="connsiteY4" fmla="*/ 2583855 h 2869826"/>
              <a:gd name="connsiteX5" fmla="*/ 0 w 581277"/>
              <a:gd name="connsiteY5" fmla="*/ 2869826 h 2869826"/>
              <a:gd name="connsiteX6" fmla="*/ 0 w 581277"/>
              <a:gd name="connsiteY6" fmla="*/ 0 h 286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1277" h="2869826">
                <a:moveTo>
                  <a:pt x="0" y="0"/>
                </a:moveTo>
                <a:lnTo>
                  <a:pt x="563419" y="600364"/>
                </a:lnTo>
                <a:cubicBezTo>
                  <a:pt x="563257" y="1009012"/>
                  <a:pt x="553203" y="1396886"/>
                  <a:pt x="553203" y="1727468"/>
                </a:cubicBezTo>
                <a:cubicBezTo>
                  <a:pt x="391403" y="1983427"/>
                  <a:pt x="496082" y="2141985"/>
                  <a:pt x="580911" y="2136116"/>
                </a:cubicBezTo>
                <a:cubicBezTo>
                  <a:pt x="582613" y="2278847"/>
                  <a:pt x="578649" y="2350121"/>
                  <a:pt x="563418" y="2583855"/>
                </a:cubicBezTo>
                <a:lnTo>
                  <a:pt x="0" y="2869826"/>
                </a:lnTo>
                <a:cubicBezTo>
                  <a:pt x="92364" y="1885509"/>
                  <a:pt x="240146" y="947373"/>
                  <a:pt x="0" y="0"/>
                </a:cubicBezTo>
                <a:close/>
              </a:path>
            </a:pathLst>
          </a:custGeom>
          <a:solidFill>
            <a:srgbClr val="E59F0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95" name="Rectangle 1">
            <a:extLst>
              <a:ext uri="{FF2B5EF4-FFF2-40B4-BE49-F238E27FC236}">
                <a16:creationId xmlns:a16="http://schemas.microsoft.com/office/drawing/2014/main" id="{BE51B6F7-60F0-443A-ADD5-53396571A217}"/>
              </a:ext>
            </a:extLst>
          </p:cNvPr>
          <p:cNvSpPr/>
          <p:nvPr/>
        </p:nvSpPr>
        <p:spPr bwMode="auto">
          <a:xfrm>
            <a:off x="6715697" y="3026541"/>
            <a:ext cx="307274" cy="2826335"/>
          </a:xfrm>
          <a:custGeom>
            <a:avLst/>
            <a:gdLst>
              <a:gd name="connsiteX0" fmla="*/ 0 w 905164"/>
              <a:gd name="connsiteY0" fmla="*/ 0 h 1900007"/>
              <a:gd name="connsiteX1" fmla="*/ 905164 w 905164"/>
              <a:gd name="connsiteY1" fmla="*/ 0 h 1900007"/>
              <a:gd name="connsiteX2" fmla="*/ 905164 w 905164"/>
              <a:gd name="connsiteY2" fmla="*/ 1900007 h 1900007"/>
              <a:gd name="connsiteX3" fmla="*/ 0 w 905164"/>
              <a:gd name="connsiteY3" fmla="*/ 1900007 h 1900007"/>
              <a:gd name="connsiteX4" fmla="*/ 0 w 905164"/>
              <a:gd name="connsiteY4" fmla="*/ 0 h 1900007"/>
              <a:gd name="connsiteX0" fmla="*/ 0 w 997528"/>
              <a:gd name="connsiteY0" fmla="*/ 0 h 1927716"/>
              <a:gd name="connsiteX1" fmla="*/ 997528 w 997528"/>
              <a:gd name="connsiteY1" fmla="*/ 27709 h 1927716"/>
              <a:gd name="connsiteX2" fmla="*/ 997528 w 997528"/>
              <a:gd name="connsiteY2" fmla="*/ 1927716 h 1927716"/>
              <a:gd name="connsiteX3" fmla="*/ 92364 w 997528"/>
              <a:gd name="connsiteY3" fmla="*/ 1927716 h 1927716"/>
              <a:gd name="connsiteX4" fmla="*/ 0 w 997528"/>
              <a:gd name="connsiteY4" fmla="*/ 0 h 1927716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997528 w 997528"/>
              <a:gd name="connsiteY2" fmla="*/ 1927716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720437 w 997528"/>
              <a:gd name="connsiteY2" fmla="*/ 2481898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535709 w 997528"/>
              <a:gd name="connsiteY2" fmla="*/ 2528080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26472 w 563419"/>
              <a:gd name="connsiteY2" fmla="*/ 2518843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69826"/>
              <a:gd name="connsiteX1" fmla="*/ 563419 w 563419"/>
              <a:gd name="connsiteY1" fmla="*/ 600364 h 2869826"/>
              <a:gd name="connsiteX2" fmla="*/ 526472 w 563419"/>
              <a:gd name="connsiteY2" fmla="*/ 2518843 h 2869826"/>
              <a:gd name="connsiteX3" fmla="*/ 0 w 563419"/>
              <a:gd name="connsiteY3" fmla="*/ 2869826 h 2869826"/>
              <a:gd name="connsiteX4" fmla="*/ 0 w 563419"/>
              <a:gd name="connsiteY4" fmla="*/ 0 h 2869826"/>
              <a:gd name="connsiteX0" fmla="*/ 0 w 563419"/>
              <a:gd name="connsiteY0" fmla="*/ 0 h 2869826"/>
              <a:gd name="connsiteX1" fmla="*/ 563419 w 563419"/>
              <a:gd name="connsiteY1" fmla="*/ 600364 h 2869826"/>
              <a:gd name="connsiteX2" fmla="*/ 563418 w 563419"/>
              <a:gd name="connsiteY2" fmla="*/ 2583855 h 2869826"/>
              <a:gd name="connsiteX3" fmla="*/ 0 w 563419"/>
              <a:gd name="connsiteY3" fmla="*/ 2869826 h 2869826"/>
              <a:gd name="connsiteX4" fmla="*/ 0 w 563419"/>
              <a:gd name="connsiteY4" fmla="*/ 0 h 2869826"/>
              <a:gd name="connsiteX0" fmla="*/ 0 w 601906"/>
              <a:gd name="connsiteY0" fmla="*/ 0 h 2869826"/>
              <a:gd name="connsiteX1" fmla="*/ 563419 w 601906"/>
              <a:gd name="connsiteY1" fmla="*/ 600364 h 2869826"/>
              <a:gd name="connsiteX2" fmla="*/ 553203 w 601906"/>
              <a:gd name="connsiteY2" fmla="*/ 1727468 h 2869826"/>
              <a:gd name="connsiteX3" fmla="*/ 563418 w 601906"/>
              <a:gd name="connsiteY3" fmla="*/ 2583855 h 2869826"/>
              <a:gd name="connsiteX4" fmla="*/ 0 w 601906"/>
              <a:gd name="connsiteY4" fmla="*/ 2869826 h 2869826"/>
              <a:gd name="connsiteX5" fmla="*/ 0 w 601906"/>
              <a:gd name="connsiteY5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590295"/>
              <a:gd name="connsiteY0" fmla="*/ 0 h 2869826"/>
              <a:gd name="connsiteX1" fmla="*/ 563419 w 590295"/>
              <a:gd name="connsiteY1" fmla="*/ 600364 h 2869826"/>
              <a:gd name="connsiteX2" fmla="*/ 553203 w 590295"/>
              <a:gd name="connsiteY2" fmla="*/ 1727468 h 2869826"/>
              <a:gd name="connsiteX3" fmla="*/ 590147 w 590295"/>
              <a:gd name="connsiteY3" fmla="*/ 2136116 h 2869826"/>
              <a:gd name="connsiteX4" fmla="*/ 563418 w 590295"/>
              <a:gd name="connsiteY4" fmla="*/ 2583855 h 2869826"/>
              <a:gd name="connsiteX5" fmla="*/ 0 w 590295"/>
              <a:gd name="connsiteY5" fmla="*/ 2869826 h 2869826"/>
              <a:gd name="connsiteX6" fmla="*/ 0 w 590295"/>
              <a:gd name="connsiteY6" fmla="*/ 0 h 2869826"/>
              <a:gd name="connsiteX0" fmla="*/ 0 w 581277"/>
              <a:gd name="connsiteY0" fmla="*/ 0 h 2869826"/>
              <a:gd name="connsiteX1" fmla="*/ 563419 w 581277"/>
              <a:gd name="connsiteY1" fmla="*/ 600364 h 2869826"/>
              <a:gd name="connsiteX2" fmla="*/ 553203 w 581277"/>
              <a:gd name="connsiteY2" fmla="*/ 1727468 h 2869826"/>
              <a:gd name="connsiteX3" fmla="*/ 580911 w 581277"/>
              <a:gd name="connsiteY3" fmla="*/ 2136116 h 2869826"/>
              <a:gd name="connsiteX4" fmla="*/ 563418 w 581277"/>
              <a:gd name="connsiteY4" fmla="*/ 2583855 h 2869826"/>
              <a:gd name="connsiteX5" fmla="*/ 0 w 581277"/>
              <a:gd name="connsiteY5" fmla="*/ 2869826 h 2869826"/>
              <a:gd name="connsiteX6" fmla="*/ 0 w 581277"/>
              <a:gd name="connsiteY6" fmla="*/ 0 h 286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1277" h="2869826">
                <a:moveTo>
                  <a:pt x="0" y="0"/>
                </a:moveTo>
                <a:lnTo>
                  <a:pt x="563419" y="600364"/>
                </a:lnTo>
                <a:cubicBezTo>
                  <a:pt x="563257" y="1009012"/>
                  <a:pt x="553203" y="1396886"/>
                  <a:pt x="553203" y="1727468"/>
                </a:cubicBezTo>
                <a:cubicBezTo>
                  <a:pt x="391403" y="1983427"/>
                  <a:pt x="496082" y="2141985"/>
                  <a:pt x="580911" y="2136116"/>
                </a:cubicBezTo>
                <a:cubicBezTo>
                  <a:pt x="582613" y="2278847"/>
                  <a:pt x="578649" y="2350121"/>
                  <a:pt x="563418" y="2583855"/>
                </a:cubicBezTo>
                <a:lnTo>
                  <a:pt x="0" y="2869826"/>
                </a:lnTo>
                <a:cubicBezTo>
                  <a:pt x="92364" y="1885509"/>
                  <a:pt x="240146" y="947373"/>
                  <a:pt x="0" y="0"/>
                </a:cubicBezTo>
                <a:close/>
              </a:path>
            </a:pathLst>
          </a:custGeom>
          <a:solidFill>
            <a:srgbClr val="E59F0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96" name="Rectangle 1">
            <a:extLst>
              <a:ext uri="{FF2B5EF4-FFF2-40B4-BE49-F238E27FC236}">
                <a16:creationId xmlns:a16="http://schemas.microsoft.com/office/drawing/2014/main" id="{FBDAD5F6-0EBE-47EF-8E19-CA45BB72F881}"/>
              </a:ext>
            </a:extLst>
          </p:cNvPr>
          <p:cNvSpPr/>
          <p:nvPr/>
        </p:nvSpPr>
        <p:spPr bwMode="auto">
          <a:xfrm>
            <a:off x="8169529" y="2386407"/>
            <a:ext cx="307274" cy="2826335"/>
          </a:xfrm>
          <a:custGeom>
            <a:avLst/>
            <a:gdLst>
              <a:gd name="connsiteX0" fmla="*/ 0 w 905164"/>
              <a:gd name="connsiteY0" fmla="*/ 0 h 1900007"/>
              <a:gd name="connsiteX1" fmla="*/ 905164 w 905164"/>
              <a:gd name="connsiteY1" fmla="*/ 0 h 1900007"/>
              <a:gd name="connsiteX2" fmla="*/ 905164 w 905164"/>
              <a:gd name="connsiteY2" fmla="*/ 1900007 h 1900007"/>
              <a:gd name="connsiteX3" fmla="*/ 0 w 905164"/>
              <a:gd name="connsiteY3" fmla="*/ 1900007 h 1900007"/>
              <a:gd name="connsiteX4" fmla="*/ 0 w 905164"/>
              <a:gd name="connsiteY4" fmla="*/ 0 h 1900007"/>
              <a:gd name="connsiteX0" fmla="*/ 0 w 997528"/>
              <a:gd name="connsiteY0" fmla="*/ 0 h 1927716"/>
              <a:gd name="connsiteX1" fmla="*/ 997528 w 997528"/>
              <a:gd name="connsiteY1" fmla="*/ 27709 h 1927716"/>
              <a:gd name="connsiteX2" fmla="*/ 997528 w 997528"/>
              <a:gd name="connsiteY2" fmla="*/ 1927716 h 1927716"/>
              <a:gd name="connsiteX3" fmla="*/ 92364 w 997528"/>
              <a:gd name="connsiteY3" fmla="*/ 1927716 h 1927716"/>
              <a:gd name="connsiteX4" fmla="*/ 0 w 997528"/>
              <a:gd name="connsiteY4" fmla="*/ 0 h 1927716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997528 w 997528"/>
              <a:gd name="connsiteY2" fmla="*/ 1927716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720437 w 997528"/>
              <a:gd name="connsiteY2" fmla="*/ 2481898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535709 w 997528"/>
              <a:gd name="connsiteY2" fmla="*/ 2528080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26472 w 563419"/>
              <a:gd name="connsiteY2" fmla="*/ 2518843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69826"/>
              <a:gd name="connsiteX1" fmla="*/ 563419 w 563419"/>
              <a:gd name="connsiteY1" fmla="*/ 600364 h 2869826"/>
              <a:gd name="connsiteX2" fmla="*/ 526472 w 563419"/>
              <a:gd name="connsiteY2" fmla="*/ 2518843 h 2869826"/>
              <a:gd name="connsiteX3" fmla="*/ 0 w 563419"/>
              <a:gd name="connsiteY3" fmla="*/ 2869826 h 2869826"/>
              <a:gd name="connsiteX4" fmla="*/ 0 w 563419"/>
              <a:gd name="connsiteY4" fmla="*/ 0 h 2869826"/>
              <a:gd name="connsiteX0" fmla="*/ 0 w 563419"/>
              <a:gd name="connsiteY0" fmla="*/ 0 h 2869826"/>
              <a:gd name="connsiteX1" fmla="*/ 563419 w 563419"/>
              <a:gd name="connsiteY1" fmla="*/ 600364 h 2869826"/>
              <a:gd name="connsiteX2" fmla="*/ 563418 w 563419"/>
              <a:gd name="connsiteY2" fmla="*/ 2583855 h 2869826"/>
              <a:gd name="connsiteX3" fmla="*/ 0 w 563419"/>
              <a:gd name="connsiteY3" fmla="*/ 2869826 h 2869826"/>
              <a:gd name="connsiteX4" fmla="*/ 0 w 563419"/>
              <a:gd name="connsiteY4" fmla="*/ 0 h 2869826"/>
              <a:gd name="connsiteX0" fmla="*/ 0 w 601906"/>
              <a:gd name="connsiteY0" fmla="*/ 0 h 2869826"/>
              <a:gd name="connsiteX1" fmla="*/ 563419 w 601906"/>
              <a:gd name="connsiteY1" fmla="*/ 600364 h 2869826"/>
              <a:gd name="connsiteX2" fmla="*/ 553203 w 601906"/>
              <a:gd name="connsiteY2" fmla="*/ 1727468 h 2869826"/>
              <a:gd name="connsiteX3" fmla="*/ 563418 w 601906"/>
              <a:gd name="connsiteY3" fmla="*/ 2583855 h 2869826"/>
              <a:gd name="connsiteX4" fmla="*/ 0 w 601906"/>
              <a:gd name="connsiteY4" fmla="*/ 2869826 h 2869826"/>
              <a:gd name="connsiteX5" fmla="*/ 0 w 601906"/>
              <a:gd name="connsiteY5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590295"/>
              <a:gd name="connsiteY0" fmla="*/ 0 h 2869826"/>
              <a:gd name="connsiteX1" fmla="*/ 563419 w 590295"/>
              <a:gd name="connsiteY1" fmla="*/ 600364 h 2869826"/>
              <a:gd name="connsiteX2" fmla="*/ 553203 w 590295"/>
              <a:gd name="connsiteY2" fmla="*/ 1727468 h 2869826"/>
              <a:gd name="connsiteX3" fmla="*/ 590147 w 590295"/>
              <a:gd name="connsiteY3" fmla="*/ 2136116 h 2869826"/>
              <a:gd name="connsiteX4" fmla="*/ 563418 w 590295"/>
              <a:gd name="connsiteY4" fmla="*/ 2583855 h 2869826"/>
              <a:gd name="connsiteX5" fmla="*/ 0 w 590295"/>
              <a:gd name="connsiteY5" fmla="*/ 2869826 h 2869826"/>
              <a:gd name="connsiteX6" fmla="*/ 0 w 590295"/>
              <a:gd name="connsiteY6" fmla="*/ 0 h 2869826"/>
              <a:gd name="connsiteX0" fmla="*/ 0 w 581277"/>
              <a:gd name="connsiteY0" fmla="*/ 0 h 2869826"/>
              <a:gd name="connsiteX1" fmla="*/ 563419 w 581277"/>
              <a:gd name="connsiteY1" fmla="*/ 600364 h 2869826"/>
              <a:gd name="connsiteX2" fmla="*/ 553203 w 581277"/>
              <a:gd name="connsiteY2" fmla="*/ 1727468 h 2869826"/>
              <a:gd name="connsiteX3" fmla="*/ 580911 w 581277"/>
              <a:gd name="connsiteY3" fmla="*/ 2136116 h 2869826"/>
              <a:gd name="connsiteX4" fmla="*/ 563418 w 581277"/>
              <a:gd name="connsiteY4" fmla="*/ 2583855 h 2869826"/>
              <a:gd name="connsiteX5" fmla="*/ 0 w 581277"/>
              <a:gd name="connsiteY5" fmla="*/ 2869826 h 2869826"/>
              <a:gd name="connsiteX6" fmla="*/ 0 w 581277"/>
              <a:gd name="connsiteY6" fmla="*/ 0 h 286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1277" h="2869826">
                <a:moveTo>
                  <a:pt x="0" y="0"/>
                </a:moveTo>
                <a:lnTo>
                  <a:pt x="563419" y="600364"/>
                </a:lnTo>
                <a:cubicBezTo>
                  <a:pt x="563257" y="1009012"/>
                  <a:pt x="553203" y="1396886"/>
                  <a:pt x="553203" y="1727468"/>
                </a:cubicBezTo>
                <a:cubicBezTo>
                  <a:pt x="391403" y="1983427"/>
                  <a:pt x="496082" y="2141985"/>
                  <a:pt x="580911" y="2136116"/>
                </a:cubicBezTo>
                <a:cubicBezTo>
                  <a:pt x="582613" y="2278847"/>
                  <a:pt x="578649" y="2350121"/>
                  <a:pt x="563418" y="2583855"/>
                </a:cubicBezTo>
                <a:lnTo>
                  <a:pt x="0" y="2869826"/>
                </a:lnTo>
                <a:cubicBezTo>
                  <a:pt x="92364" y="1885509"/>
                  <a:pt x="240146" y="947373"/>
                  <a:pt x="0" y="0"/>
                </a:cubicBezTo>
                <a:close/>
              </a:path>
            </a:pathLst>
          </a:custGeom>
          <a:solidFill>
            <a:srgbClr val="E59F0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92" name="Arc 91">
            <a:extLst>
              <a:ext uri="{FF2B5EF4-FFF2-40B4-BE49-F238E27FC236}">
                <a16:creationId xmlns:a16="http://schemas.microsoft.com/office/drawing/2014/main" id="{579650FE-C49D-4C8C-8480-31808D4728FD}"/>
              </a:ext>
            </a:extLst>
          </p:cNvPr>
          <p:cNvSpPr/>
          <p:nvPr/>
        </p:nvSpPr>
        <p:spPr bwMode="auto">
          <a:xfrm rot="3121676">
            <a:off x="4324767" y="4763472"/>
            <a:ext cx="674757" cy="638883"/>
          </a:xfrm>
          <a:prstGeom prst="arc">
            <a:avLst/>
          </a:prstGeom>
          <a:noFill/>
          <a:ln w="79375" cap="flat" cmpd="sng" algn="ctr">
            <a:solidFill>
              <a:srgbClr val="FBC52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00" name="Arc 99">
            <a:extLst>
              <a:ext uri="{FF2B5EF4-FFF2-40B4-BE49-F238E27FC236}">
                <a16:creationId xmlns:a16="http://schemas.microsoft.com/office/drawing/2014/main" id="{6519DEAB-9FDA-46D0-8140-D33E06596588}"/>
              </a:ext>
            </a:extLst>
          </p:cNvPr>
          <p:cNvSpPr/>
          <p:nvPr/>
        </p:nvSpPr>
        <p:spPr bwMode="auto">
          <a:xfrm rot="3290599">
            <a:off x="5715020" y="4130925"/>
            <a:ext cx="674757" cy="638883"/>
          </a:xfrm>
          <a:prstGeom prst="arc">
            <a:avLst>
              <a:gd name="adj1" fmla="val 16702678"/>
              <a:gd name="adj2" fmla="val 0"/>
            </a:avLst>
          </a:prstGeom>
          <a:noFill/>
          <a:ln w="63500" cap="flat" cmpd="sng" algn="ctr">
            <a:solidFill>
              <a:srgbClr val="FBC93A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01" name="Arc 100">
            <a:extLst>
              <a:ext uri="{FF2B5EF4-FFF2-40B4-BE49-F238E27FC236}">
                <a16:creationId xmlns:a16="http://schemas.microsoft.com/office/drawing/2014/main" id="{B578DBE5-00B4-4CA5-A2A3-3D0C8BFD899F}"/>
              </a:ext>
            </a:extLst>
          </p:cNvPr>
          <p:cNvSpPr/>
          <p:nvPr/>
        </p:nvSpPr>
        <p:spPr bwMode="auto">
          <a:xfrm rot="3290599">
            <a:off x="7386737" y="3521005"/>
            <a:ext cx="674757" cy="638883"/>
          </a:xfrm>
          <a:prstGeom prst="arc">
            <a:avLst/>
          </a:prstGeom>
          <a:noFill/>
          <a:ln w="28575" cap="flat" cmpd="sng" algn="ctr">
            <a:solidFill>
              <a:srgbClr val="FBC52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2118" y="5728665"/>
            <a:ext cx="301406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90000"/>
              </a:lnSpc>
              <a:spcAft>
                <a:spcPct val="30000"/>
              </a:spcAft>
              <a:buClr>
                <a:srgbClr val="FFFF00"/>
              </a:buClr>
              <a:defRPr/>
            </a:pPr>
            <a:r>
              <a:rPr lang="en-US" sz="1600" b="1" kern="0" dirty="0">
                <a:solidFill>
                  <a:srgbClr val="FFFFFF"/>
                </a:solidFill>
              </a:rPr>
              <a:t>Universal Fall Precautions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738B28F-F27E-476A-939F-89FE0555F5E3}"/>
              </a:ext>
            </a:extLst>
          </p:cNvPr>
          <p:cNvCxnSpPr>
            <a:cxnSpLocks/>
          </p:cNvCxnSpPr>
          <p:nvPr/>
        </p:nvCxnSpPr>
        <p:spPr bwMode="auto">
          <a:xfrm>
            <a:off x="3768436" y="2687557"/>
            <a:ext cx="2327564" cy="6931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miter lim="800000"/>
            <a:headEnd type="oval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97415DC-7C5C-410F-908E-EFF237E9A558}"/>
              </a:ext>
            </a:extLst>
          </p:cNvPr>
          <p:cNvCxnSpPr>
            <a:cxnSpLocks/>
          </p:cNvCxnSpPr>
          <p:nvPr/>
        </p:nvCxnSpPr>
        <p:spPr bwMode="auto">
          <a:xfrm>
            <a:off x="3578972" y="2844800"/>
            <a:ext cx="1300315" cy="8875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miter lim="800000"/>
            <a:headEnd type="oval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FC313FB-9992-4DC3-A73E-43BD8721C447}"/>
              </a:ext>
            </a:extLst>
          </p:cNvPr>
          <p:cNvCxnSpPr>
            <a:cxnSpLocks/>
          </p:cNvCxnSpPr>
          <p:nvPr/>
        </p:nvCxnSpPr>
        <p:spPr bwMode="auto">
          <a:xfrm>
            <a:off x="3768436" y="2485272"/>
            <a:ext cx="3672879" cy="20228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miter lim="800000"/>
            <a:headEnd type="oval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Graphic 7" descr="Man">
            <a:extLst>
              <a:ext uri="{FF2B5EF4-FFF2-40B4-BE49-F238E27FC236}">
                <a16:creationId xmlns:a16="http://schemas.microsoft.com/office/drawing/2014/main" id="{C8325D22-37C2-4FA3-9F21-D1D3DD82C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29639" y="858395"/>
            <a:ext cx="914400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E7850B-40B9-4FAB-AE50-5464E99DCC52}"/>
              </a:ext>
            </a:extLst>
          </p:cNvPr>
          <p:cNvSpPr/>
          <p:nvPr/>
        </p:nvSpPr>
        <p:spPr bwMode="auto">
          <a:xfrm>
            <a:off x="10806545" y="1154545"/>
            <a:ext cx="78510" cy="58855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FF42318-C575-419C-8711-BC692AF82D63}"/>
              </a:ext>
            </a:extLst>
          </p:cNvPr>
          <p:cNvSpPr/>
          <p:nvPr/>
        </p:nvSpPr>
        <p:spPr bwMode="auto">
          <a:xfrm>
            <a:off x="11665530" y="1247270"/>
            <a:ext cx="78510" cy="49382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8190AB5-8B2A-4E99-ADCD-4F1904361521}"/>
              </a:ext>
            </a:extLst>
          </p:cNvPr>
          <p:cNvSpPr/>
          <p:nvPr/>
        </p:nvSpPr>
        <p:spPr bwMode="auto">
          <a:xfrm rot="5400000">
            <a:off x="11211789" y="1045839"/>
            <a:ext cx="96983" cy="81049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BA1B2-B3E1-4DF0-BF4B-D5A6BF44C89C}"/>
              </a:ext>
            </a:extLst>
          </p:cNvPr>
          <p:cNvSpPr/>
          <p:nvPr/>
        </p:nvSpPr>
        <p:spPr bwMode="auto">
          <a:xfrm>
            <a:off x="10855032" y="1256504"/>
            <a:ext cx="311732" cy="146090"/>
          </a:xfrm>
          <a:custGeom>
            <a:avLst/>
            <a:gdLst>
              <a:gd name="connsiteX0" fmla="*/ 0 w 145476"/>
              <a:gd name="connsiteY0" fmla="*/ 0 h 155324"/>
              <a:gd name="connsiteX1" fmla="*/ 145476 w 145476"/>
              <a:gd name="connsiteY1" fmla="*/ 0 h 155324"/>
              <a:gd name="connsiteX2" fmla="*/ 145476 w 145476"/>
              <a:gd name="connsiteY2" fmla="*/ 155324 h 155324"/>
              <a:gd name="connsiteX3" fmla="*/ 0 w 145476"/>
              <a:gd name="connsiteY3" fmla="*/ 155324 h 155324"/>
              <a:gd name="connsiteX4" fmla="*/ 0 w 145476"/>
              <a:gd name="connsiteY4" fmla="*/ 0 h 155324"/>
              <a:gd name="connsiteX0" fmla="*/ 0 w 145476"/>
              <a:gd name="connsiteY0" fmla="*/ 0 h 155324"/>
              <a:gd name="connsiteX1" fmla="*/ 90058 w 145476"/>
              <a:gd name="connsiteY1" fmla="*/ 36945 h 155324"/>
              <a:gd name="connsiteX2" fmla="*/ 145476 w 145476"/>
              <a:gd name="connsiteY2" fmla="*/ 155324 h 155324"/>
              <a:gd name="connsiteX3" fmla="*/ 0 w 145476"/>
              <a:gd name="connsiteY3" fmla="*/ 155324 h 155324"/>
              <a:gd name="connsiteX4" fmla="*/ 0 w 145476"/>
              <a:gd name="connsiteY4" fmla="*/ 0 h 155324"/>
              <a:gd name="connsiteX0" fmla="*/ 0 w 145476"/>
              <a:gd name="connsiteY0" fmla="*/ 11873 h 167197"/>
              <a:gd name="connsiteX1" fmla="*/ 90058 w 145476"/>
              <a:gd name="connsiteY1" fmla="*/ 48818 h 167197"/>
              <a:gd name="connsiteX2" fmla="*/ 145476 w 145476"/>
              <a:gd name="connsiteY2" fmla="*/ 167197 h 167197"/>
              <a:gd name="connsiteX3" fmla="*/ 0 w 145476"/>
              <a:gd name="connsiteY3" fmla="*/ 167197 h 167197"/>
              <a:gd name="connsiteX4" fmla="*/ 0 w 145476"/>
              <a:gd name="connsiteY4" fmla="*/ 11873 h 167197"/>
              <a:gd name="connsiteX0" fmla="*/ 0 w 145476"/>
              <a:gd name="connsiteY0" fmla="*/ 0 h 155324"/>
              <a:gd name="connsiteX1" fmla="*/ 115920 w 145476"/>
              <a:gd name="connsiteY1" fmla="*/ 115507 h 155324"/>
              <a:gd name="connsiteX2" fmla="*/ 145476 w 145476"/>
              <a:gd name="connsiteY2" fmla="*/ 155324 h 155324"/>
              <a:gd name="connsiteX3" fmla="*/ 0 w 145476"/>
              <a:gd name="connsiteY3" fmla="*/ 155324 h 155324"/>
              <a:gd name="connsiteX4" fmla="*/ 0 w 145476"/>
              <a:gd name="connsiteY4" fmla="*/ 0 h 155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476" h="155324">
                <a:moveTo>
                  <a:pt x="0" y="0"/>
                </a:moveTo>
                <a:cubicBezTo>
                  <a:pt x="30019" y="12315"/>
                  <a:pt x="72970" y="24631"/>
                  <a:pt x="115920" y="115507"/>
                </a:cubicBezTo>
                <a:lnTo>
                  <a:pt x="145476" y="155324"/>
                </a:lnTo>
                <a:lnTo>
                  <a:pt x="0" y="15532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166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 and Reduce Risk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4050" y="1981199"/>
            <a:ext cx="9947367" cy="4283413"/>
          </a:xfrm>
        </p:spPr>
        <p:txBody>
          <a:bodyPr>
            <a:normAutofit/>
          </a:bodyPr>
          <a:lstStyle/>
          <a:p>
            <a:r>
              <a:rPr lang="en-US" sz="2800" dirty="0"/>
              <a:t>Patient: Screening is </a:t>
            </a:r>
            <a:r>
              <a:rPr lang="en-US" sz="2800" dirty="0">
                <a:latin typeface="72 Black" panose="020B0A04030603020204" pitchFamily="34" charset="0"/>
                <a:cs typeface="72 Black" panose="020B0A04030603020204" pitchFamily="34" charset="0"/>
              </a:rPr>
              <a:t>NOT</a:t>
            </a:r>
            <a:r>
              <a:rPr lang="en-US" sz="2800" dirty="0"/>
              <a:t> the same as Assessment </a:t>
            </a:r>
          </a:p>
          <a:p>
            <a:r>
              <a:rPr lang="en-US" sz="2800" dirty="0"/>
              <a:t>Environment: Infrastructure and Capacity must be enhanced </a:t>
            </a:r>
          </a:p>
          <a:p>
            <a:r>
              <a:rPr lang="en-US" sz="2800" dirty="0"/>
              <a:t>Interaction between both PT and Environment: Consider Cognitive and Mobility Function and the Environment</a:t>
            </a:r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12" name="Picture 2" descr="See the source image">
            <a:extLst>
              <a:ext uri="{FF2B5EF4-FFF2-40B4-BE49-F238E27FC236}">
                <a16:creationId xmlns:a16="http://schemas.microsoft.com/office/drawing/2014/main" id="{3C576878-E97B-48FC-8199-89C2B769F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4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418" y="75819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oogle Shape;653;p26">
            <a:extLst>
              <a:ext uri="{FF2B5EF4-FFF2-40B4-BE49-F238E27FC236}">
                <a16:creationId xmlns:a16="http://schemas.microsoft.com/office/drawing/2014/main" id="{141118DD-4457-40F8-B5EF-482986A9F78B}"/>
              </a:ext>
            </a:extLst>
          </p:cNvPr>
          <p:cNvGrpSpPr/>
          <p:nvPr/>
        </p:nvGrpSpPr>
        <p:grpSpPr>
          <a:xfrm>
            <a:off x="1426925" y="4572000"/>
            <a:ext cx="9022000" cy="1497547"/>
            <a:chOff x="710274" y="1456476"/>
            <a:chExt cx="6885283" cy="1132200"/>
          </a:xfrm>
        </p:grpSpPr>
        <p:sp>
          <p:nvSpPr>
            <p:cNvPr id="24" name="Google Shape;654;p26">
              <a:extLst>
                <a:ext uri="{FF2B5EF4-FFF2-40B4-BE49-F238E27FC236}">
                  <a16:creationId xmlns:a16="http://schemas.microsoft.com/office/drawing/2014/main" id="{D968FA50-0E09-499A-BB76-B27DD4DEF580}"/>
                </a:ext>
              </a:extLst>
            </p:cNvPr>
            <p:cNvSpPr/>
            <p:nvPr/>
          </p:nvSpPr>
          <p:spPr>
            <a:xfrm>
              <a:off x="1364699" y="1531938"/>
              <a:ext cx="6230858" cy="981300"/>
            </a:xfrm>
            <a:prstGeom prst="homePlate">
              <a:avLst>
                <a:gd name="adj" fmla="val 29403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655;p26">
              <a:extLst>
                <a:ext uri="{FF2B5EF4-FFF2-40B4-BE49-F238E27FC236}">
                  <a16:creationId xmlns:a16="http://schemas.microsoft.com/office/drawing/2014/main" id="{D73ECFDF-DA73-43E9-830F-F5F67CE73D0F}"/>
                </a:ext>
              </a:extLst>
            </p:cNvPr>
            <p:cNvSpPr/>
            <p:nvPr/>
          </p:nvSpPr>
          <p:spPr>
            <a:xfrm>
              <a:off x="710274" y="1456476"/>
              <a:ext cx="1307100" cy="1132200"/>
            </a:xfrm>
            <a:prstGeom prst="hexagon">
              <a:avLst>
                <a:gd name="adj" fmla="val 28729"/>
                <a:gd name="vf" fmla="val 115470"/>
              </a:avLst>
            </a:prstGeom>
            <a:solidFill>
              <a:schemeClr val="accent5">
                <a:alpha val="586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656;p26">
              <a:extLst>
                <a:ext uri="{FF2B5EF4-FFF2-40B4-BE49-F238E27FC236}">
                  <a16:creationId xmlns:a16="http://schemas.microsoft.com/office/drawing/2014/main" id="{58523B6C-8C10-4DD4-B4E4-F31E0952A038}"/>
                </a:ext>
              </a:extLst>
            </p:cNvPr>
            <p:cNvSpPr/>
            <p:nvPr/>
          </p:nvSpPr>
          <p:spPr>
            <a:xfrm>
              <a:off x="883425" y="1606475"/>
              <a:ext cx="960900" cy="832200"/>
            </a:xfrm>
            <a:prstGeom prst="hexagon">
              <a:avLst>
                <a:gd name="adj" fmla="val 28729"/>
                <a:gd name="vf" fmla="val 11547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657;p26">
              <a:extLst>
                <a:ext uri="{FF2B5EF4-FFF2-40B4-BE49-F238E27FC236}">
                  <a16:creationId xmlns:a16="http://schemas.microsoft.com/office/drawing/2014/main" id="{65071A39-818A-4458-9262-DE816EA5B71F}"/>
                </a:ext>
              </a:extLst>
            </p:cNvPr>
            <p:cNvSpPr txBox="1"/>
            <p:nvPr/>
          </p:nvSpPr>
          <p:spPr>
            <a:xfrm>
              <a:off x="2126412" y="1852118"/>
              <a:ext cx="4978869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sz="2400" dirty="0"/>
                <a:t>Culture, Leadership, Varying levels of Clinical Expertise and Judgment and Patient Autonomy</a:t>
              </a:r>
            </a:p>
          </p:txBody>
        </p:sp>
        <p:sp>
          <p:nvSpPr>
            <p:cNvPr id="28" name="Google Shape;658;p26">
              <a:extLst>
                <a:ext uri="{FF2B5EF4-FFF2-40B4-BE49-F238E27FC236}">
                  <a16:creationId xmlns:a16="http://schemas.microsoft.com/office/drawing/2014/main" id="{547072B9-CAE6-4025-9632-CD59403B0919}"/>
                </a:ext>
              </a:extLst>
            </p:cNvPr>
            <p:cNvSpPr txBox="1"/>
            <p:nvPr/>
          </p:nvSpPr>
          <p:spPr>
            <a:xfrm>
              <a:off x="2126412" y="1555325"/>
              <a:ext cx="2725944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defTabSz="914400">
                <a:buClr>
                  <a:srgbClr val="000000"/>
                </a:buClr>
              </a:pPr>
              <a:r>
                <a:rPr lang="en-US" sz="2400" b="1" kern="0" dirty="0">
                  <a:solidFill>
                    <a:schemeClr val="accent5">
                      <a:lumMod val="75000"/>
                    </a:schemeClr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Context Matters:</a:t>
              </a:r>
              <a:r>
                <a:rPr lang="en-US" sz="1700" kern="0" dirty="0">
                  <a:solidFill>
                    <a:schemeClr val="accent5">
                      <a:lumMod val="75000"/>
                    </a:schemeClr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</a:p>
          </p:txBody>
        </p:sp>
      </p:grpSp>
      <p:pic>
        <p:nvPicPr>
          <p:cNvPr id="7" name="Graphic 6" descr="Meeting">
            <a:extLst>
              <a:ext uri="{FF2B5EF4-FFF2-40B4-BE49-F238E27FC236}">
                <a16:creationId xmlns:a16="http://schemas.microsoft.com/office/drawing/2014/main" id="{38B756D0-7F94-4411-A2D7-D8D408B06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7496" y="4906473"/>
            <a:ext cx="773884" cy="7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62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id="{09C4002F-DBE5-42F4-8ED7-1B3F8F7138EC}"/>
              </a:ext>
            </a:extLst>
          </p:cNvPr>
          <p:cNvSpPr/>
          <p:nvPr/>
        </p:nvSpPr>
        <p:spPr bwMode="auto">
          <a:xfrm>
            <a:off x="2889386" y="3057236"/>
            <a:ext cx="6891337" cy="2955637"/>
          </a:xfrm>
          <a:prstGeom prst="snip2Diag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Falls From Beds Result in Injury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2889385" y="3124200"/>
            <a:ext cx="6891337" cy="2819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4000" b="1" i="1" dirty="0"/>
              <a:t>Understanding the </a:t>
            </a:r>
          </a:p>
          <a:p>
            <a:pPr algn="ctr"/>
            <a:r>
              <a:rPr lang="en-US" sz="4000" b="1" i="1" dirty="0"/>
              <a:t>“rate of splat” and its </a:t>
            </a:r>
          </a:p>
          <a:p>
            <a:pPr algn="ctr"/>
            <a:r>
              <a:rPr lang="en-US" sz="4000" b="1" i="1" dirty="0"/>
              <a:t>impact on injury</a:t>
            </a:r>
          </a:p>
        </p:txBody>
      </p:sp>
      <p:pic>
        <p:nvPicPr>
          <p:cNvPr id="5" name="Graphic 4" descr="Speech">
            <a:extLst>
              <a:ext uri="{FF2B5EF4-FFF2-40B4-BE49-F238E27FC236}">
                <a16:creationId xmlns:a16="http://schemas.microsoft.com/office/drawing/2014/main" id="{53EF58EE-34E7-447E-86B6-66F50D197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8077" y="944302"/>
            <a:ext cx="870030" cy="8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27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03564" y="646113"/>
            <a:ext cx="8626185" cy="1292225"/>
          </a:xfrm>
        </p:spPr>
        <p:txBody>
          <a:bodyPr/>
          <a:lstStyle/>
          <a:p>
            <a:r>
              <a:rPr lang="en-US" dirty="0"/>
              <a:t>Falls from High Bed:  Head First</a:t>
            </a:r>
          </a:p>
        </p:txBody>
      </p:sp>
      <p:pic>
        <p:nvPicPr>
          <p:cNvPr id="6" name="2 Head First High Bed">
            <a:hlinkClick r:id="" action="ppaction://media"/>
            <a:extLst>
              <a:ext uri="{FF2B5EF4-FFF2-40B4-BE49-F238E27FC236}">
                <a16:creationId xmlns:a16="http://schemas.microsoft.com/office/drawing/2014/main" id="{D40449FD-3FFA-5C47-9263-7A0E137D6D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2652" y="2408262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4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03567" y="590550"/>
            <a:ext cx="8534399" cy="1385888"/>
          </a:xfrm>
        </p:spPr>
        <p:txBody>
          <a:bodyPr>
            <a:normAutofit/>
          </a:bodyPr>
          <a:lstStyle/>
          <a:p>
            <a:r>
              <a:rPr lang="en-US" dirty="0"/>
              <a:t>Falls from High Bed:  Foot First</a:t>
            </a:r>
          </a:p>
        </p:txBody>
      </p:sp>
      <p:pic>
        <p:nvPicPr>
          <p:cNvPr id="6" name="1 Feet First High Bed">
            <a:hlinkClick r:id="" action="ppaction://media"/>
            <a:extLst>
              <a:ext uri="{FF2B5EF4-FFF2-40B4-BE49-F238E27FC236}">
                <a16:creationId xmlns:a16="http://schemas.microsoft.com/office/drawing/2014/main" id="{2A1B8DF7-69C3-3449-9EEA-DE79DC17BF47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3904" y="2404871"/>
            <a:ext cx="4876800" cy="3657600"/>
          </a:xfrm>
        </p:spPr>
      </p:pic>
    </p:spTree>
    <p:extLst>
      <p:ext uri="{BB962C8B-B14F-4D97-AF65-F5344CB8AC3E}">
        <p14:creationId xmlns:p14="http://schemas.microsoft.com/office/powerpoint/2010/main" val="193596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8D23C-6A71-2D4C-A633-76893AE5BA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2808" y="636877"/>
            <a:ext cx="8081241" cy="1292225"/>
          </a:xfrm>
        </p:spPr>
        <p:txBody>
          <a:bodyPr/>
          <a:lstStyle/>
          <a:p>
            <a:r>
              <a:rPr lang="en-US" dirty="0"/>
              <a:t>Foot First Low Bed Fall</a:t>
            </a:r>
          </a:p>
        </p:txBody>
      </p:sp>
      <p:pic>
        <p:nvPicPr>
          <p:cNvPr id="4" name="3 Feet First Low Bed">
            <a:hlinkClick r:id="" action="ppaction://media"/>
            <a:extLst>
              <a:ext uri="{FF2B5EF4-FFF2-40B4-BE49-F238E27FC236}">
                <a16:creationId xmlns:a16="http://schemas.microsoft.com/office/drawing/2014/main" id="{B73CB4E9-C58A-1C44-881B-E5421D11C2BF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3904" y="2404872"/>
            <a:ext cx="4877856" cy="3657600"/>
          </a:xfrm>
        </p:spPr>
      </p:pic>
    </p:spTree>
    <p:extLst>
      <p:ext uri="{BB962C8B-B14F-4D97-AF65-F5344CB8AC3E}">
        <p14:creationId xmlns:p14="http://schemas.microsoft.com/office/powerpoint/2010/main" val="108216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1BAE7-1ED1-B241-9D88-DE1BEF9783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3984" y="0"/>
            <a:ext cx="5560234" cy="6942337"/>
          </a:xfrm>
        </p:spPr>
        <p:txBody>
          <a:bodyPr/>
          <a:lstStyle/>
          <a:p>
            <a:pPr algn="ctr"/>
            <a:r>
              <a:rPr lang="en-US" sz="3600" dirty="0"/>
              <a:t>Prioritize bed exit interventions into safe mobility and fall prevention care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46621-9334-D846-A931-A742BF22AD6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99102" y="0"/>
            <a:ext cx="5399901" cy="6858000"/>
          </a:xfrm>
        </p:spPr>
        <p:txBody>
          <a:bodyPr anchor="ctr"/>
          <a:lstStyle/>
          <a:p>
            <a:pPr>
              <a:buClr>
                <a:schemeClr val="tx2"/>
              </a:buClr>
            </a:pPr>
            <a:r>
              <a:rPr lang="en-US" sz="2800" dirty="0"/>
              <a:t>Patient Assessment -  Bed Mobility</a:t>
            </a:r>
          </a:p>
          <a:p>
            <a:pPr>
              <a:buClr>
                <a:schemeClr val="tx2"/>
              </a:buClr>
            </a:pPr>
            <a:r>
              <a:rPr lang="en-US" sz="2800" dirty="0"/>
              <a:t>Bed / Mattress Assessment </a:t>
            </a:r>
          </a:p>
          <a:p>
            <a:pPr>
              <a:buClr>
                <a:schemeClr val="tx2"/>
              </a:buClr>
            </a:pPr>
            <a:r>
              <a:rPr lang="en-US" sz="2800" dirty="0"/>
              <a:t>Safe Exit Side </a:t>
            </a:r>
          </a:p>
          <a:p>
            <a:pPr>
              <a:buClr>
                <a:schemeClr val="tx2"/>
              </a:buClr>
            </a:pPr>
            <a:r>
              <a:rPr lang="en-US" sz="2800" dirty="0"/>
              <a:t>Individual Adjusted Bed Height</a:t>
            </a:r>
          </a:p>
          <a:p>
            <a:pPr>
              <a:buClr>
                <a:schemeClr val="tx2"/>
              </a:buClr>
            </a:pPr>
            <a:r>
              <a:rPr lang="en-US" sz="2800" dirty="0"/>
              <a:t>Assisted Transfer Technology</a:t>
            </a:r>
          </a:p>
          <a:p>
            <a:pPr>
              <a:buClr>
                <a:schemeClr val="tx2"/>
              </a:buClr>
            </a:pPr>
            <a:r>
              <a:rPr lang="en-US" sz="2800" dirty="0"/>
              <a:t>Position Change Alarms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6B0A832-8B1E-4545-85AC-D4E72F5C5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339" y="6348559"/>
            <a:ext cx="1181601" cy="31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81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B678D-01C2-0145-A84A-633FD8DBE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Assessment: Bed Mobility Tasks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0D7C3-9DD8-E04F-AEB7-CA71295F6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/>
              <a:t>Roll from Side To Side </a:t>
            </a:r>
          </a:p>
          <a:p>
            <a:r>
              <a:rPr lang="en-US" sz="3000" dirty="0"/>
              <a:t>Reposition Self in Bed</a:t>
            </a:r>
          </a:p>
          <a:p>
            <a:r>
              <a:rPr lang="en-US" sz="3000" dirty="0"/>
              <a:t>Support Self on Elbow</a:t>
            </a:r>
          </a:p>
          <a:p>
            <a:r>
              <a:rPr lang="en-US" sz="3000" dirty="0"/>
              <a:t>Bend Knees</a:t>
            </a:r>
          </a:p>
          <a:p>
            <a:r>
              <a:rPr lang="en-US" sz="3000" dirty="0"/>
              <a:t>Supine to Sitting</a:t>
            </a:r>
          </a:p>
          <a:p>
            <a:r>
              <a:rPr lang="en-US" sz="3000" dirty="0"/>
              <a:t>Sitting to Supine</a:t>
            </a:r>
          </a:p>
          <a:p>
            <a:r>
              <a:rPr lang="en-US" sz="3000" dirty="0"/>
              <a:t>Move legs over the side of the bed </a:t>
            </a:r>
          </a:p>
          <a:p>
            <a:r>
              <a:rPr lang="en-US" sz="3000" dirty="0"/>
              <a:t>Lift legs back into the bed</a:t>
            </a:r>
          </a:p>
        </p:txBody>
      </p:sp>
      <p:pic>
        <p:nvPicPr>
          <p:cNvPr id="4" name="Graphic 3" descr="Man">
            <a:extLst>
              <a:ext uri="{FF2B5EF4-FFF2-40B4-BE49-F238E27FC236}">
                <a16:creationId xmlns:a16="http://schemas.microsoft.com/office/drawing/2014/main" id="{0F98EE58-B4D9-405C-8F49-66A160170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9639" y="858395"/>
            <a:ext cx="914400" cy="914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5559A2-C474-4BF5-B0F1-479C4086C1FD}"/>
              </a:ext>
            </a:extLst>
          </p:cNvPr>
          <p:cNvSpPr/>
          <p:nvPr/>
        </p:nvSpPr>
        <p:spPr bwMode="auto">
          <a:xfrm>
            <a:off x="10806545" y="1154545"/>
            <a:ext cx="78510" cy="58855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5883C0-2C32-4AA6-85DE-3173E395B5B2}"/>
              </a:ext>
            </a:extLst>
          </p:cNvPr>
          <p:cNvSpPr/>
          <p:nvPr/>
        </p:nvSpPr>
        <p:spPr bwMode="auto">
          <a:xfrm>
            <a:off x="11665530" y="1247270"/>
            <a:ext cx="78510" cy="49382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DFDBAF-6D50-471F-AE94-DEFD25A9125B}"/>
              </a:ext>
            </a:extLst>
          </p:cNvPr>
          <p:cNvSpPr/>
          <p:nvPr/>
        </p:nvSpPr>
        <p:spPr bwMode="auto">
          <a:xfrm rot="5400000">
            <a:off x="11211789" y="1045839"/>
            <a:ext cx="96983" cy="81049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260B4DE6-F2C5-4AC1-AE68-2212D7BF5310}"/>
              </a:ext>
            </a:extLst>
          </p:cNvPr>
          <p:cNvSpPr/>
          <p:nvPr/>
        </p:nvSpPr>
        <p:spPr bwMode="auto">
          <a:xfrm>
            <a:off x="10855032" y="1256504"/>
            <a:ext cx="311732" cy="146090"/>
          </a:xfrm>
          <a:custGeom>
            <a:avLst/>
            <a:gdLst>
              <a:gd name="connsiteX0" fmla="*/ 0 w 145476"/>
              <a:gd name="connsiteY0" fmla="*/ 0 h 155324"/>
              <a:gd name="connsiteX1" fmla="*/ 145476 w 145476"/>
              <a:gd name="connsiteY1" fmla="*/ 0 h 155324"/>
              <a:gd name="connsiteX2" fmla="*/ 145476 w 145476"/>
              <a:gd name="connsiteY2" fmla="*/ 155324 h 155324"/>
              <a:gd name="connsiteX3" fmla="*/ 0 w 145476"/>
              <a:gd name="connsiteY3" fmla="*/ 155324 h 155324"/>
              <a:gd name="connsiteX4" fmla="*/ 0 w 145476"/>
              <a:gd name="connsiteY4" fmla="*/ 0 h 155324"/>
              <a:gd name="connsiteX0" fmla="*/ 0 w 145476"/>
              <a:gd name="connsiteY0" fmla="*/ 0 h 155324"/>
              <a:gd name="connsiteX1" fmla="*/ 90058 w 145476"/>
              <a:gd name="connsiteY1" fmla="*/ 36945 h 155324"/>
              <a:gd name="connsiteX2" fmla="*/ 145476 w 145476"/>
              <a:gd name="connsiteY2" fmla="*/ 155324 h 155324"/>
              <a:gd name="connsiteX3" fmla="*/ 0 w 145476"/>
              <a:gd name="connsiteY3" fmla="*/ 155324 h 155324"/>
              <a:gd name="connsiteX4" fmla="*/ 0 w 145476"/>
              <a:gd name="connsiteY4" fmla="*/ 0 h 155324"/>
              <a:gd name="connsiteX0" fmla="*/ 0 w 145476"/>
              <a:gd name="connsiteY0" fmla="*/ 11873 h 167197"/>
              <a:gd name="connsiteX1" fmla="*/ 90058 w 145476"/>
              <a:gd name="connsiteY1" fmla="*/ 48818 h 167197"/>
              <a:gd name="connsiteX2" fmla="*/ 145476 w 145476"/>
              <a:gd name="connsiteY2" fmla="*/ 167197 h 167197"/>
              <a:gd name="connsiteX3" fmla="*/ 0 w 145476"/>
              <a:gd name="connsiteY3" fmla="*/ 167197 h 167197"/>
              <a:gd name="connsiteX4" fmla="*/ 0 w 145476"/>
              <a:gd name="connsiteY4" fmla="*/ 11873 h 167197"/>
              <a:gd name="connsiteX0" fmla="*/ 0 w 145476"/>
              <a:gd name="connsiteY0" fmla="*/ 0 h 155324"/>
              <a:gd name="connsiteX1" fmla="*/ 115920 w 145476"/>
              <a:gd name="connsiteY1" fmla="*/ 115507 h 155324"/>
              <a:gd name="connsiteX2" fmla="*/ 145476 w 145476"/>
              <a:gd name="connsiteY2" fmla="*/ 155324 h 155324"/>
              <a:gd name="connsiteX3" fmla="*/ 0 w 145476"/>
              <a:gd name="connsiteY3" fmla="*/ 155324 h 155324"/>
              <a:gd name="connsiteX4" fmla="*/ 0 w 145476"/>
              <a:gd name="connsiteY4" fmla="*/ 0 h 155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476" h="155324">
                <a:moveTo>
                  <a:pt x="0" y="0"/>
                </a:moveTo>
                <a:cubicBezTo>
                  <a:pt x="30019" y="12315"/>
                  <a:pt x="72970" y="24631"/>
                  <a:pt x="115920" y="115507"/>
                </a:cubicBezTo>
                <a:lnTo>
                  <a:pt x="145476" y="155324"/>
                </a:lnTo>
                <a:lnTo>
                  <a:pt x="0" y="15532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202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2581" y="609599"/>
            <a:ext cx="9397857" cy="1339273"/>
          </a:xfr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SPHM Algorithms: Traditional Suggested Care Pathway</a:t>
            </a:r>
          </a:p>
        </p:txBody>
      </p:sp>
      <p:pic>
        <p:nvPicPr>
          <p:cNvPr id="32" name="Graphic 31" descr="Man changing baby">
            <a:extLst>
              <a:ext uri="{FF2B5EF4-FFF2-40B4-BE49-F238E27FC236}">
                <a16:creationId xmlns:a16="http://schemas.microsoft.com/office/drawing/2014/main" id="{BDF899E8-51B8-49BB-B4F2-4D90427C3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918800" y="964364"/>
            <a:ext cx="971806" cy="9144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ADCF5E3-7C47-4088-9DF7-FDDF3BFA6543}"/>
              </a:ext>
            </a:extLst>
          </p:cNvPr>
          <p:cNvSpPr/>
          <p:nvPr/>
        </p:nvSpPr>
        <p:spPr bwMode="auto">
          <a:xfrm>
            <a:off x="10918800" y="1393899"/>
            <a:ext cx="580473" cy="396853"/>
          </a:xfrm>
          <a:prstGeom prst="rect">
            <a:avLst/>
          </a:prstGeom>
          <a:solidFill>
            <a:srgbClr val="94BA6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pic>
        <p:nvPicPr>
          <p:cNvPr id="35" name="Graphic 34" descr="Man with cane">
            <a:extLst>
              <a:ext uri="{FF2B5EF4-FFF2-40B4-BE49-F238E27FC236}">
                <a16:creationId xmlns:a16="http://schemas.microsoft.com/office/drawing/2014/main" id="{F06E2CF8-2E6E-40C3-9F5D-AF5D1C1A90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36518"/>
          <a:stretch/>
        </p:blipFill>
        <p:spPr>
          <a:xfrm>
            <a:off x="10751127" y="908991"/>
            <a:ext cx="580473" cy="9144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7D7B3BC-0029-47B0-95A1-B0F713D812C7}"/>
              </a:ext>
            </a:extLst>
          </p:cNvPr>
          <p:cNvGrpSpPr/>
          <p:nvPr/>
        </p:nvGrpSpPr>
        <p:grpSpPr>
          <a:xfrm>
            <a:off x="2519330" y="2436910"/>
            <a:ext cx="7331108" cy="4454223"/>
            <a:chOff x="2519330" y="2436910"/>
            <a:chExt cx="7331108" cy="445422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7D03B88-5749-4199-9463-08A24165DF1B}"/>
                </a:ext>
              </a:extLst>
            </p:cNvPr>
            <p:cNvSpPr/>
            <p:nvPr/>
          </p:nvSpPr>
          <p:spPr bwMode="auto">
            <a:xfrm>
              <a:off x="2519330" y="2436910"/>
              <a:ext cx="767490" cy="251090"/>
            </a:xfrm>
            <a:prstGeom prst="rect">
              <a:avLst/>
            </a:prstGeom>
            <a:solidFill>
              <a:srgbClr val="FFCCCC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rPr>
                <a:t>Start Here</a:t>
              </a:r>
            </a:p>
          </p:txBody>
        </p:sp>
        <p:sp>
          <p:nvSpPr>
            <p:cNvPr id="7" name="Flowchart: Decision 6">
              <a:extLst>
                <a:ext uri="{FF2B5EF4-FFF2-40B4-BE49-F238E27FC236}">
                  <a16:creationId xmlns:a16="http://schemas.microsoft.com/office/drawing/2014/main" id="{89D82FC5-60D0-4F75-ADAA-1999B1959F26}"/>
                </a:ext>
              </a:extLst>
            </p:cNvPr>
            <p:cNvSpPr/>
            <p:nvPr/>
          </p:nvSpPr>
          <p:spPr bwMode="auto">
            <a:xfrm>
              <a:off x="3577511" y="2549558"/>
              <a:ext cx="1085850" cy="915572"/>
            </a:xfrm>
            <a:prstGeom prst="flowChartDecision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AF41A9E-D7B3-4244-812A-52F0F9BD214E}"/>
                </a:ext>
              </a:extLst>
            </p:cNvPr>
            <p:cNvSpPr/>
            <p:nvPr/>
          </p:nvSpPr>
          <p:spPr bwMode="auto">
            <a:xfrm>
              <a:off x="7055811" y="3684091"/>
              <a:ext cx="1640469" cy="777640"/>
            </a:xfrm>
            <a:prstGeom prst="rect">
              <a:avLst/>
            </a:prstGeom>
            <a:solidFill>
              <a:srgbClr val="FDE68D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rPr>
                <a:t>Stand and pivot technique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rPr>
                <a:t>using a gait</a:t>
              </a:r>
              <a:r>
                <a:rPr lang="en-US" sz="800" dirty="0">
                  <a:latin typeface="Tahoma" charset="0"/>
                  <a:ea typeface="ＭＳ Ｐゴシック" charset="0"/>
                </a:rPr>
                <a:t>/transfer belt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rPr>
                <a:t>(1 caregiver) or powered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rPr>
                <a:t>standing assist lift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rPr>
                <a:t> (1 caregiver).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931F0B-C82A-480C-834C-4E893E5B9C18}"/>
                </a:ext>
              </a:extLst>
            </p:cNvPr>
            <p:cNvSpPr/>
            <p:nvPr/>
          </p:nvSpPr>
          <p:spPr bwMode="auto">
            <a:xfrm>
              <a:off x="4434099" y="4660901"/>
              <a:ext cx="1202813" cy="489127"/>
            </a:xfrm>
            <a:prstGeom prst="rect">
              <a:avLst/>
            </a:prstGeom>
            <a:solidFill>
              <a:srgbClr val="FF9966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rPr>
                <a:t>Use full body sling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dirty="0">
                  <a:latin typeface="Tahoma" charset="0"/>
                  <a:ea typeface="ＭＳ Ｐゴシック" charset="0"/>
                </a:rPr>
                <a:t>Lift and 2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rPr>
                <a:t>Caregivers.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5B63893-5CDC-4A27-B064-5629EC7DAC86}"/>
                </a:ext>
              </a:extLst>
            </p:cNvPr>
            <p:cNvSpPr/>
            <p:nvPr/>
          </p:nvSpPr>
          <p:spPr bwMode="auto">
            <a:xfrm>
              <a:off x="4349200" y="5894587"/>
              <a:ext cx="1953851" cy="783515"/>
            </a:xfrm>
            <a:prstGeom prst="rect">
              <a:avLst/>
            </a:prstGeom>
            <a:solidFill>
              <a:srgbClr val="FDE68D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0" algn="ctr" defTabSz="9144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dirty="0">
                  <a:latin typeface="Tahoma" charset="0"/>
                  <a:ea typeface="ＭＳ Ｐゴシック" charset="0"/>
                </a:rPr>
                <a:t>Seated transfer aid; may use </a:t>
              </a:r>
            </a:p>
            <a:p>
              <a:pPr marR="0" indent="0" algn="ctr" defTabSz="9144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dirty="0">
                  <a:latin typeface="Tahoma" charset="0"/>
                  <a:ea typeface="ＭＳ Ｐゴシック" charset="0"/>
                </a:rPr>
                <a:t>gait /transfer belt until the</a:t>
              </a:r>
            </a:p>
            <a:p>
              <a:pPr marR="0" indent="0" algn="ctr" defTabSz="9144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dirty="0">
                  <a:latin typeface="Tahoma" charset="0"/>
                  <a:ea typeface="ＭＳ Ｐゴシック" charset="0"/>
                </a:rPr>
                <a:t>Patient is proficient in</a:t>
              </a:r>
            </a:p>
            <a:p>
              <a:pPr marR="0" indent="0" algn="ctr" defTabSz="9144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dirty="0">
                  <a:latin typeface="Tahoma" charset="0"/>
                  <a:ea typeface="ＭＳ Ｐゴシック" charset="0"/>
                </a:rPr>
                <a:t>completing transfer</a:t>
              </a:r>
            </a:p>
            <a:p>
              <a:pPr marR="0" indent="0" algn="ctr" defTabSz="9144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dirty="0">
                  <a:latin typeface="Tahoma" charset="0"/>
                  <a:ea typeface="ＭＳ Ｐゴシック" charset="0"/>
                </a:rPr>
                <a:t>Independently.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139CBB-BE55-4309-AB81-D3971677CF9B}"/>
                </a:ext>
              </a:extLst>
            </p:cNvPr>
            <p:cNvSpPr/>
            <p:nvPr/>
          </p:nvSpPr>
          <p:spPr>
            <a:xfrm>
              <a:off x="3703628" y="2708921"/>
              <a:ext cx="8336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Tahoma" charset="0"/>
                  <a:ea typeface="ＭＳ Ｐゴシック" charset="0"/>
                </a:rPr>
                <a:t>Can 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Tahoma" charset="0"/>
                  <a:ea typeface="ＭＳ Ｐゴシック" charset="0"/>
                </a:rPr>
                <a:t>patient 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Tahoma" charset="0"/>
                  <a:ea typeface="ＭＳ Ｐゴシック" charset="0"/>
                </a:rPr>
                <a:t>bear 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Tahoma" charset="0"/>
                  <a:ea typeface="ＭＳ Ｐゴシック" charset="0"/>
                </a:rPr>
                <a:t>weight?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07E2DB5-ED84-4E41-8C66-7AA0D46EA265}"/>
                </a:ext>
              </a:extLst>
            </p:cNvPr>
            <p:cNvGrpSpPr/>
            <p:nvPr/>
          </p:nvGrpSpPr>
          <p:grpSpPr>
            <a:xfrm>
              <a:off x="2851162" y="3729039"/>
              <a:ext cx="1199550" cy="960192"/>
              <a:chOff x="5565361" y="3879511"/>
              <a:chExt cx="739704" cy="563419"/>
            </a:xfrm>
          </p:grpSpPr>
          <p:sp>
            <p:nvSpPr>
              <p:cNvPr id="20" name="Flowchart: Decision 19">
                <a:extLst>
                  <a:ext uri="{FF2B5EF4-FFF2-40B4-BE49-F238E27FC236}">
                    <a16:creationId xmlns:a16="http://schemas.microsoft.com/office/drawing/2014/main" id="{DC6DA136-86C5-45BB-A9A1-13C753A23466}"/>
                  </a:ext>
                </a:extLst>
              </p:cNvPr>
              <p:cNvSpPr/>
              <p:nvPr/>
            </p:nvSpPr>
            <p:spPr bwMode="auto">
              <a:xfrm>
                <a:off x="5565361" y="3879511"/>
                <a:ext cx="739704" cy="563419"/>
              </a:xfrm>
              <a:prstGeom prst="flowChartDecision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4AF40DB-D65D-478C-A8F8-4D26A63589D1}"/>
                  </a:ext>
                </a:extLst>
              </p:cNvPr>
              <p:cNvSpPr/>
              <p:nvPr/>
            </p:nvSpPr>
            <p:spPr>
              <a:xfrm>
                <a:off x="5613048" y="4067198"/>
                <a:ext cx="614868" cy="198656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>
                    <a:latin typeface="Tahoma" charset="0"/>
                    <a:ea typeface="ＭＳ Ｐゴシック" charset="0"/>
                  </a:rPr>
                  <a:t>Is the patient cooperative?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3C065AF-5482-4E07-8C67-041C1745DC35}"/>
                </a:ext>
              </a:extLst>
            </p:cNvPr>
            <p:cNvGrpSpPr/>
            <p:nvPr/>
          </p:nvGrpSpPr>
          <p:grpSpPr>
            <a:xfrm>
              <a:off x="2708852" y="5188209"/>
              <a:ext cx="1484167" cy="891675"/>
              <a:chOff x="5419472" y="3946233"/>
              <a:chExt cx="1004887" cy="629333"/>
            </a:xfrm>
          </p:grpSpPr>
          <p:sp>
            <p:nvSpPr>
              <p:cNvPr id="23" name="Flowchart: Decision 22">
                <a:extLst>
                  <a:ext uri="{FF2B5EF4-FFF2-40B4-BE49-F238E27FC236}">
                    <a16:creationId xmlns:a16="http://schemas.microsoft.com/office/drawing/2014/main" id="{C0740DD9-4F5F-4E3A-8450-3F4CD5A29A0C}"/>
                  </a:ext>
                </a:extLst>
              </p:cNvPr>
              <p:cNvSpPr/>
              <p:nvPr/>
            </p:nvSpPr>
            <p:spPr bwMode="auto">
              <a:xfrm>
                <a:off x="5419472" y="3946233"/>
                <a:ext cx="1004887" cy="629333"/>
              </a:xfrm>
              <a:prstGeom prst="flowChartDecision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772A501-0FEF-4D47-BB3E-6655C53B7DBC}"/>
                  </a:ext>
                </a:extLst>
              </p:cNvPr>
              <p:cNvSpPr/>
              <p:nvPr/>
            </p:nvSpPr>
            <p:spPr>
              <a:xfrm>
                <a:off x="5578562" y="4093438"/>
                <a:ext cx="716280" cy="32583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>
                    <a:latin typeface="Tahoma" charset="0"/>
                    <a:ea typeface="ＭＳ Ｐゴシック" charset="0"/>
                  </a:rPr>
                  <a:t>Does the patient have upper extremity strength?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595B0F-7973-4F27-BC8E-0936F0464257}"/>
                </a:ext>
              </a:extLst>
            </p:cNvPr>
            <p:cNvSpPr/>
            <p:nvPr/>
          </p:nvSpPr>
          <p:spPr bwMode="auto">
            <a:xfrm>
              <a:off x="5798404" y="2699395"/>
              <a:ext cx="1474807" cy="616273"/>
            </a:xfrm>
            <a:prstGeom prst="rect">
              <a:avLst/>
            </a:prstGeom>
            <a:solidFill>
              <a:srgbClr val="FF9966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rPr>
                <a:t>Caregiver assistance not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rPr>
                <a:t>Needed; Stand by for safety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rPr>
                <a:t> as needed. </a:t>
              </a:r>
            </a:p>
          </p:txBody>
        </p: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CF2AFA62-0F9A-44F5-997B-EB3FF69A1799}"/>
                </a:ext>
              </a:extLst>
            </p:cNvPr>
            <p:cNvCxnSpPr>
              <a:cxnSpLocks/>
              <a:stCxn id="2" idx="3"/>
              <a:endCxn id="7" idx="0"/>
            </p:cNvCxnSpPr>
            <p:nvPr/>
          </p:nvCxnSpPr>
          <p:spPr bwMode="auto">
            <a:xfrm flipV="1">
              <a:off x="3286820" y="2549558"/>
              <a:ext cx="833616" cy="12897"/>
            </a:xfrm>
            <a:prstGeom prst="bentConnector4">
              <a:avLst>
                <a:gd name="adj1" fmla="val 17435"/>
                <a:gd name="adj2" fmla="val 2745949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DE239AD3-26F4-417E-939A-B11516E2EB2F}"/>
                </a:ext>
              </a:extLst>
            </p:cNvPr>
            <p:cNvCxnSpPr>
              <a:cxnSpLocks/>
              <a:stCxn id="7" idx="1"/>
              <a:endCxn id="20" idx="0"/>
            </p:cNvCxnSpPr>
            <p:nvPr/>
          </p:nvCxnSpPr>
          <p:spPr bwMode="auto">
            <a:xfrm rot="10800000" flipV="1">
              <a:off x="3450937" y="3007343"/>
              <a:ext cx="126574" cy="721695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FAC8AF31-0CBD-44D5-B625-9B938116BAEC}"/>
                </a:ext>
              </a:extLst>
            </p:cNvPr>
            <p:cNvCxnSpPr>
              <a:cxnSpLocks/>
              <a:stCxn id="7" idx="2"/>
              <a:endCxn id="75" idx="1"/>
            </p:cNvCxnSpPr>
            <p:nvPr/>
          </p:nvCxnSpPr>
          <p:spPr bwMode="auto">
            <a:xfrm rot="16200000" flipH="1">
              <a:off x="4062643" y="3522922"/>
              <a:ext cx="429462" cy="313877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3745B43E-63D4-4F69-A319-487007734190}"/>
                </a:ext>
              </a:extLst>
            </p:cNvPr>
            <p:cNvCxnSpPr>
              <a:cxnSpLocks/>
              <a:stCxn id="20" idx="2"/>
              <a:endCxn id="23" idx="0"/>
            </p:cNvCxnSpPr>
            <p:nvPr/>
          </p:nvCxnSpPr>
          <p:spPr bwMode="auto">
            <a:xfrm rot="5400000">
              <a:off x="3201448" y="4938720"/>
              <a:ext cx="498978" cy="1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Connector: Elbow 38">
              <a:extLst>
                <a:ext uri="{FF2B5EF4-FFF2-40B4-BE49-F238E27FC236}">
                  <a16:creationId xmlns:a16="http://schemas.microsoft.com/office/drawing/2014/main" id="{4F02974C-4B2D-469F-B4B0-7178BECAA3E6}"/>
                </a:ext>
              </a:extLst>
            </p:cNvPr>
            <p:cNvCxnSpPr>
              <a:cxnSpLocks/>
              <a:stCxn id="23" idx="2"/>
              <a:endCxn id="14" idx="1"/>
            </p:cNvCxnSpPr>
            <p:nvPr/>
          </p:nvCxnSpPr>
          <p:spPr bwMode="auto">
            <a:xfrm rot="16200000" flipH="1">
              <a:off x="3796838" y="5733982"/>
              <a:ext cx="206461" cy="898264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5AECE85E-590E-4D85-851D-9866CB947D84}"/>
                </a:ext>
              </a:extLst>
            </p:cNvPr>
            <p:cNvCxnSpPr>
              <a:cxnSpLocks/>
              <a:stCxn id="23" idx="3"/>
              <a:endCxn id="13" idx="2"/>
            </p:cNvCxnSpPr>
            <p:nvPr/>
          </p:nvCxnSpPr>
          <p:spPr bwMode="auto">
            <a:xfrm flipV="1">
              <a:off x="4193019" y="5150028"/>
              <a:ext cx="842487" cy="484019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Connector: Elbow 42">
              <a:extLst>
                <a:ext uri="{FF2B5EF4-FFF2-40B4-BE49-F238E27FC236}">
                  <a16:creationId xmlns:a16="http://schemas.microsoft.com/office/drawing/2014/main" id="{889199A2-B581-4173-9960-67F624AF14C2}"/>
                </a:ext>
              </a:extLst>
            </p:cNvPr>
            <p:cNvCxnSpPr>
              <a:cxnSpLocks/>
              <a:stCxn id="20" idx="3"/>
              <a:endCxn id="13" idx="1"/>
            </p:cNvCxnSpPr>
            <p:nvPr/>
          </p:nvCxnSpPr>
          <p:spPr bwMode="auto">
            <a:xfrm>
              <a:off x="4050712" y="4209135"/>
              <a:ext cx="383387" cy="696330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Connector: Elbow 46">
              <a:extLst>
                <a:ext uri="{FF2B5EF4-FFF2-40B4-BE49-F238E27FC236}">
                  <a16:creationId xmlns:a16="http://schemas.microsoft.com/office/drawing/2014/main" id="{CF1DA18D-04AD-4B40-9455-97A0AEF3E6DC}"/>
                </a:ext>
              </a:extLst>
            </p:cNvPr>
            <p:cNvCxnSpPr>
              <a:cxnSpLocks/>
              <a:stCxn id="75" idx="3"/>
              <a:endCxn id="12" idx="1"/>
            </p:cNvCxnSpPr>
            <p:nvPr/>
          </p:nvCxnSpPr>
          <p:spPr bwMode="auto">
            <a:xfrm>
              <a:off x="5633863" y="3894592"/>
              <a:ext cx="1421948" cy="178319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Connector: Elbow 49">
              <a:extLst>
                <a:ext uri="{FF2B5EF4-FFF2-40B4-BE49-F238E27FC236}">
                  <a16:creationId xmlns:a16="http://schemas.microsoft.com/office/drawing/2014/main" id="{011B17D1-B542-4647-A8F3-17F9705CFABF}"/>
                </a:ext>
              </a:extLst>
            </p:cNvPr>
            <p:cNvCxnSpPr>
              <a:cxnSpLocks/>
              <a:stCxn id="7" idx="3"/>
              <a:endCxn id="26" idx="1"/>
            </p:cNvCxnSpPr>
            <p:nvPr/>
          </p:nvCxnSpPr>
          <p:spPr bwMode="auto">
            <a:xfrm>
              <a:off x="4663361" y="3007344"/>
              <a:ext cx="1135043" cy="188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Connector: Elbow 63">
              <a:extLst>
                <a:ext uri="{FF2B5EF4-FFF2-40B4-BE49-F238E27FC236}">
                  <a16:creationId xmlns:a16="http://schemas.microsoft.com/office/drawing/2014/main" id="{E513A3E4-A35F-4115-AB03-4568ADDD8756}"/>
                </a:ext>
              </a:extLst>
            </p:cNvPr>
            <p:cNvCxnSpPr>
              <a:cxnSpLocks/>
              <a:stCxn id="75" idx="2"/>
              <a:endCxn id="13" idx="0"/>
            </p:cNvCxnSpPr>
            <p:nvPr/>
          </p:nvCxnSpPr>
          <p:spPr bwMode="auto">
            <a:xfrm rot="16200000" flipH="1">
              <a:off x="4891691" y="4517085"/>
              <a:ext cx="286213" cy="1418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9199D4C-E792-4CD7-8B25-83639F94850F}"/>
                </a:ext>
              </a:extLst>
            </p:cNvPr>
            <p:cNvGrpSpPr/>
            <p:nvPr/>
          </p:nvGrpSpPr>
          <p:grpSpPr>
            <a:xfrm>
              <a:off x="4434313" y="3414496"/>
              <a:ext cx="1199550" cy="960192"/>
              <a:chOff x="5565361" y="3879511"/>
              <a:chExt cx="739704" cy="563419"/>
            </a:xfrm>
          </p:grpSpPr>
          <p:sp>
            <p:nvSpPr>
              <p:cNvPr id="75" name="Flowchart: Decision 74">
                <a:extLst>
                  <a:ext uri="{FF2B5EF4-FFF2-40B4-BE49-F238E27FC236}">
                    <a16:creationId xmlns:a16="http://schemas.microsoft.com/office/drawing/2014/main" id="{91D48C7A-5557-420A-89CC-F809AF2B26E3}"/>
                  </a:ext>
                </a:extLst>
              </p:cNvPr>
              <p:cNvSpPr/>
              <p:nvPr/>
            </p:nvSpPr>
            <p:spPr bwMode="auto">
              <a:xfrm>
                <a:off x="5565361" y="3879511"/>
                <a:ext cx="739704" cy="563419"/>
              </a:xfrm>
              <a:prstGeom prst="flowChartDecision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535E0FB-E632-4D11-B280-945DFED313EF}"/>
                  </a:ext>
                </a:extLst>
              </p:cNvPr>
              <p:cNvSpPr/>
              <p:nvPr/>
            </p:nvSpPr>
            <p:spPr>
              <a:xfrm>
                <a:off x="5613048" y="4067198"/>
                <a:ext cx="614868" cy="198656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>
                    <a:latin typeface="Tahoma" charset="0"/>
                    <a:ea typeface="ＭＳ Ｐゴシック" charset="0"/>
                  </a:rPr>
                  <a:t>Is the patient cooperative?</a:t>
                </a:r>
              </a:p>
            </p:txBody>
          </p:sp>
        </p:grp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974031EF-09FB-47F2-9214-9CC125C0A53E}"/>
                </a:ext>
              </a:extLst>
            </p:cNvPr>
            <p:cNvSpPr/>
            <p:nvPr/>
          </p:nvSpPr>
          <p:spPr bwMode="auto">
            <a:xfrm>
              <a:off x="6680098" y="5245051"/>
              <a:ext cx="3170340" cy="16129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defTabSz="9144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en-US" sz="800" dirty="0">
                <a:latin typeface="Tahoma" charset="0"/>
                <a:ea typeface="ＭＳ Ｐゴシック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60B4172-DC21-4AF4-871B-379EF542083A}"/>
                </a:ext>
              </a:extLst>
            </p:cNvPr>
            <p:cNvSpPr txBox="1"/>
            <p:nvPr/>
          </p:nvSpPr>
          <p:spPr>
            <a:xfrm>
              <a:off x="6657741" y="5398417"/>
              <a:ext cx="3050268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00" dirty="0">
                  <a:latin typeface="Tahoma" charset="0"/>
                  <a:ea typeface="ＭＳ Ｐゴシック" charset="0"/>
                </a:rPr>
                <a:t>For sealed transfer aid, must have chair with arms that recess or are removable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00" dirty="0">
                  <a:latin typeface="Tahoma" charset="0"/>
                  <a:ea typeface="ＭＳ Ｐゴシック" charset="0"/>
                </a:rPr>
                <a:t>For full body sling lift, select a lift that was specifically designed to access a patient from the car (if the car is starting or ending destination).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00" dirty="0">
                  <a:latin typeface="Tahoma" charset="0"/>
                  <a:ea typeface="ＭＳ Ｐゴシック" charset="0"/>
                </a:rPr>
                <a:t>If patient has partial weight bearing capacity, transfer toward stronger side.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00" dirty="0">
                  <a:latin typeface="Tahoma" charset="0"/>
                  <a:ea typeface="ＭＳ Ｐゴシック" charset="0"/>
                </a:rPr>
                <a:t>Toileting slings are available for toileting.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00" dirty="0">
                  <a:latin typeface="Tahoma" charset="0"/>
                  <a:ea typeface="ＭＳ Ｐゴシック" charset="0"/>
                </a:rPr>
                <a:t>Mesh slings are available for bathing.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00" dirty="0">
                  <a:latin typeface="Tahoma" charset="0"/>
                  <a:ea typeface="ＭＳ Ｐゴシック" charset="0"/>
                </a:rPr>
                <a:t>During any patient transferring task, if any caregiver is required to lift more than 35lbs. of a patient’s weight then the patient should be considered to be fully dependent and assistive devices should be used for the transfer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AFEDFCD-50C3-4CFE-B509-A44464782C99}"/>
                </a:ext>
              </a:extLst>
            </p:cNvPr>
            <p:cNvSpPr txBox="1"/>
            <p:nvPr/>
          </p:nvSpPr>
          <p:spPr>
            <a:xfrm>
              <a:off x="4954052" y="2897451"/>
              <a:ext cx="428827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Fully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10F053-4FBB-469D-82B2-001389D90D22}"/>
                </a:ext>
              </a:extLst>
            </p:cNvPr>
            <p:cNvSpPr txBox="1"/>
            <p:nvPr/>
          </p:nvSpPr>
          <p:spPr>
            <a:xfrm>
              <a:off x="5788879" y="3789493"/>
              <a:ext cx="38179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Yes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C2829C2-D1CB-43CF-8208-8B162EB5C38A}"/>
                </a:ext>
              </a:extLst>
            </p:cNvPr>
            <p:cNvSpPr txBox="1"/>
            <p:nvPr/>
          </p:nvSpPr>
          <p:spPr>
            <a:xfrm>
              <a:off x="3255198" y="4777402"/>
              <a:ext cx="38179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Yes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65B89A6-EA4B-47F5-9420-A8D870A02474}"/>
                </a:ext>
              </a:extLst>
            </p:cNvPr>
            <p:cNvSpPr txBox="1"/>
            <p:nvPr/>
          </p:nvSpPr>
          <p:spPr>
            <a:xfrm>
              <a:off x="3619930" y="6179337"/>
              <a:ext cx="38179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Yes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35D68FD-2C62-4395-90B0-181F34F1B07F}"/>
                </a:ext>
              </a:extLst>
            </p:cNvPr>
            <p:cNvSpPr txBox="1"/>
            <p:nvPr/>
          </p:nvSpPr>
          <p:spPr>
            <a:xfrm>
              <a:off x="3265421" y="3208295"/>
              <a:ext cx="35450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No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7858066-D80B-4039-A12E-3027EEDB7E7F}"/>
                </a:ext>
              </a:extLst>
            </p:cNvPr>
            <p:cNvSpPr txBox="1"/>
            <p:nvPr/>
          </p:nvSpPr>
          <p:spPr>
            <a:xfrm>
              <a:off x="4065151" y="4374687"/>
              <a:ext cx="35450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No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E5B4413-A1FA-43BA-A25F-967741A204B8}"/>
                </a:ext>
              </a:extLst>
            </p:cNvPr>
            <p:cNvSpPr txBox="1"/>
            <p:nvPr/>
          </p:nvSpPr>
          <p:spPr>
            <a:xfrm>
              <a:off x="4537244" y="5507186"/>
              <a:ext cx="35450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No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71F6F26-5A39-499D-87F2-EB0529E7E9EF}"/>
                </a:ext>
              </a:extLst>
            </p:cNvPr>
            <p:cNvSpPr txBox="1"/>
            <p:nvPr/>
          </p:nvSpPr>
          <p:spPr>
            <a:xfrm>
              <a:off x="3789986" y="3564642"/>
              <a:ext cx="682427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Partially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9534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14036" y="591127"/>
            <a:ext cx="9363364" cy="1390071"/>
          </a:xfrm>
        </p:spPr>
        <p:txBody>
          <a:bodyPr>
            <a:noAutofit/>
          </a:bodyPr>
          <a:lstStyle/>
          <a:p>
            <a:r>
              <a:rPr lang="en-US" dirty="0"/>
              <a:t>VISN 8 PSCI, 2005,  Safe Patient Handling and  Movement  Algorithms 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idx="1"/>
          </p:nvPr>
        </p:nvSpPr>
        <p:spPr>
          <a:xfrm>
            <a:off x="2625796" y="5949009"/>
            <a:ext cx="6605290" cy="587526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endParaRPr lang="en-US" sz="105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https://www.lmcins.com/uploads/3/2/0/7/3207324/safe_patient_handling.pdf</a:t>
            </a: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buNone/>
            </a:pPr>
            <a:endParaRPr lang="en-US" sz="105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94120A-B64D-49EE-9AA2-AE526E63BC4B}"/>
              </a:ext>
            </a:extLst>
          </p:cNvPr>
          <p:cNvGrpSpPr/>
          <p:nvPr/>
        </p:nvGrpSpPr>
        <p:grpSpPr>
          <a:xfrm>
            <a:off x="536894" y="2191996"/>
            <a:ext cx="9588617" cy="3705464"/>
            <a:chOff x="658687" y="2267497"/>
            <a:chExt cx="10057262" cy="3898692"/>
          </a:xfrm>
        </p:grpSpPr>
        <p:sp>
          <p:nvSpPr>
            <p:cNvPr id="38" name="Google Shape;1156;p26">
              <a:extLst>
                <a:ext uri="{FF2B5EF4-FFF2-40B4-BE49-F238E27FC236}">
                  <a16:creationId xmlns:a16="http://schemas.microsoft.com/office/drawing/2014/main" id="{E10A8883-3728-4F6D-B07B-B9E03424D596}"/>
                </a:ext>
              </a:extLst>
            </p:cNvPr>
            <p:cNvSpPr/>
            <p:nvPr/>
          </p:nvSpPr>
          <p:spPr>
            <a:xfrm>
              <a:off x="1352585" y="2267497"/>
              <a:ext cx="9363364" cy="532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457200">
                <a:lnSpc>
                  <a:spcPct val="90000"/>
                </a:lnSpc>
                <a:buClr>
                  <a:schemeClr val="tx1"/>
                </a:buClr>
              </a:pPr>
              <a:r>
                <a:rPr lang="en-US" sz="1800" dirty="0">
                  <a:solidFill>
                    <a:schemeClr val="tx1"/>
                  </a:solidFill>
                  <a:latin typeface="+mj-lt"/>
                </a:rPr>
                <a:t>Transfer To and From: Bed to Chair, Chair to Toilet, Chair to Chair, or Car to Chair</a:t>
              </a:r>
            </a:p>
          </p:txBody>
        </p:sp>
        <p:cxnSp>
          <p:nvCxnSpPr>
            <p:cNvPr id="39" name="Google Shape;1157;p26">
              <a:extLst>
                <a:ext uri="{FF2B5EF4-FFF2-40B4-BE49-F238E27FC236}">
                  <a16:creationId xmlns:a16="http://schemas.microsoft.com/office/drawing/2014/main" id="{BCEF2ADE-D706-47DE-AC48-F125FD05A2A6}"/>
                </a:ext>
              </a:extLst>
            </p:cNvPr>
            <p:cNvCxnSpPr>
              <a:cxnSpLocks/>
              <a:stCxn id="38" idx="1"/>
            </p:cNvCxnSpPr>
            <p:nvPr/>
          </p:nvCxnSpPr>
          <p:spPr>
            <a:xfrm flipH="1">
              <a:off x="658687" y="2533897"/>
              <a:ext cx="693898" cy="0"/>
            </a:xfrm>
            <a:prstGeom prst="straightConnector1">
              <a:avLst/>
            </a:prstGeom>
            <a:noFill/>
            <a:ln w="28575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40" name="Google Shape;1158;p26">
              <a:extLst>
                <a:ext uri="{FF2B5EF4-FFF2-40B4-BE49-F238E27FC236}">
                  <a16:creationId xmlns:a16="http://schemas.microsoft.com/office/drawing/2014/main" id="{E60EA18A-40DB-41DA-96C6-8F706F33EDA0}"/>
                </a:ext>
              </a:extLst>
            </p:cNvPr>
            <p:cNvSpPr/>
            <p:nvPr/>
          </p:nvSpPr>
          <p:spPr>
            <a:xfrm>
              <a:off x="1411636" y="2326422"/>
              <a:ext cx="412800" cy="4128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828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1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35" name="Google Shape;1160;p26">
              <a:extLst>
                <a:ext uri="{FF2B5EF4-FFF2-40B4-BE49-F238E27FC236}">
                  <a16:creationId xmlns:a16="http://schemas.microsoft.com/office/drawing/2014/main" id="{C21DD5B3-C8B3-41DD-BA28-A47E9751898C}"/>
                </a:ext>
              </a:extLst>
            </p:cNvPr>
            <p:cNvSpPr/>
            <p:nvPr/>
          </p:nvSpPr>
          <p:spPr>
            <a:xfrm>
              <a:off x="1364764" y="3618325"/>
              <a:ext cx="9351184" cy="532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457200">
                <a:lnSpc>
                  <a:spcPct val="90000"/>
                </a:lnSpc>
                <a:buClr>
                  <a:schemeClr val="tx1"/>
                </a:buClr>
              </a:pPr>
              <a:r>
                <a:rPr lang="en-US" sz="1800" dirty="0">
                  <a:latin typeface="+mj-lt"/>
                </a:rPr>
                <a:t>Transfer To and From: Chair to Stretcher, Chair to Chair, or Chair to Exam Table</a:t>
              </a:r>
            </a:p>
          </p:txBody>
        </p:sp>
        <p:cxnSp>
          <p:nvCxnSpPr>
            <p:cNvPr id="36" name="Google Shape;1161;p26">
              <a:extLst>
                <a:ext uri="{FF2B5EF4-FFF2-40B4-BE49-F238E27FC236}">
                  <a16:creationId xmlns:a16="http://schemas.microsoft.com/office/drawing/2014/main" id="{6AA88B15-E215-41DF-83B4-2BF132AD19CB}"/>
                </a:ext>
              </a:extLst>
            </p:cNvPr>
            <p:cNvCxnSpPr>
              <a:cxnSpLocks/>
              <a:stCxn id="35" idx="1"/>
            </p:cNvCxnSpPr>
            <p:nvPr/>
          </p:nvCxnSpPr>
          <p:spPr>
            <a:xfrm flipH="1">
              <a:off x="670864" y="3884725"/>
              <a:ext cx="6939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37" name="Google Shape;1162;p26">
              <a:extLst>
                <a:ext uri="{FF2B5EF4-FFF2-40B4-BE49-F238E27FC236}">
                  <a16:creationId xmlns:a16="http://schemas.microsoft.com/office/drawing/2014/main" id="{E185EDA4-985F-4EBF-A1C2-887FCED23494}"/>
                </a:ext>
              </a:extLst>
            </p:cNvPr>
            <p:cNvSpPr/>
            <p:nvPr/>
          </p:nvSpPr>
          <p:spPr>
            <a:xfrm>
              <a:off x="1416845" y="3677250"/>
              <a:ext cx="412800" cy="4128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8288" defTabSz="914400"/>
              <a:r>
                <a:rPr lang="en-US" sz="1800" b="1" kern="0" dirty="0">
                  <a:solidFill>
                    <a:schemeClr val="bg1"/>
                  </a:solidFill>
                  <a:latin typeface="+mj-lt"/>
                </a:rPr>
                <a:t>3</a:t>
              </a:r>
              <a:endParaRPr sz="1800" b="1" kern="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Google Shape;1164;p26">
              <a:extLst>
                <a:ext uri="{FF2B5EF4-FFF2-40B4-BE49-F238E27FC236}">
                  <a16:creationId xmlns:a16="http://schemas.microsoft.com/office/drawing/2014/main" id="{26A1BF79-2A4A-4C91-91B0-87AF4A5D7070}"/>
                </a:ext>
              </a:extLst>
            </p:cNvPr>
            <p:cNvSpPr/>
            <p:nvPr/>
          </p:nvSpPr>
          <p:spPr>
            <a:xfrm>
              <a:off x="1355527" y="2942913"/>
              <a:ext cx="9360421" cy="532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457200">
                <a:lnSpc>
                  <a:spcPct val="90000"/>
                </a:lnSpc>
                <a:buClr>
                  <a:schemeClr val="tx1"/>
                </a:buClr>
              </a:pPr>
              <a:r>
                <a:rPr lang="en-US" sz="1800" dirty="0">
                  <a:latin typeface="+mj-lt"/>
                </a:rPr>
                <a:t>Lateral Transfer To and From: Bed to Stretcher, Trolley </a:t>
              </a:r>
            </a:p>
          </p:txBody>
        </p:sp>
        <p:cxnSp>
          <p:nvCxnSpPr>
            <p:cNvPr id="33" name="Google Shape;1165;p26">
              <a:extLst>
                <a:ext uri="{FF2B5EF4-FFF2-40B4-BE49-F238E27FC236}">
                  <a16:creationId xmlns:a16="http://schemas.microsoft.com/office/drawing/2014/main" id="{9D0598A3-FA13-4771-9599-CA5527338421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>
              <a:off x="661629" y="3209313"/>
              <a:ext cx="693898" cy="0"/>
            </a:xfrm>
            <a:prstGeom prst="straightConnector1">
              <a:avLst/>
            </a:prstGeom>
            <a:noFill/>
            <a:ln w="28575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34" name="Google Shape;1166;p26">
              <a:extLst>
                <a:ext uri="{FF2B5EF4-FFF2-40B4-BE49-F238E27FC236}">
                  <a16:creationId xmlns:a16="http://schemas.microsoft.com/office/drawing/2014/main" id="{65289BD1-C43F-412E-8123-73F9017ED39E}"/>
                </a:ext>
              </a:extLst>
            </p:cNvPr>
            <p:cNvSpPr/>
            <p:nvPr/>
          </p:nvSpPr>
          <p:spPr>
            <a:xfrm>
              <a:off x="1407609" y="3001838"/>
              <a:ext cx="412800" cy="4128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8288" defTabSz="914400"/>
              <a:r>
                <a:rPr lang="en-US" sz="1800" b="1" kern="0" dirty="0">
                  <a:solidFill>
                    <a:schemeClr val="bg1"/>
                  </a:solidFill>
                  <a:latin typeface="+mj-lt"/>
                </a:rPr>
                <a:t>2</a:t>
              </a:r>
              <a:endParaRPr sz="1800" b="1" kern="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2" name="Google Shape;1156;p26">
              <a:extLst>
                <a:ext uri="{FF2B5EF4-FFF2-40B4-BE49-F238E27FC236}">
                  <a16:creationId xmlns:a16="http://schemas.microsoft.com/office/drawing/2014/main" id="{939A3621-6015-45BE-AE15-E0D82AD8C79A}"/>
                </a:ext>
              </a:extLst>
            </p:cNvPr>
            <p:cNvSpPr/>
            <p:nvPr/>
          </p:nvSpPr>
          <p:spPr>
            <a:xfrm>
              <a:off x="1355526" y="4282560"/>
              <a:ext cx="9302063" cy="532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457200">
                <a:lnSpc>
                  <a:spcPct val="90000"/>
                </a:lnSpc>
                <a:buClr>
                  <a:schemeClr val="tx1"/>
                </a:buClr>
              </a:pPr>
              <a:r>
                <a:rPr lang="en-US" sz="1800" dirty="0">
                  <a:latin typeface="+mj-lt"/>
                </a:rPr>
                <a:t>Reposition in Bed: Side to Side, Up in Bed</a:t>
              </a:r>
            </a:p>
          </p:txBody>
        </p:sp>
        <p:cxnSp>
          <p:nvCxnSpPr>
            <p:cNvPr id="53" name="Google Shape;1157;p26">
              <a:extLst>
                <a:ext uri="{FF2B5EF4-FFF2-40B4-BE49-F238E27FC236}">
                  <a16:creationId xmlns:a16="http://schemas.microsoft.com/office/drawing/2014/main" id="{44644B7C-CD5B-47BD-B85E-91403927F39C}"/>
                </a:ext>
              </a:extLst>
            </p:cNvPr>
            <p:cNvCxnSpPr>
              <a:cxnSpLocks/>
              <a:stCxn id="52" idx="1"/>
            </p:cNvCxnSpPr>
            <p:nvPr/>
          </p:nvCxnSpPr>
          <p:spPr>
            <a:xfrm flipH="1">
              <a:off x="661628" y="4548960"/>
              <a:ext cx="693898" cy="0"/>
            </a:xfrm>
            <a:prstGeom prst="straightConnector1">
              <a:avLst/>
            </a:prstGeom>
            <a:noFill/>
            <a:ln w="28575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54" name="Google Shape;1158;p26">
              <a:extLst>
                <a:ext uri="{FF2B5EF4-FFF2-40B4-BE49-F238E27FC236}">
                  <a16:creationId xmlns:a16="http://schemas.microsoft.com/office/drawing/2014/main" id="{3A450C48-749E-4AA1-AA80-777E53F6BAED}"/>
                </a:ext>
              </a:extLst>
            </p:cNvPr>
            <p:cNvSpPr/>
            <p:nvPr/>
          </p:nvSpPr>
          <p:spPr>
            <a:xfrm>
              <a:off x="1414577" y="4341485"/>
              <a:ext cx="412800" cy="4128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8288" defTabSz="914400"/>
              <a:r>
                <a:rPr lang="en-US" sz="1800" b="1" kern="0" dirty="0">
                  <a:solidFill>
                    <a:schemeClr val="bg1"/>
                  </a:solidFill>
                  <a:latin typeface="+mj-lt"/>
                </a:rPr>
                <a:t>4</a:t>
              </a:r>
              <a:endParaRPr sz="1800" b="1" kern="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9" name="Google Shape;1160;p26">
              <a:extLst>
                <a:ext uri="{FF2B5EF4-FFF2-40B4-BE49-F238E27FC236}">
                  <a16:creationId xmlns:a16="http://schemas.microsoft.com/office/drawing/2014/main" id="{E52F4531-B543-4F0A-8226-F8E8CA298C8A}"/>
                </a:ext>
              </a:extLst>
            </p:cNvPr>
            <p:cNvSpPr/>
            <p:nvPr/>
          </p:nvSpPr>
          <p:spPr>
            <a:xfrm>
              <a:off x="1395413" y="5633389"/>
              <a:ext cx="9262176" cy="532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457200">
                <a:lnSpc>
                  <a:spcPct val="90000"/>
                </a:lnSpc>
                <a:buClr>
                  <a:schemeClr val="tx1"/>
                </a:buClr>
              </a:pPr>
              <a:r>
                <a:rPr lang="en-US" sz="1800" dirty="0">
                  <a:latin typeface="+mj-lt"/>
                </a:rPr>
                <a:t>Transfer a Patient Up from the Floor</a:t>
              </a:r>
            </a:p>
          </p:txBody>
        </p:sp>
        <p:cxnSp>
          <p:nvCxnSpPr>
            <p:cNvPr id="50" name="Google Shape;1161;p26">
              <a:extLst>
                <a:ext uri="{FF2B5EF4-FFF2-40B4-BE49-F238E27FC236}">
                  <a16:creationId xmlns:a16="http://schemas.microsoft.com/office/drawing/2014/main" id="{112816B1-CD3F-45DD-9F02-E6F609E72C63}"/>
                </a:ext>
              </a:extLst>
            </p:cNvPr>
            <p:cNvCxnSpPr>
              <a:cxnSpLocks/>
              <a:stCxn id="49" idx="1"/>
            </p:cNvCxnSpPr>
            <p:nvPr/>
          </p:nvCxnSpPr>
          <p:spPr>
            <a:xfrm flipH="1">
              <a:off x="701513" y="5899789"/>
              <a:ext cx="6939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51" name="Google Shape;1162;p26">
              <a:extLst>
                <a:ext uri="{FF2B5EF4-FFF2-40B4-BE49-F238E27FC236}">
                  <a16:creationId xmlns:a16="http://schemas.microsoft.com/office/drawing/2014/main" id="{948BDAA9-020D-471C-83AE-9637857F70D3}"/>
                </a:ext>
              </a:extLst>
            </p:cNvPr>
            <p:cNvSpPr/>
            <p:nvPr/>
          </p:nvSpPr>
          <p:spPr>
            <a:xfrm>
              <a:off x="1447494" y="5692314"/>
              <a:ext cx="412800" cy="4128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8288" defTabSz="914400"/>
              <a:r>
                <a:rPr lang="en-US" sz="1800" b="1" kern="0" dirty="0">
                  <a:solidFill>
                    <a:schemeClr val="bg1"/>
                  </a:solidFill>
                  <a:latin typeface="+mj-lt"/>
                </a:rPr>
                <a:t>6</a:t>
              </a:r>
              <a:endParaRPr sz="1800" b="1" kern="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6" name="Google Shape;1164;p26">
              <a:extLst>
                <a:ext uri="{FF2B5EF4-FFF2-40B4-BE49-F238E27FC236}">
                  <a16:creationId xmlns:a16="http://schemas.microsoft.com/office/drawing/2014/main" id="{A2442D3A-B365-48A5-B98A-549169D56A4B}"/>
                </a:ext>
              </a:extLst>
            </p:cNvPr>
            <p:cNvSpPr/>
            <p:nvPr/>
          </p:nvSpPr>
          <p:spPr>
            <a:xfrm>
              <a:off x="1386177" y="4957975"/>
              <a:ext cx="9271412" cy="532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457200">
                <a:lnSpc>
                  <a:spcPct val="90000"/>
                </a:lnSpc>
                <a:buClr>
                  <a:schemeClr val="tx1"/>
                </a:buClr>
              </a:pPr>
              <a:r>
                <a:rPr lang="en-US" sz="1800" dirty="0">
                  <a:latin typeface="+mj-lt"/>
                </a:rPr>
                <a:t>Reposition in Chair:  Wheelchair or Dependency Chair</a:t>
              </a:r>
            </a:p>
          </p:txBody>
        </p:sp>
        <p:cxnSp>
          <p:nvCxnSpPr>
            <p:cNvPr id="47" name="Google Shape;1165;p26">
              <a:extLst>
                <a:ext uri="{FF2B5EF4-FFF2-40B4-BE49-F238E27FC236}">
                  <a16:creationId xmlns:a16="http://schemas.microsoft.com/office/drawing/2014/main" id="{5A8C8541-7349-4258-AC0C-513B8DB9F6C7}"/>
                </a:ext>
              </a:extLst>
            </p:cNvPr>
            <p:cNvCxnSpPr>
              <a:cxnSpLocks/>
              <a:stCxn id="46" idx="1"/>
            </p:cNvCxnSpPr>
            <p:nvPr/>
          </p:nvCxnSpPr>
          <p:spPr>
            <a:xfrm flipH="1">
              <a:off x="692277" y="5224375"/>
              <a:ext cx="6939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48" name="Google Shape;1166;p26">
              <a:extLst>
                <a:ext uri="{FF2B5EF4-FFF2-40B4-BE49-F238E27FC236}">
                  <a16:creationId xmlns:a16="http://schemas.microsoft.com/office/drawing/2014/main" id="{88951527-EF50-4C4D-ACEC-4E074AFCC72C}"/>
                </a:ext>
              </a:extLst>
            </p:cNvPr>
            <p:cNvSpPr/>
            <p:nvPr/>
          </p:nvSpPr>
          <p:spPr>
            <a:xfrm>
              <a:off x="1438258" y="5016900"/>
              <a:ext cx="412800" cy="4128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8288" defTabSz="914400"/>
              <a:r>
                <a:rPr lang="en-US" sz="1800" b="1" kern="0" dirty="0">
                  <a:solidFill>
                    <a:schemeClr val="bg1"/>
                  </a:solidFill>
                  <a:latin typeface="+mj-lt"/>
                </a:rPr>
                <a:t>5</a:t>
              </a:r>
              <a:endParaRPr sz="1800" b="1" kern="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2" name="Graphic 21" descr="Man changing baby">
            <a:extLst>
              <a:ext uri="{FF2B5EF4-FFF2-40B4-BE49-F238E27FC236}">
                <a16:creationId xmlns:a16="http://schemas.microsoft.com/office/drawing/2014/main" id="{0271C63C-05EB-4158-AFF7-8F8224262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918800" y="964364"/>
            <a:ext cx="971806" cy="9144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5AFD812-C2ED-437D-B479-1D66562A4B1E}"/>
              </a:ext>
            </a:extLst>
          </p:cNvPr>
          <p:cNvSpPr/>
          <p:nvPr/>
        </p:nvSpPr>
        <p:spPr bwMode="auto">
          <a:xfrm>
            <a:off x="10918800" y="1393899"/>
            <a:ext cx="580473" cy="396853"/>
          </a:xfrm>
          <a:prstGeom prst="rect">
            <a:avLst/>
          </a:prstGeom>
          <a:solidFill>
            <a:srgbClr val="94BA6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pic>
        <p:nvPicPr>
          <p:cNvPr id="24" name="Graphic 23" descr="Man with cane">
            <a:extLst>
              <a:ext uri="{FF2B5EF4-FFF2-40B4-BE49-F238E27FC236}">
                <a16:creationId xmlns:a16="http://schemas.microsoft.com/office/drawing/2014/main" id="{604035A3-032B-4E7D-BE0A-B3BB319B0E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6518"/>
          <a:stretch/>
        </p:blipFill>
        <p:spPr>
          <a:xfrm>
            <a:off x="10751127" y="908991"/>
            <a:ext cx="580473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3CA115-77FC-4714-B1D7-4183E91F13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2232" y="6020837"/>
            <a:ext cx="393564" cy="44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61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980" y="2017713"/>
            <a:ext cx="9349740" cy="41148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Challenge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and </a:t>
            </a:r>
            <a:r>
              <a:rPr lang="en-US" sz="2800" dirty="0">
                <a:solidFill>
                  <a:srgbClr val="0000FF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Inspire</a:t>
            </a:r>
            <a:r>
              <a:rPr lang="en-US" sz="2800" dirty="0"/>
              <a:t> you to add </a:t>
            </a:r>
            <a:r>
              <a:rPr lang="en-US" sz="2800" dirty="0">
                <a:solidFill>
                  <a:srgbClr val="FF0000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precision</a:t>
            </a:r>
            <a:r>
              <a:rPr lang="en-US" sz="2800" dirty="0"/>
              <a:t> to your patient safety practices, safe mobility and fall prevention clinical practices to </a:t>
            </a:r>
            <a:r>
              <a:rPr lang="en-US" sz="2800" b="1" dirty="0">
                <a:solidFill>
                  <a:srgbClr val="FF0000"/>
                </a:solidFill>
              </a:rPr>
              <a:t>maximize safe and assisted bed exits  </a:t>
            </a:r>
            <a:r>
              <a:rPr lang="en-US" sz="2800" dirty="0"/>
              <a:t>and </a:t>
            </a:r>
            <a:r>
              <a:rPr lang="en-US" sz="2800" dirty="0">
                <a:solidFill>
                  <a:srgbClr val="0432FF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reduce bed-related falls.</a:t>
            </a:r>
          </a:p>
          <a:p>
            <a:r>
              <a:rPr lang="en-US" sz="2800" dirty="0">
                <a:solidFill>
                  <a:srgbClr val="0432FF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Change your practice </a:t>
            </a:r>
            <a:r>
              <a:rPr lang="en-US" sz="2800" dirty="0"/>
              <a:t>beyond an over-reliance on universal approaches and a fall-risk score for  safe bed-mobility and exit.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4" name="Google Shape;11565;p71">
            <a:extLst>
              <a:ext uri="{FF2B5EF4-FFF2-40B4-BE49-F238E27FC236}">
                <a16:creationId xmlns:a16="http://schemas.microsoft.com/office/drawing/2014/main" id="{A9330EBA-26B6-447B-9E70-9F073794B65C}"/>
              </a:ext>
            </a:extLst>
          </p:cNvPr>
          <p:cNvGrpSpPr/>
          <p:nvPr/>
        </p:nvGrpSpPr>
        <p:grpSpPr>
          <a:xfrm>
            <a:off x="10951997" y="833962"/>
            <a:ext cx="914400" cy="915255"/>
            <a:chOff x="7073928" y="2905757"/>
            <a:chExt cx="371395" cy="371809"/>
          </a:xfrm>
          <a:solidFill>
            <a:schemeClr val="tx1"/>
          </a:solidFill>
        </p:grpSpPr>
        <p:sp>
          <p:nvSpPr>
            <p:cNvPr id="5" name="Google Shape;11566;p71">
              <a:extLst>
                <a:ext uri="{FF2B5EF4-FFF2-40B4-BE49-F238E27FC236}">
                  <a16:creationId xmlns:a16="http://schemas.microsoft.com/office/drawing/2014/main" id="{09C8E4B5-58F4-4D8B-B41E-20277B366257}"/>
                </a:ext>
              </a:extLst>
            </p:cNvPr>
            <p:cNvSpPr/>
            <p:nvPr/>
          </p:nvSpPr>
          <p:spPr>
            <a:xfrm>
              <a:off x="7073928" y="2905757"/>
              <a:ext cx="371395" cy="371809"/>
            </a:xfrm>
            <a:custGeom>
              <a:avLst/>
              <a:gdLst/>
              <a:ahLst/>
              <a:cxnLst/>
              <a:rect l="l" t="t" r="r" b="b"/>
              <a:pathLst>
                <a:path w="11669" h="11682" extrusionOk="0">
                  <a:moveTo>
                    <a:pt x="3608" y="1811"/>
                  </a:moveTo>
                  <a:cubicBezTo>
                    <a:pt x="3822" y="1811"/>
                    <a:pt x="3989" y="1977"/>
                    <a:pt x="3989" y="2192"/>
                  </a:cubicBezTo>
                  <a:lnTo>
                    <a:pt x="3989" y="2561"/>
                  </a:lnTo>
                  <a:cubicBezTo>
                    <a:pt x="3989" y="2870"/>
                    <a:pt x="3727" y="3120"/>
                    <a:pt x="3417" y="3120"/>
                  </a:cubicBezTo>
                  <a:cubicBezTo>
                    <a:pt x="3411" y="3120"/>
                    <a:pt x="3404" y="3121"/>
                    <a:pt x="3398" y="3121"/>
                  </a:cubicBezTo>
                  <a:cubicBezTo>
                    <a:pt x="3109" y="3121"/>
                    <a:pt x="2870" y="2863"/>
                    <a:pt x="2870" y="2561"/>
                  </a:cubicBezTo>
                  <a:lnTo>
                    <a:pt x="2870" y="2192"/>
                  </a:lnTo>
                  <a:cubicBezTo>
                    <a:pt x="2870" y="1977"/>
                    <a:pt x="3024" y="1811"/>
                    <a:pt x="3239" y="1811"/>
                  </a:cubicBezTo>
                  <a:close/>
                  <a:moveTo>
                    <a:pt x="3596" y="3454"/>
                  </a:moveTo>
                  <a:lnTo>
                    <a:pt x="3596" y="3466"/>
                  </a:lnTo>
                  <a:cubicBezTo>
                    <a:pt x="3632" y="3561"/>
                    <a:pt x="3643" y="3644"/>
                    <a:pt x="3667" y="3704"/>
                  </a:cubicBezTo>
                  <a:lnTo>
                    <a:pt x="3429" y="3942"/>
                  </a:lnTo>
                  <a:lnTo>
                    <a:pt x="3405" y="3942"/>
                  </a:lnTo>
                  <a:lnTo>
                    <a:pt x="3167" y="3704"/>
                  </a:lnTo>
                  <a:cubicBezTo>
                    <a:pt x="3191" y="3644"/>
                    <a:pt x="3215" y="3585"/>
                    <a:pt x="3215" y="3525"/>
                  </a:cubicBezTo>
                  <a:lnTo>
                    <a:pt x="3215" y="3454"/>
                  </a:lnTo>
                  <a:close/>
                  <a:moveTo>
                    <a:pt x="5632" y="5204"/>
                  </a:moveTo>
                  <a:lnTo>
                    <a:pt x="5632" y="7418"/>
                  </a:lnTo>
                  <a:lnTo>
                    <a:pt x="4525" y="8204"/>
                  </a:lnTo>
                  <a:lnTo>
                    <a:pt x="4525" y="5466"/>
                  </a:lnTo>
                  <a:cubicBezTo>
                    <a:pt x="4608" y="5525"/>
                    <a:pt x="4727" y="5573"/>
                    <a:pt x="4846" y="5585"/>
                  </a:cubicBezTo>
                  <a:lnTo>
                    <a:pt x="4977" y="5585"/>
                  </a:lnTo>
                  <a:cubicBezTo>
                    <a:pt x="5120" y="5561"/>
                    <a:pt x="5263" y="5525"/>
                    <a:pt x="5370" y="5418"/>
                  </a:cubicBezTo>
                  <a:lnTo>
                    <a:pt x="5632" y="5204"/>
                  </a:lnTo>
                  <a:close/>
                  <a:moveTo>
                    <a:pt x="2893" y="3930"/>
                  </a:moveTo>
                  <a:lnTo>
                    <a:pt x="3167" y="4204"/>
                  </a:lnTo>
                  <a:cubicBezTo>
                    <a:pt x="3227" y="4263"/>
                    <a:pt x="3310" y="4299"/>
                    <a:pt x="3417" y="4299"/>
                  </a:cubicBezTo>
                  <a:cubicBezTo>
                    <a:pt x="3524" y="4299"/>
                    <a:pt x="3596" y="4275"/>
                    <a:pt x="3667" y="4204"/>
                  </a:cubicBezTo>
                  <a:lnTo>
                    <a:pt x="3905" y="3966"/>
                  </a:lnTo>
                  <a:cubicBezTo>
                    <a:pt x="3989" y="3989"/>
                    <a:pt x="4060" y="4025"/>
                    <a:pt x="4144" y="4025"/>
                  </a:cubicBezTo>
                  <a:cubicBezTo>
                    <a:pt x="4203" y="4025"/>
                    <a:pt x="4263" y="4049"/>
                    <a:pt x="4298" y="4097"/>
                  </a:cubicBezTo>
                  <a:lnTo>
                    <a:pt x="4798" y="4716"/>
                  </a:lnTo>
                  <a:cubicBezTo>
                    <a:pt x="4833" y="4764"/>
                    <a:pt x="4884" y="4789"/>
                    <a:pt x="4935" y="4789"/>
                  </a:cubicBezTo>
                  <a:cubicBezTo>
                    <a:pt x="4971" y="4789"/>
                    <a:pt x="5007" y="4776"/>
                    <a:pt x="5036" y="4751"/>
                  </a:cubicBezTo>
                  <a:lnTo>
                    <a:pt x="5656" y="4263"/>
                  </a:lnTo>
                  <a:cubicBezTo>
                    <a:pt x="5694" y="4231"/>
                    <a:pt x="5747" y="4209"/>
                    <a:pt x="5798" y="4209"/>
                  </a:cubicBezTo>
                  <a:cubicBezTo>
                    <a:pt x="5842" y="4209"/>
                    <a:pt x="5885" y="4225"/>
                    <a:pt x="5918" y="4263"/>
                  </a:cubicBezTo>
                  <a:cubicBezTo>
                    <a:pt x="5965" y="4299"/>
                    <a:pt x="5989" y="4347"/>
                    <a:pt x="5977" y="4406"/>
                  </a:cubicBezTo>
                  <a:cubicBezTo>
                    <a:pt x="5989" y="4454"/>
                    <a:pt x="5965" y="4513"/>
                    <a:pt x="5918" y="4537"/>
                  </a:cubicBezTo>
                  <a:lnTo>
                    <a:pt x="5144" y="5156"/>
                  </a:lnTo>
                  <a:cubicBezTo>
                    <a:pt x="5084" y="5192"/>
                    <a:pt x="5013" y="5228"/>
                    <a:pt x="4929" y="5240"/>
                  </a:cubicBezTo>
                  <a:lnTo>
                    <a:pt x="4858" y="5240"/>
                  </a:lnTo>
                  <a:cubicBezTo>
                    <a:pt x="4751" y="5228"/>
                    <a:pt x="4667" y="5180"/>
                    <a:pt x="4608" y="5109"/>
                  </a:cubicBezTo>
                  <a:lnTo>
                    <a:pt x="4453" y="4930"/>
                  </a:lnTo>
                  <a:cubicBezTo>
                    <a:pt x="4425" y="4884"/>
                    <a:pt x="4369" y="4866"/>
                    <a:pt x="4312" y="4866"/>
                  </a:cubicBezTo>
                  <a:cubicBezTo>
                    <a:pt x="4295" y="4866"/>
                    <a:pt x="4279" y="4868"/>
                    <a:pt x="4263" y="4870"/>
                  </a:cubicBezTo>
                  <a:cubicBezTo>
                    <a:pt x="4191" y="4894"/>
                    <a:pt x="4144" y="4954"/>
                    <a:pt x="4144" y="5037"/>
                  </a:cubicBezTo>
                  <a:lnTo>
                    <a:pt x="4144" y="8454"/>
                  </a:lnTo>
                  <a:lnTo>
                    <a:pt x="3763" y="8740"/>
                  </a:lnTo>
                  <a:lnTo>
                    <a:pt x="3763" y="7145"/>
                  </a:lnTo>
                  <a:cubicBezTo>
                    <a:pt x="3763" y="7061"/>
                    <a:pt x="3691" y="6978"/>
                    <a:pt x="3596" y="6978"/>
                  </a:cubicBezTo>
                  <a:cubicBezTo>
                    <a:pt x="3512" y="6978"/>
                    <a:pt x="3429" y="7061"/>
                    <a:pt x="3429" y="7145"/>
                  </a:cubicBezTo>
                  <a:lnTo>
                    <a:pt x="3429" y="8978"/>
                  </a:lnTo>
                  <a:lnTo>
                    <a:pt x="2870" y="9383"/>
                  </a:lnTo>
                  <a:lnTo>
                    <a:pt x="2870" y="7180"/>
                  </a:lnTo>
                  <a:cubicBezTo>
                    <a:pt x="2870" y="7014"/>
                    <a:pt x="2822" y="6835"/>
                    <a:pt x="2750" y="6680"/>
                  </a:cubicBezTo>
                  <a:lnTo>
                    <a:pt x="2572" y="6347"/>
                  </a:lnTo>
                  <a:cubicBezTo>
                    <a:pt x="2524" y="6240"/>
                    <a:pt x="2500" y="6121"/>
                    <a:pt x="2500" y="6013"/>
                  </a:cubicBezTo>
                  <a:lnTo>
                    <a:pt x="2500" y="4263"/>
                  </a:lnTo>
                  <a:cubicBezTo>
                    <a:pt x="2500" y="4180"/>
                    <a:pt x="2536" y="4120"/>
                    <a:pt x="2596" y="4085"/>
                  </a:cubicBezTo>
                  <a:lnTo>
                    <a:pt x="2893" y="3930"/>
                  </a:lnTo>
                  <a:close/>
                  <a:moveTo>
                    <a:pt x="5810" y="1"/>
                  </a:moveTo>
                  <a:cubicBezTo>
                    <a:pt x="5727" y="1"/>
                    <a:pt x="5656" y="72"/>
                    <a:pt x="5656" y="167"/>
                  </a:cubicBezTo>
                  <a:lnTo>
                    <a:pt x="5656" y="3870"/>
                  </a:lnTo>
                  <a:cubicBezTo>
                    <a:pt x="5596" y="3882"/>
                    <a:pt x="5537" y="3930"/>
                    <a:pt x="5477" y="3977"/>
                  </a:cubicBezTo>
                  <a:lnTo>
                    <a:pt x="5001" y="4358"/>
                  </a:lnTo>
                  <a:lnTo>
                    <a:pt x="4596" y="3870"/>
                  </a:lnTo>
                  <a:cubicBezTo>
                    <a:pt x="4489" y="3739"/>
                    <a:pt x="4346" y="3668"/>
                    <a:pt x="4179" y="3668"/>
                  </a:cubicBezTo>
                  <a:cubicBezTo>
                    <a:pt x="4072" y="3668"/>
                    <a:pt x="3989" y="3573"/>
                    <a:pt x="3989" y="3466"/>
                  </a:cubicBezTo>
                  <a:lnTo>
                    <a:pt x="3989" y="3275"/>
                  </a:lnTo>
                  <a:cubicBezTo>
                    <a:pt x="4203" y="3108"/>
                    <a:pt x="4358" y="2846"/>
                    <a:pt x="4358" y="2549"/>
                  </a:cubicBezTo>
                  <a:lnTo>
                    <a:pt x="4358" y="2180"/>
                  </a:lnTo>
                  <a:cubicBezTo>
                    <a:pt x="4358" y="1775"/>
                    <a:pt x="4024" y="1465"/>
                    <a:pt x="3643" y="1465"/>
                  </a:cubicBezTo>
                  <a:lnTo>
                    <a:pt x="3274" y="1465"/>
                  </a:lnTo>
                  <a:cubicBezTo>
                    <a:pt x="2870" y="1465"/>
                    <a:pt x="2560" y="1787"/>
                    <a:pt x="2560" y="2180"/>
                  </a:cubicBezTo>
                  <a:lnTo>
                    <a:pt x="2560" y="2549"/>
                  </a:lnTo>
                  <a:cubicBezTo>
                    <a:pt x="2560" y="2846"/>
                    <a:pt x="2703" y="3108"/>
                    <a:pt x="2929" y="3275"/>
                  </a:cubicBezTo>
                  <a:lnTo>
                    <a:pt x="2929" y="3525"/>
                  </a:lnTo>
                  <a:lnTo>
                    <a:pt x="2929" y="3549"/>
                  </a:lnTo>
                  <a:lnTo>
                    <a:pt x="2500" y="3751"/>
                  </a:lnTo>
                  <a:cubicBezTo>
                    <a:pt x="2322" y="3847"/>
                    <a:pt x="2203" y="4037"/>
                    <a:pt x="2203" y="4228"/>
                  </a:cubicBezTo>
                  <a:lnTo>
                    <a:pt x="2203" y="5990"/>
                  </a:lnTo>
                  <a:cubicBezTo>
                    <a:pt x="2203" y="6144"/>
                    <a:pt x="2239" y="6323"/>
                    <a:pt x="2322" y="6478"/>
                  </a:cubicBezTo>
                  <a:lnTo>
                    <a:pt x="2500" y="6823"/>
                  </a:lnTo>
                  <a:cubicBezTo>
                    <a:pt x="2536" y="6918"/>
                    <a:pt x="2572" y="7037"/>
                    <a:pt x="2572" y="7145"/>
                  </a:cubicBezTo>
                  <a:lnTo>
                    <a:pt x="2572" y="9597"/>
                  </a:lnTo>
                  <a:lnTo>
                    <a:pt x="83" y="11371"/>
                  </a:lnTo>
                  <a:cubicBezTo>
                    <a:pt x="12" y="11431"/>
                    <a:pt x="0" y="11538"/>
                    <a:pt x="36" y="11609"/>
                  </a:cubicBezTo>
                  <a:cubicBezTo>
                    <a:pt x="74" y="11655"/>
                    <a:pt x="133" y="11682"/>
                    <a:pt x="188" y="11682"/>
                  </a:cubicBezTo>
                  <a:cubicBezTo>
                    <a:pt x="219" y="11682"/>
                    <a:pt x="249" y="11674"/>
                    <a:pt x="274" y="11657"/>
                  </a:cubicBezTo>
                  <a:lnTo>
                    <a:pt x="5846" y="7716"/>
                  </a:lnTo>
                  <a:lnTo>
                    <a:pt x="11406" y="11657"/>
                  </a:lnTo>
                  <a:cubicBezTo>
                    <a:pt x="11442" y="11669"/>
                    <a:pt x="11466" y="11681"/>
                    <a:pt x="11513" y="11681"/>
                  </a:cubicBezTo>
                  <a:cubicBezTo>
                    <a:pt x="11573" y="11681"/>
                    <a:pt x="11621" y="11657"/>
                    <a:pt x="11644" y="11609"/>
                  </a:cubicBezTo>
                  <a:cubicBezTo>
                    <a:pt x="11668" y="11538"/>
                    <a:pt x="11644" y="11431"/>
                    <a:pt x="11573" y="11371"/>
                  </a:cubicBezTo>
                  <a:lnTo>
                    <a:pt x="5977" y="7395"/>
                  </a:lnTo>
                  <a:lnTo>
                    <a:pt x="5977" y="4930"/>
                  </a:lnTo>
                  <a:lnTo>
                    <a:pt x="6144" y="4787"/>
                  </a:lnTo>
                  <a:cubicBezTo>
                    <a:pt x="6263" y="4692"/>
                    <a:pt x="6334" y="4549"/>
                    <a:pt x="6346" y="4394"/>
                  </a:cubicBezTo>
                  <a:cubicBezTo>
                    <a:pt x="6346" y="4228"/>
                    <a:pt x="6287" y="4073"/>
                    <a:pt x="6168" y="3977"/>
                  </a:cubicBezTo>
                  <a:cubicBezTo>
                    <a:pt x="6108" y="3930"/>
                    <a:pt x="6049" y="3882"/>
                    <a:pt x="5977" y="3870"/>
                  </a:cubicBezTo>
                  <a:lnTo>
                    <a:pt x="5977" y="715"/>
                  </a:lnTo>
                  <a:lnTo>
                    <a:pt x="8275" y="715"/>
                  </a:lnTo>
                  <a:lnTo>
                    <a:pt x="8037" y="1191"/>
                  </a:lnTo>
                  <a:cubicBezTo>
                    <a:pt x="8001" y="1239"/>
                    <a:pt x="8001" y="1299"/>
                    <a:pt x="8037" y="1334"/>
                  </a:cubicBezTo>
                  <a:lnTo>
                    <a:pt x="8275" y="1811"/>
                  </a:lnTo>
                  <a:lnTo>
                    <a:pt x="6549" y="1811"/>
                  </a:lnTo>
                  <a:cubicBezTo>
                    <a:pt x="6453" y="1811"/>
                    <a:pt x="6382" y="1894"/>
                    <a:pt x="6382" y="1977"/>
                  </a:cubicBezTo>
                  <a:cubicBezTo>
                    <a:pt x="6382" y="2072"/>
                    <a:pt x="6453" y="2144"/>
                    <a:pt x="6549" y="2144"/>
                  </a:cubicBezTo>
                  <a:lnTo>
                    <a:pt x="8549" y="2144"/>
                  </a:lnTo>
                  <a:cubicBezTo>
                    <a:pt x="8608" y="2144"/>
                    <a:pt x="8668" y="2108"/>
                    <a:pt x="8704" y="2072"/>
                  </a:cubicBezTo>
                  <a:cubicBezTo>
                    <a:pt x="8727" y="2025"/>
                    <a:pt x="8727" y="1953"/>
                    <a:pt x="8716" y="1906"/>
                  </a:cubicBezTo>
                  <a:lnTo>
                    <a:pt x="8394" y="1251"/>
                  </a:lnTo>
                  <a:lnTo>
                    <a:pt x="8716" y="596"/>
                  </a:lnTo>
                  <a:cubicBezTo>
                    <a:pt x="8751" y="537"/>
                    <a:pt x="8751" y="477"/>
                    <a:pt x="8704" y="429"/>
                  </a:cubicBezTo>
                  <a:cubicBezTo>
                    <a:pt x="8668" y="394"/>
                    <a:pt x="8608" y="358"/>
                    <a:pt x="8549" y="358"/>
                  </a:cubicBezTo>
                  <a:lnTo>
                    <a:pt x="5977" y="358"/>
                  </a:lnTo>
                  <a:lnTo>
                    <a:pt x="5977" y="167"/>
                  </a:lnTo>
                  <a:cubicBezTo>
                    <a:pt x="5977" y="72"/>
                    <a:pt x="5906" y="1"/>
                    <a:pt x="5810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11567;p71">
              <a:extLst>
                <a:ext uri="{FF2B5EF4-FFF2-40B4-BE49-F238E27FC236}">
                  <a16:creationId xmlns:a16="http://schemas.microsoft.com/office/drawing/2014/main" id="{AE0E0E05-CCA0-4F79-9589-4D5E3D7B662E}"/>
                </a:ext>
              </a:extLst>
            </p:cNvPr>
            <p:cNvSpPr/>
            <p:nvPr/>
          </p:nvSpPr>
          <p:spPr>
            <a:xfrm>
              <a:off x="7281188" y="3188513"/>
              <a:ext cx="65596" cy="48473"/>
            </a:xfrm>
            <a:custGeom>
              <a:avLst/>
              <a:gdLst/>
              <a:ahLst/>
              <a:cxnLst/>
              <a:rect l="l" t="t" r="r" b="b"/>
              <a:pathLst>
                <a:path w="2061" h="1523" extrusionOk="0">
                  <a:moveTo>
                    <a:pt x="204" y="1"/>
                  </a:moveTo>
                  <a:cubicBezTo>
                    <a:pt x="151" y="1"/>
                    <a:pt x="97" y="27"/>
                    <a:pt x="60" y="70"/>
                  </a:cubicBezTo>
                  <a:cubicBezTo>
                    <a:pt x="1" y="154"/>
                    <a:pt x="37" y="261"/>
                    <a:pt x="108" y="320"/>
                  </a:cubicBezTo>
                  <a:lnTo>
                    <a:pt x="1775" y="1487"/>
                  </a:lnTo>
                  <a:cubicBezTo>
                    <a:pt x="1799" y="1511"/>
                    <a:pt x="1834" y="1523"/>
                    <a:pt x="1882" y="1523"/>
                  </a:cubicBezTo>
                  <a:cubicBezTo>
                    <a:pt x="1942" y="1523"/>
                    <a:pt x="1977" y="1487"/>
                    <a:pt x="2013" y="1451"/>
                  </a:cubicBezTo>
                  <a:cubicBezTo>
                    <a:pt x="2061" y="1368"/>
                    <a:pt x="2037" y="1261"/>
                    <a:pt x="1965" y="1213"/>
                  </a:cubicBezTo>
                  <a:lnTo>
                    <a:pt x="299" y="35"/>
                  </a:lnTo>
                  <a:cubicBezTo>
                    <a:pt x="271" y="11"/>
                    <a:pt x="237" y="1"/>
                    <a:pt x="204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11568;p71">
              <a:extLst>
                <a:ext uri="{FF2B5EF4-FFF2-40B4-BE49-F238E27FC236}">
                  <a16:creationId xmlns:a16="http://schemas.microsoft.com/office/drawing/2014/main" id="{ECCA2818-D07D-4D61-841F-9DE7CBFE05C7}"/>
                </a:ext>
              </a:extLst>
            </p:cNvPr>
            <p:cNvSpPr/>
            <p:nvPr/>
          </p:nvSpPr>
          <p:spPr>
            <a:xfrm>
              <a:off x="7252034" y="3168080"/>
              <a:ext cx="24634" cy="19287"/>
            </a:xfrm>
            <a:custGeom>
              <a:avLst/>
              <a:gdLst/>
              <a:ahLst/>
              <a:cxnLst/>
              <a:rect l="l" t="t" r="r" b="b"/>
              <a:pathLst>
                <a:path w="774" h="606" extrusionOk="0">
                  <a:moveTo>
                    <a:pt x="201" y="1"/>
                  </a:moveTo>
                  <a:cubicBezTo>
                    <a:pt x="148" y="1"/>
                    <a:pt x="97" y="29"/>
                    <a:pt x="60" y="81"/>
                  </a:cubicBezTo>
                  <a:cubicBezTo>
                    <a:pt x="0" y="153"/>
                    <a:pt x="24" y="260"/>
                    <a:pt x="95" y="319"/>
                  </a:cubicBezTo>
                  <a:lnTo>
                    <a:pt x="476" y="569"/>
                  </a:lnTo>
                  <a:cubicBezTo>
                    <a:pt x="500" y="581"/>
                    <a:pt x="536" y="605"/>
                    <a:pt x="572" y="605"/>
                  </a:cubicBezTo>
                  <a:cubicBezTo>
                    <a:pt x="631" y="605"/>
                    <a:pt x="679" y="569"/>
                    <a:pt x="714" y="522"/>
                  </a:cubicBezTo>
                  <a:cubicBezTo>
                    <a:pt x="774" y="450"/>
                    <a:pt x="750" y="343"/>
                    <a:pt x="667" y="284"/>
                  </a:cubicBezTo>
                  <a:lnTo>
                    <a:pt x="298" y="34"/>
                  </a:lnTo>
                  <a:cubicBezTo>
                    <a:pt x="266" y="11"/>
                    <a:pt x="233" y="1"/>
                    <a:pt x="201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403963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DD78-EDA4-0346-880B-ED6515FB5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Approach and Equipment </a:t>
            </a:r>
          </a:p>
        </p:txBody>
      </p:sp>
      <p:pic>
        <p:nvPicPr>
          <p:cNvPr id="5" name="Graphic 4" descr="Transfer">
            <a:extLst>
              <a:ext uri="{FF2B5EF4-FFF2-40B4-BE49-F238E27FC236}">
                <a16:creationId xmlns:a16="http://schemas.microsoft.com/office/drawing/2014/main" id="{B37AF7F8-405A-4088-80E6-07ED2D9AC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8769" y="834390"/>
            <a:ext cx="914400" cy="914400"/>
          </a:xfrm>
          <a:prstGeom prst="rect">
            <a:avLst/>
          </a:prstGeom>
        </p:spPr>
      </p:pic>
      <p:sp>
        <p:nvSpPr>
          <p:cNvPr id="6" name="Google Shape;958;p33">
            <a:extLst>
              <a:ext uri="{FF2B5EF4-FFF2-40B4-BE49-F238E27FC236}">
                <a16:creationId xmlns:a16="http://schemas.microsoft.com/office/drawing/2014/main" id="{6EA32F3E-D8C4-456D-BF8B-2579DB192629}"/>
              </a:ext>
            </a:extLst>
          </p:cNvPr>
          <p:cNvSpPr/>
          <p:nvPr/>
        </p:nvSpPr>
        <p:spPr>
          <a:xfrm>
            <a:off x="3039789" y="3928151"/>
            <a:ext cx="5624817" cy="883157"/>
          </a:xfrm>
          <a:custGeom>
            <a:avLst/>
            <a:gdLst/>
            <a:ahLst/>
            <a:cxnLst/>
            <a:rect l="l" t="t" r="r" b="b"/>
            <a:pathLst>
              <a:path w="109943" h="27302" extrusionOk="0">
                <a:moveTo>
                  <a:pt x="0" y="1"/>
                </a:moveTo>
                <a:lnTo>
                  <a:pt x="4501" y="13645"/>
                </a:lnTo>
                <a:lnTo>
                  <a:pt x="0" y="27302"/>
                </a:lnTo>
                <a:lnTo>
                  <a:pt x="105442" y="27302"/>
                </a:lnTo>
                <a:lnTo>
                  <a:pt x="109943" y="13645"/>
                </a:lnTo>
                <a:lnTo>
                  <a:pt x="105442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365750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2400" dirty="0"/>
              <a:t>Gait Belts </a:t>
            </a:r>
          </a:p>
        </p:txBody>
      </p:sp>
      <p:sp>
        <p:nvSpPr>
          <p:cNvPr id="7" name="Google Shape;959;p33">
            <a:extLst>
              <a:ext uri="{FF2B5EF4-FFF2-40B4-BE49-F238E27FC236}">
                <a16:creationId xmlns:a16="http://schemas.microsoft.com/office/drawing/2014/main" id="{0779547C-C0B1-4A19-BFA7-A6982D514210}"/>
              </a:ext>
            </a:extLst>
          </p:cNvPr>
          <p:cNvSpPr/>
          <p:nvPr/>
        </p:nvSpPr>
        <p:spPr>
          <a:xfrm>
            <a:off x="3039789" y="3928151"/>
            <a:ext cx="5061992" cy="139451"/>
          </a:xfrm>
          <a:custGeom>
            <a:avLst/>
            <a:gdLst/>
            <a:ahLst/>
            <a:cxnLst/>
            <a:rect l="l" t="t" r="r" b="b"/>
            <a:pathLst>
              <a:path w="98942" h="4311" extrusionOk="0">
                <a:moveTo>
                  <a:pt x="0" y="1"/>
                </a:moveTo>
                <a:lnTo>
                  <a:pt x="1417" y="4311"/>
                </a:lnTo>
                <a:lnTo>
                  <a:pt x="98941" y="1"/>
                </a:lnTo>
                <a:close/>
              </a:path>
            </a:pathLst>
          </a:custGeom>
          <a:solidFill>
            <a:srgbClr val="000000">
              <a:alpha val="19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" name="Google Shape;963;p33">
            <a:extLst>
              <a:ext uri="{FF2B5EF4-FFF2-40B4-BE49-F238E27FC236}">
                <a16:creationId xmlns:a16="http://schemas.microsoft.com/office/drawing/2014/main" id="{4BA6BE2E-758C-4F09-98FE-59E6DBE6B95B}"/>
              </a:ext>
            </a:extLst>
          </p:cNvPr>
          <p:cNvSpPr/>
          <p:nvPr/>
        </p:nvSpPr>
        <p:spPr>
          <a:xfrm>
            <a:off x="3039789" y="5693984"/>
            <a:ext cx="5624817" cy="883157"/>
          </a:xfrm>
          <a:custGeom>
            <a:avLst/>
            <a:gdLst/>
            <a:ahLst/>
            <a:cxnLst/>
            <a:rect l="l" t="t" r="r" b="b"/>
            <a:pathLst>
              <a:path w="109943" h="27302" extrusionOk="0">
                <a:moveTo>
                  <a:pt x="0" y="1"/>
                </a:moveTo>
                <a:lnTo>
                  <a:pt x="4501" y="13645"/>
                </a:lnTo>
                <a:lnTo>
                  <a:pt x="0" y="27302"/>
                </a:lnTo>
                <a:lnTo>
                  <a:pt x="105442" y="27302"/>
                </a:lnTo>
                <a:lnTo>
                  <a:pt x="109943" y="13645"/>
                </a:lnTo>
                <a:lnTo>
                  <a:pt x="105442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365750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2400" dirty="0"/>
              <a:t>Lifts </a:t>
            </a:r>
          </a:p>
        </p:txBody>
      </p:sp>
      <p:sp>
        <p:nvSpPr>
          <p:cNvPr id="9" name="Google Shape;964;p33">
            <a:extLst>
              <a:ext uri="{FF2B5EF4-FFF2-40B4-BE49-F238E27FC236}">
                <a16:creationId xmlns:a16="http://schemas.microsoft.com/office/drawing/2014/main" id="{24A087EC-530B-44D4-B778-2A2A7D8C31CA}"/>
              </a:ext>
            </a:extLst>
          </p:cNvPr>
          <p:cNvSpPr/>
          <p:nvPr/>
        </p:nvSpPr>
        <p:spPr>
          <a:xfrm>
            <a:off x="3039789" y="5693984"/>
            <a:ext cx="5061992" cy="139451"/>
          </a:xfrm>
          <a:custGeom>
            <a:avLst/>
            <a:gdLst/>
            <a:ahLst/>
            <a:cxnLst/>
            <a:rect l="l" t="t" r="r" b="b"/>
            <a:pathLst>
              <a:path w="98942" h="4311" extrusionOk="0">
                <a:moveTo>
                  <a:pt x="0" y="1"/>
                </a:moveTo>
                <a:lnTo>
                  <a:pt x="1417" y="4311"/>
                </a:lnTo>
                <a:lnTo>
                  <a:pt x="98941" y="1"/>
                </a:lnTo>
                <a:close/>
              </a:path>
            </a:pathLst>
          </a:custGeom>
          <a:solidFill>
            <a:srgbClr val="000000">
              <a:alpha val="19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0" name="Google Shape;968;p33">
            <a:extLst>
              <a:ext uri="{FF2B5EF4-FFF2-40B4-BE49-F238E27FC236}">
                <a16:creationId xmlns:a16="http://schemas.microsoft.com/office/drawing/2014/main" id="{F21A0354-4407-4F94-A0C5-A4BA2602668B}"/>
              </a:ext>
            </a:extLst>
          </p:cNvPr>
          <p:cNvSpPr/>
          <p:nvPr/>
        </p:nvSpPr>
        <p:spPr>
          <a:xfrm>
            <a:off x="2494625" y="4811261"/>
            <a:ext cx="5624817" cy="882769"/>
          </a:xfrm>
          <a:custGeom>
            <a:avLst/>
            <a:gdLst/>
            <a:ahLst/>
            <a:cxnLst/>
            <a:rect l="l" t="t" r="r" b="b"/>
            <a:pathLst>
              <a:path w="109943" h="27290" extrusionOk="0">
                <a:moveTo>
                  <a:pt x="4501" y="1"/>
                </a:moveTo>
                <a:lnTo>
                  <a:pt x="0" y="13645"/>
                </a:lnTo>
                <a:lnTo>
                  <a:pt x="4501" y="27290"/>
                </a:lnTo>
                <a:lnTo>
                  <a:pt x="109943" y="27290"/>
                </a:lnTo>
                <a:lnTo>
                  <a:pt x="105442" y="13645"/>
                </a:lnTo>
                <a:lnTo>
                  <a:pt x="109943" y="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365750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2400" dirty="0"/>
              <a:t>Slide Boards</a:t>
            </a:r>
          </a:p>
        </p:txBody>
      </p:sp>
      <p:sp>
        <p:nvSpPr>
          <p:cNvPr id="11" name="Google Shape;969;p33">
            <a:extLst>
              <a:ext uri="{FF2B5EF4-FFF2-40B4-BE49-F238E27FC236}">
                <a16:creationId xmlns:a16="http://schemas.microsoft.com/office/drawing/2014/main" id="{999CA7F5-4DAD-4268-90B1-FBF517ECEF1F}"/>
              </a:ext>
            </a:extLst>
          </p:cNvPr>
          <p:cNvSpPr/>
          <p:nvPr/>
        </p:nvSpPr>
        <p:spPr>
          <a:xfrm>
            <a:off x="2896643" y="4811261"/>
            <a:ext cx="5222792" cy="144464"/>
          </a:xfrm>
          <a:custGeom>
            <a:avLst/>
            <a:gdLst/>
            <a:ahLst/>
            <a:cxnLst/>
            <a:rect l="l" t="t" r="r" b="b"/>
            <a:pathLst>
              <a:path w="102085" h="4466" extrusionOk="0">
                <a:moveTo>
                  <a:pt x="0" y="1"/>
                </a:moveTo>
                <a:lnTo>
                  <a:pt x="100608" y="4466"/>
                </a:lnTo>
                <a:lnTo>
                  <a:pt x="102085" y="1"/>
                </a:lnTo>
                <a:close/>
              </a:path>
            </a:pathLst>
          </a:custGeom>
          <a:solidFill>
            <a:srgbClr val="000000">
              <a:alpha val="19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2" name="Google Shape;973;p33">
            <a:extLst>
              <a:ext uri="{FF2B5EF4-FFF2-40B4-BE49-F238E27FC236}">
                <a16:creationId xmlns:a16="http://schemas.microsoft.com/office/drawing/2014/main" id="{3FF99CFA-8EAC-4E7F-B35B-D2B10B3B4526}"/>
              </a:ext>
            </a:extLst>
          </p:cNvPr>
          <p:cNvSpPr/>
          <p:nvPr/>
        </p:nvSpPr>
        <p:spPr>
          <a:xfrm>
            <a:off x="2494625" y="3045040"/>
            <a:ext cx="5624817" cy="883157"/>
          </a:xfrm>
          <a:custGeom>
            <a:avLst/>
            <a:gdLst/>
            <a:ahLst/>
            <a:cxnLst/>
            <a:rect l="l" t="t" r="r" b="b"/>
            <a:pathLst>
              <a:path w="109943" h="27302" extrusionOk="0">
                <a:moveTo>
                  <a:pt x="4501" y="1"/>
                </a:moveTo>
                <a:lnTo>
                  <a:pt x="0" y="13657"/>
                </a:lnTo>
                <a:lnTo>
                  <a:pt x="4501" y="27302"/>
                </a:lnTo>
                <a:lnTo>
                  <a:pt x="109943" y="27302"/>
                </a:lnTo>
                <a:lnTo>
                  <a:pt x="105442" y="13657"/>
                </a:lnTo>
                <a:lnTo>
                  <a:pt x="109943" y="1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365750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2400" dirty="0"/>
              <a:t>Dependent on Weight-Bearing Status</a:t>
            </a:r>
          </a:p>
        </p:txBody>
      </p:sp>
      <p:sp>
        <p:nvSpPr>
          <p:cNvPr id="14" name="Google Shape;958;p33">
            <a:extLst>
              <a:ext uri="{FF2B5EF4-FFF2-40B4-BE49-F238E27FC236}">
                <a16:creationId xmlns:a16="http://schemas.microsoft.com/office/drawing/2014/main" id="{3499CC58-1F93-451C-B2B3-A9AA40234D43}"/>
              </a:ext>
            </a:extLst>
          </p:cNvPr>
          <p:cNvSpPr/>
          <p:nvPr/>
        </p:nvSpPr>
        <p:spPr>
          <a:xfrm>
            <a:off x="3003179" y="2161930"/>
            <a:ext cx="5624817" cy="883157"/>
          </a:xfrm>
          <a:custGeom>
            <a:avLst/>
            <a:gdLst/>
            <a:ahLst/>
            <a:cxnLst/>
            <a:rect l="l" t="t" r="r" b="b"/>
            <a:pathLst>
              <a:path w="109943" h="27302" extrusionOk="0">
                <a:moveTo>
                  <a:pt x="0" y="1"/>
                </a:moveTo>
                <a:lnTo>
                  <a:pt x="4501" y="13645"/>
                </a:lnTo>
                <a:lnTo>
                  <a:pt x="0" y="27302"/>
                </a:lnTo>
                <a:lnTo>
                  <a:pt x="105442" y="27302"/>
                </a:lnTo>
                <a:lnTo>
                  <a:pt x="109943" y="13645"/>
                </a:lnTo>
                <a:lnTo>
                  <a:pt x="105442" y="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365750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2400" dirty="0"/>
              <a:t>Stand Pivot Transfer – 1 vs 2 person assist </a:t>
            </a:r>
          </a:p>
        </p:txBody>
      </p:sp>
      <p:sp>
        <p:nvSpPr>
          <p:cNvPr id="15" name="Google Shape;969;p33">
            <a:extLst>
              <a:ext uri="{FF2B5EF4-FFF2-40B4-BE49-F238E27FC236}">
                <a16:creationId xmlns:a16="http://schemas.microsoft.com/office/drawing/2014/main" id="{37F74C4E-D8F2-4C6C-9273-8801FEE0E1DC}"/>
              </a:ext>
            </a:extLst>
          </p:cNvPr>
          <p:cNvSpPr/>
          <p:nvPr/>
        </p:nvSpPr>
        <p:spPr>
          <a:xfrm>
            <a:off x="2896643" y="3030543"/>
            <a:ext cx="5222792" cy="144464"/>
          </a:xfrm>
          <a:custGeom>
            <a:avLst/>
            <a:gdLst/>
            <a:ahLst/>
            <a:cxnLst/>
            <a:rect l="l" t="t" r="r" b="b"/>
            <a:pathLst>
              <a:path w="102085" h="4466" extrusionOk="0">
                <a:moveTo>
                  <a:pt x="0" y="1"/>
                </a:moveTo>
                <a:lnTo>
                  <a:pt x="100608" y="4466"/>
                </a:lnTo>
                <a:lnTo>
                  <a:pt x="102085" y="1"/>
                </a:lnTo>
                <a:close/>
              </a:path>
            </a:pathLst>
          </a:custGeom>
          <a:solidFill>
            <a:srgbClr val="000000">
              <a:alpha val="19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</p:spTree>
    <p:extLst>
      <p:ext uri="{BB962C8B-B14F-4D97-AF65-F5344CB8AC3E}">
        <p14:creationId xmlns:p14="http://schemas.microsoft.com/office/powerpoint/2010/main" val="4203412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1A1DF8AD-B340-4D07-A098-7FC7B01F8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856" y="2145845"/>
            <a:ext cx="9349740" cy="576519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So Many Ways for Injury To Occur</a:t>
            </a:r>
          </a:p>
        </p:txBody>
      </p:sp>
      <p:sp>
        <p:nvSpPr>
          <p:cNvPr id="5122" name="AutoShape 4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sz="3200" dirty="0"/>
              <a:t>Ergonomic exposures associated with Caregiver-Assisted activities of daily living (ADLs) 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7" name="Google Shape;429;p22">
            <a:extLst>
              <a:ext uri="{FF2B5EF4-FFF2-40B4-BE49-F238E27FC236}">
                <a16:creationId xmlns:a16="http://schemas.microsoft.com/office/drawing/2014/main" id="{0F996668-7C83-4000-80A2-D1A5BEC91AE7}"/>
              </a:ext>
            </a:extLst>
          </p:cNvPr>
          <p:cNvSpPr/>
          <p:nvPr/>
        </p:nvSpPr>
        <p:spPr>
          <a:xfrm>
            <a:off x="3361386" y="3364085"/>
            <a:ext cx="2014795" cy="483378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US" sz="1700" dirty="0">
                <a:solidFill>
                  <a:srgbClr val="26262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Static Postures</a:t>
            </a:r>
          </a:p>
        </p:txBody>
      </p:sp>
      <p:sp>
        <p:nvSpPr>
          <p:cNvPr id="50" name="Google Shape;432;p22">
            <a:extLst>
              <a:ext uri="{FF2B5EF4-FFF2-40B4-BE49-F238E27FC236}">
                <a16:creationId xmlns:a16="http://schemas.microsoft.com/office/drawing/2014/main" id="{02A32882-65E9-490E-8BD0-BD84CDE33968}"/>
              </a:ext>
            </a:extLst>
          </p:cNvPr>
          <p:cNvSpPr/>
          <p:nvPr/>
        </p:nvSpPr>
        <p:spPr>
          <a:xfrm>
            <a:off x="3361386" y="4182833"/>
            <a:ext cx="2014795" cy="483378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700" dirty="0">
                <a:solidFill>
                  <a:srgbClr val="262626"/>
                </a:solidFill>
                <a:latin typeface="Fira Sans Extra Condensed Medium"/>
                <a:sym typeface="Fira Sans Extra Condensed Medium"/>
              </a:rPr>
              <a:t>Slippery floors</a:t>
            </a:r>
          </a:p>
        </p:txBody>
      </p:sp>
      <p:sp>
        <p:nvSpPr>
          <p:cNvPr id="53" name="Google Shape;435;p22">
            <a:extLst>
              <a:ext uri="{FF2B5EF4-FFF2-40B4-BE49-F238E27FC236}">
                <a16:creationId xmlns:a16="http://schemas.microsoft.com/office/drawing/2014/main" id="{91A84881-FAD3-45E6-87FE-C31D4263F323}"/>
              </a:ext>
            </a:extLst>
          </p:cNvPr>
          <p:cNvSpPr/>
          <p:nvPr/>
        </p:nvSpPr>
        <p:spPr>
          <a:xfrm>
            <a:off x="3393114" y="5821223"/>
            <a:ext cx="2014795" cy="483378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700" dirty="0">
                <a:solidFill>
                  <a:srgbClr val="262626"/>
                </a:solidFill>
                <a:latin typeface="Fira Sans Extra Condensed Medium"/>
                <a:sym typeface="Fira Sans Extra Condensed Medium"/>
              </a:rPr>
              <a:t>High Repetition</a:t>
            </a:r>
          </a:p>
        </p:txBody>
      </p:sp>
      <p:sp>
        <p:nvSpPr>
          <p:cNvPr id="77" name="Google Shape;429;p22">
            <a:extLst>
              <a:ext uri="{FF2B5EF4-FFF2-40B4-BE49-F238E27FC236}">
                <a16:creationId xmlns:a16="http://schemas.microsoft.com/office/drawing/2014/main" id="{239FC35E-F52F-4C82-B996-9358A4E1CD49}"/>
              </a:ext>
            </a:extLst>
          </p:cNvPr>
          <p:cNvSpPr/>
          <p:nvPr/>
        </p:nvSpPr>
        <p:spPr>
          <a:xfrm>
            <a:off x="5619310" y="2945721"/>
            <a:ext cx="2008787" cy="483378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700" dirty="0">
                <a:solidFill>
                  <a:srgbClr val="262626"/>
                </a:solidFill>
                <a:latin typeface="Fira Sans Extra Condensed Medium"/>
                <a:sym typeface="Fira Sans Extra Condensed Medium"/>
              </a:rPr>
              <a:t>Bending</a:t>
            </a:r>
          </a:p>
        </p:txBody>
      </p:sp>
      <p:cxnSp>
        <p:nvCxnSpPr>
          <p:cNvPr id="78" name="Google Shape;430;p22">
            <a:extLst>
              <a:ext uri="{FF2B5EF4-FFF2-40B4-BE49-F238E27FC236}">
                <a16:creationId xmlns:a16="http://schemas.microsoft.com/office/drawing/2014/main" id="{23F9F926-ED18-4308-97CC-D2BCEE1E6E92}"/>
              </a:ext>
            </a:extLst>
          </p:cNvPr>
          <p:cNvCxnSpPr>
            <a:cxnSpLocks/>
            <a:stCxn id="77" idx="1"/>
          </p:cNvCxnSpPr>
          <p:nvPr/>
        </p:nvCxnSpPr>
        <p:spPr>
          <a:xfrm flipH="1" flipV="1">
            <a:off x="2245489" y="3170135"/>
            <a:ext cx="3373821" cy="17275"/>
          </a:xfrm>
          <a:prstGeom prst="straightConnector1">
            <a:avLst/>
          </a:prstGeom>
          <a:solidFill>
            <a:srgbClr val="FFB7B7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" name="Google Shape;432;p22">
            <a:extLst>
              <a:ext uri="{FF2B5EF4-FFF2-40B4-BE49-F238E27FC236}">
                <a16:creationId xmlns:a16="http://schemas.microsoft.com/office/drawing/2014/main" id="{A50A7E5D-4D8E-4B01-A772-EE3479C4D1EF}"/>
              </a:ext>
            </a:extLst>
          </p:cNvPr>
          <p:cNvSpPr/>
          <p:nvPr/>
        </p:nvSpPr>
        <p:spPr>
          <a:xfrm>
            <a:off x="5596828" y="3757925"/>
            <a:ext cx="2008787" cy="483378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700" dirty="0">
                <a:solidFill>
                  <a:srgbClr val="262626"/>
                </a:solidFill>
                <a:latin typeface="Fira Sans Extra Condensed Medium"/>
                <a:sym typeface="Fira Sans Extra Condensed Medium"/>
              </a:rPr>
              <a:t>Twisting</a:t>
            </a:r>
          </a:p>
        </p:txBody>
      </p:sp>
      <p:cxnSp>
        <p:nvCxnSpPr>
          <p:cNvPr id="81" name="Google Shape;433;p22">
            <a:extLst>
              <a:ext uri="{FF2B5EF4-FFF2-40B4-BE49-F238E27FC236}">
                <a16:creationId xmlns:a16="http://schemas.microsoft.com/office/drawing/2014/main" id="{D17DD091-D559-4B38-A767-012ADEE5F080}"/>
              </a:ext>
            </a:extLst>
          </p:cNvPr>
          <p:cNvCxnSpPr>
            <a:cxnSpLocks/>
          </p:cNvCxnSpPr>
          <p:nvPr/>
        </p:nvCxnSpPr>
        <p:spPr>
          <a:xfrm flipH="1">
            <a:off x="2922012" y="3999614"/>
            <a:ext cx="2674816" cy="7074"/>
          </a:xfrm>
          <a:prstGeom prst="straightConnector1">
            <a:avLst/>
          </a:prstGeom>
          <a:solidFill>
            <a:srgbClr val="FFB7B7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" name="Google Shape;435;p22">
            <a:extLst>
              <a:ext uri="{FF2B5EF4-FFF2-40B4-BE49-F238E27FC236}">
                <a16:creationId xmlns:a16="http://schemas.microsoft.com/office/drawing/2014/main" id="{2B002103-FB68-4195-81F6-A12E47727096}"/>
              </a:ext>
            </a:extLst>
          </p:cNvPr>
          <p:cNvSpPr/>
          <p:nvPr/>
        </p:nvSpPr>
        <p:spPr>
          <a:xfrm>
            <a:off x="5674952" y="5411599"/>
            <a:ext cx="2008787" cy="483378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700" dirty="0">
                <a:solidFill>
                  <a:srgbClr val="262626"/>
                </a:solidFill>
                <a:latin typeface="Fira Sans Extra Condensed Medium"/>
                <a:sym typeface="Fira Sans Extra Condensed Medium"/>
              </a:rPr>
              <a:t>Crouching</a:t>
            </a:r>
          </a:p>
        </p:txBody>
      </p:sp>
      <p:cxnSp>
        <p:nvCxnSpPr>
          <p:cNvPr id="84" name="Google Shape;436;p22">
            <a:extLst>
              <a:ext uri="{FF2B5EF4-FFF2-40B4-BE49-F238E27FC236}">
                <a16:creationId xmlns:a16="http://schemas.microsoft.com/office/drawing/2014/main" id="{405C39A9-321E-4812-9C0E-C5CD70DDD904}"/>
              </a:ext>
            </a:extLst>
          </p:cNvPr>
          <p:cNvCxnSpPr>
            <a:cxnSpLocks/>
            <a:stCxn id="83" idx="1"/>
          </p:cNvCxnSpPr>
          <p:nvPr/>
        </p:nvCxnSpPr>
        <p:spPr>
          <a:xfrm flipH="1">
            <a:off x="3034614" y="5653288"/>
            <a:ext cx="2640338" cy="2909"/>
          </a:xfrm>
          <a:prstGeom prst="straightConnector1">
            <a:avLst/>
          </a:prstGeom>
          <a:solidFill>
            <a:srgbClr val="FFB7B7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438;p22">
            <a:extLst>
              <a:ext uri="{FF2B5EF4-FFF2-40B4-BE49-F238E27FC236}">
                <a16:creationId xmlns:a16="http://schemas.microsoft.com/office/drawing/2014/main" id="{25836AEF-7426-4CDB-B3FD-62C392E44DE7}"/>
              </a:ext>
            </a:extLst>
          </p:cNvPr>
          <p:cNvSpPr/>
          <p:nvPr/>
        </p:nvSpPr>
        <p:spPr>
          <a:xfrm>
            <a:off x="5608037" y="4612242"/>
            <a:ext cx="2008788" cy="483378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700" dirty="0">
                <a:solidFill>
                  <a:srgbClr val="262626"/>
                </a:solidFill>
                <a:latin typeface="Fira Sans Extra Condensed Medium"/>
                <a:sym typeface="Fira Sans Extra Condensed Medium"/>
              </a:rPr>
              <a:t>Lifting</a:t>
            </a:r>
          </a:p>
        </p:txBody>
      </p:sp>
      <p:cxnSp>
        <p:nvCxnSpPr>
          <p:cNvPr id="87" name="Google Shape;439;p22">
            <a:extLst>
              <a:ext uri="{FF2B5EF4-FFF2-40B4-BE49-F238E27FC236}">
                <a16:creationId xmlns:a16="http://schemas.microsoft.com/office/drawing/2014/main" id="{A87B6D5B-81D9-4C47-89F1-595E98914274}"/>
              </a:ext>
            </a:extLst>
          </p:cNvPr>
          <p:cNvCxnSpPr>
            <a:cxnSpLocks/>
          </p:cNvCxnSpPr>
          <p:nvPr/>
        </p:nvCxnSpPr>
        <p:spPr>
          <a:xfrm flipH="1" flipV="1">
            <a:off x="3055107" y="4836605"/>
            <a:ext cx="2552930" cy="5751"/>
          </a:xfrm>
          <a:prstGeom prst="straightConnector1">
            <a:avLst/>
          </a:prstGeom>
          <a:solidFill>
            <a:srgbClr val="FFB7B7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441;p22">
            <a:extLst>
              <a:ext uri="{FF2B5EF4-FFF2-40B4-BE49-F238E27FC236}">
                <a16:creationId xmlns:a16="http://schemas.microsoft.com/office/drawing/2014/main" id="{50A427E0-51D1-4081-9034-41EF5EFEE02F}"/>
              </a:ext>
            </a:extLst>
          </p:cNvPr>
          <p:cNvSpPr/>
          <p:nvPr/>
        </p:nvSpPr>
        <p:spPr>
          <a:xfrm>
            <a:off x="5674951" y="6230274"/>
            <a:ext cx="2008788" cy="483378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700" dirty="0">
                <a:solidFill>
                  <a:srgbClr val="262626"/>
                </a:solidFill>
                <a:latin typeface="Fira Sans Extra Condensed Medium"/>
                <a:sym typeface="Fira Sans Extra Condensed Medium"/>
              </a:rPr>
              <a:t>Reaching</a:t>
            </a:r>
          </a:p>
        </p:txBody>
      </p:sp>
      <p:cxnSp>
        <p:nvCxnSpPr>
          <p:cNvPr id="90" name="Google Shape;442;p22">
            <a:extLst>
              <a:ext uri="{FF2B5EF4-FFF2-40B4-BE49-F238E27FC236}">
                <a16:creationId xmlns:a16="http://schemas.microsoft.com/office/drawing/2014/main" id="{B5CD0741-BEA3-4FAC-B7BA-46936940260B}"/>
              </a:ext>
            </a:extLst>
          </p:cNvPr>
          <p:cNvCxnSpPr>
            <a:cxnSpLocks/>
          </p:cNvCxnSpPr>
          <p:nvPr/>
        </p:nvCxnSpPr>
        <p:spPr>
          <a:xfrm flipH="1" flipV="1">
            <a:off x="2436909" y="6490318"/>
            <a:ext cx="3238042" cy="16370"/>
          </a:xfrm>
          <a:prstGeom prst="straightConnector1">
            <a:avLst/>
          </a:prstGeom>
          <a:solidFill>
            <a:srgbClr val="FFB7B7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26;p22">
            <a:extLst>
              <a:ext uri="{FF2B5EF4-FFF2-40B4-BE49-F238E27FC236}">
                <a16:creationId xmlns:a16="http://schemas.microsoft.com/office/drawing/2014/main" id="{D59CC14A-D2E4-4C86-AEE5-200B767890B2}"/>
              </a:ext>
            </a:extLst>
          </p:cNvPr>
          <p:cNvSpPr/>
          <p:nvPr/>
        </p:nvSpPr>
        <p:spPr>
          <a:xfrm rot="10800000">
            <a:off x="-1331723" y="2796061"/>
            <a:ext cx="4389120" cy="438912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27;p22">
            <a:extLst>
              <a:ext uri="{FF2B5EF4-FFF2-40B4-BE49-F238E27FC236}">
                <a16:creationId xmlns:a16="http://schemas.microsoft.com/office/drawing/2014/main" id="{AA739EA6-3731-4941-B138-C8147ACEE106}"/>
              </a:ext>
            </a:extLst>
          </p:cNvPr>
          <p:cNvSpPr/>
          <p:nvPr/>
        </p:nvSpPr>
        <p:spPr>
          <a:xfrm rot="10800000">
            <a:off x="-1071790" y="3055995"/>
            <a:ext cx="3869252" cy="386925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28;p22">
            <a:extLst>
              <a:ext uri="{FF2B5EF4-FFF2-40B4-BE49-F238E27FC236}">
                <a16:creationId xmlns:a16="http://schemas.microsoft.com/office/drawing/2014/main" id="{8E216820-BB7E-481D-A7EF-138ED367C5DD}"/>
              </a:ext>
            </a:extLst>
          </p:cNvPr>
          <p:cNvSpPr/>
          <p:nvPr/>
        </p:nvSpPr>
        <p:spPr>
          <a:xfrm flipH="1">
            <a:off x="-801751" y="3326033"/>
            <a:ext cx="3329175" cy="33291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" name="Google Shape;434;p22">
            <a:extLst>
              <a:ext uri="{FF2B5EF4-FFF2-40B4-BE49-F238E27FC236}">
                <a16:creationId xmlns:a16="http://schemas.microsoft.com/office/drawing/2014/main" id="{CB192545-D267-4F7D-B5EE-95A51FD3EDAE}"/>
              </a:ext>
            </a:extLst>
          </p:cNvPr>
          <p:cNvSpPr/>
          <p:nvPr/>
        </p:nvSpPr>
        <p:spPr>
          <a:xfrm>
            <a:off x="2769536" y="3972802"/>
            <a:ext cx="174599" cy="1745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451;p22">
            <a:extLst>
              <a:ext uri="{FF2B5EF4-FFF2-40B4-BE49-F238E27FC236}">
                <a16:creationId xmlns:a16="http://schemas.microsoft.com/office/drawing/2014/main" id="{B64E54F0-1013-445E-889D-1A87D45A95B3}"/>
              </a:ext>
            </a:extLst>
          </p:cNvPr>
          <p:cNvSpPr/>
          <p:nvPr/>
        </p:nvSpPr>
        <p:spPr>
          <a:xfrm>
            <a:off x="858315" y="5197691"/>
            <a:ext cx="44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EB75267-4FAD-40C8-B1F2-D7F18CF3F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748" y="3919893"/>
            <a:ext cx="1746239" cy="2084222"/>
          </a:xfrm>
          <a:prstGeom prst="ellipse">
            <a:avLst/>
          </a:prstGeom>
          <a:noFill/>
        </p:spPr>
      </p:pic>
      <p:sp>
        <p:nvSpPr>
          <p:cNvPr id="92" name="Google Shape;451;p22">
            <a:extLst>
              <a:ext uri="{FF2B5EF4-FFF2-40B4-BE49-F238E27FC236}">
                <a16:creationId xmlns:a16="http://schemas.microsoft.com/office/drawing/2014/main" id="{C607D146-994A-4482-A5FC-779DAC7F98CF}"/>
              </a:ext>
            </a:extLst>
          </p:cNvPr>
          <p:cNvSpPr/>
          <p:nvPr/>
        </p:nvSpPr>
        <p:spPr>
          <a:xfrm flipH="1">
            <a:off x="855401" y="5220737"/>
            <a:ext cx="44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93" name="Google Shape;434;p22">
            <a:extLst>
              <a:ext uri="{FF2B5EF4-FFF2-40B4-BE49-F238E27FC236}">
                <a16:creationId xmlns:a16="http://schemas.microsoft.com/office/drawing/2014/main" id="{B21494F5-6E97-4870-81C0-6EE6802A1CE0}"/>
              </a:ext>
            </a:extLst>
          </p:cNvPr>
          <p:cNvSpPr/>
          <p:nvPr/>
        </p:nvSpPr>
        <p:spPr>
          <a:xfrm>
            <a:off x="2387084" y="6414593"/>
            <a:ext cx="174599" cy="1745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434;p22">
            <a:extLst>
              <a:ext uri="{FF2B5EF4-FFF2-40B4-BE49-F238E27FC236}">
                <a16:creationId xmlns:a16="http://schemas.microsoft.com/office/drawing/2014/main" id="{08C109F0-3FE5-41C8-A1F7-D900EB574130}"/>
              </a:ext>
            </a:extLst>
          </p:cNvPr>
          <p:cNvSpPr/>
          <p:nvPr/>
        </p:nvSpPr>
        <p:spPr>
          <a:xfrm>
            <a:off x="2059315" y="3096276"/>
            <a:ext cx="174599" cy="1745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434;p22">
            <a:extLst>
              <a:ext uri="{FF2B5EF4-FFF2-40B4-BE49-F238E27FC236}">
                <a16:creationId xmlns:a16="http://schemas.microsoft.com/office/drawing/2014/main" id="{B486E6C5-9781-43C9-A44F-9A2E81FB0613}"/>
              </a:ext>
            </a:extLst>
          </p:cNvPr>
          <p:cNvSpPr/>
          <p:nvPr/>
        </p:nvSpPr>
        <p:spPr>
          <a:xfrm>
            <a:off x="2984874" y="4798480"/>
            <a:ext cx="174599" cy="1745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434;p22">
            <a:extLst>
              <a:ext uri="{FF2B5EF4-FFF2-40B4-BE49-F238E27FC236}">
                <a16:creationId xmlns:a16="http://schemas.microsoft.com/office/drawing/2014/main" id="{CB793D66-F595-48D9-8BE2-FB0D38FEFB34}"/>
              </a:ext>
            </a:extLst>
          </p:cNvPr>
          <p:cNvSpPr/>
          <p:nvPr/>
        </p:nvSpPr>
        <p:spPr>
          <a:xfrm>
            <a:off x="2870529" y="5553477"/>
            <a:ext cx="174599" cy="1745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7" name="Google Shape;430;p22">
            <a:extLst>
              <a:ext uri="{FF2B5EF4-FFF2-40B4-BE49-F238E27FC236}">
                <a16:creationId xmlns:a16="http://schemas.microsoft.com/office/drawing/2014/main" id="{0ACAA553-55F2-4D73-ABED-054293DFB72E}"/>
              </a:ext>
            </a:extLst>
          </p:cNvPr>
          <p:cNvCxnSpPr>
            <a:cxnSpLocks/>
            <a:endCxn id="47" idx="1"/>
          </p:cNvCxnSpPr>
          <p:nvPr/>
        </p:nvCxnSpPr>
        <p:spPr>
          <a:xfrm flipV="1">
            <a:off x="2527424" y="3605774"/>
            <a:ext cx="833962" cy="2644"/>
          </a:xfrm>
          <a:prstGeom prst="straightConnector1">
            <a:avLst/>
          </a:prstGeom>
          <a:solidFill>
            <a:srgbClr val="FFB7B7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430;p22">
            <a:extLst>
              <a:ext uri="{FF2B5EF4-FFF2-40B4-BE49-F238E27FC236}">
                <a16:creationId xmlns:a16="http://schemas.microsoft.com/office/drawing/2014/main" id="{D807B83C-C904-4E98-9CE1-872A72E37E6A}"/>
              </a:ext>
            </a:extLst>
          </p:cNvPr>
          <p:cNvCxnSpPr>
            <a:cxnSpLocks/>
          </p:cNvCxnSpPr>
          <p:nvPr/>
        </p:nvCxnSpPr>
        <p:spPr>
          <a:xfrm>
            <a:off x="2757272" y="6034585"/>
            <a:ext cx="627264" cy="0"/>
          </a:xfrm>
          <a:prstGeom prst="straightConnector1">
            <a:avLst/>
          </a:prstGeom>
          <a:solidFill>
            <a:srgbClr val="FFB7B7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430;p22">
            <a:extLst>
              <a:ext uri="{FF2B5EF4-FFF2-40B4-BE49-F238E27FC236}">
                <a16:creationId xmlns:a16="http://schemas.microsoft.com/office/drawing/2014/main" id="{7B525705-ED05-43F5-8CFB-17DB61651F77}"/>
              </a:ext>
            </a:extLst>
          </p:cNvPr>
          <p:cNvCxnSpPr>
            <a:cxnSpLocks/>
          </p:cNvCxnSpPr>
          <p:nvPr/>
        </p:nvCxnSpPr>
        <p:spPr>
          <a:xfrm>
            <a:off x="3008024" y="5243270"/>
            <a:ext cx="408240" cy="0"/>
          </a:xfrm>
          <a:prstGeom prst="straightConnector1">
            <a:avLst/>
          </a:prstGeom>
          <a:solidFill>
            <a:srgbClr val="FFB7B7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430;p22">
            <a:extLst>
              <a:ext uri="{FF2B5EF4-FFF2-40B4-BE49-F238E27FC236}">
                <a16:creationId xmlns:a16="http://schemas.microsoft.com/office/drawing/2014/main" id="{B3A9FC96-3F30-4347-B5D1-6ECB6D0669D6}"/>
              </a:ext>
            </a:extLst>
          </p:cNvPr>
          <p:cNvCxnSpPr>
            <a:cxnSpLocks/>
          </p:cNvCxnSpPr>
          <p:nvPr/>
        </p:nvCxnSpPr>
        <p:spPr>
          <a:xfrm>
            <a:off x="2964189" y="4424522"/>
            <a:ext cx="408240" cy="0"/>
          </a:xfrm>
          <a:prstGeom prst="straightConnector1">
            <a:avLst/>
          </a:prstGeom>
          <a:solidFill>
            <a:srgbClr val="FFB7B7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438;p22">
            <a:extLst>
              <a:ext uri="{FF2B5EF4-FFF2-40B4-BE49-F238E27FC236}">
                <a16:creationId xmlns:a16="http://schemas.microsoft.com/office/drawing/2014/main" id="{E903EB03-8685-4015-91A0-D3AF44253F37}"/>
              </a:ext>
            </a:extLst>
          </p:cNvPr>
          <p:cNvSpPr/>
          <p:nvPr/>
        </p:nvSpPr>
        <p:spPr>
          <a:xfrm>
            <a:off x="3393114" y="5001581"/>
            <a:ext cx="2014794" cy="483378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700" dirty="0">
                <a:solidFill>
                  <a:srgbClr val="262626"/>
                </a:solidFill>
                <a:latin typeface="Fira Sans Extra Condensed Medium"/>
                <a:sym typeface="Fira Sans Extra Condensed Medium"/>
              </a:rPr>
              <a:t>High Forces</a:t>
            </a:r>
          </a:p>
        </p:txBody>
      </p:sp>
      <p:sp>
        <p:nvSpPr>
          <p:cNvPr id="101" name="Google Shape;434;p22">
            <a:extLst>
              <a:ext uri="{FF2B5EF4-FFF2-40B4-BE49-F238E27FC236}">
                <a16:creationId xmlns:a16="http://schemas.microsoft.com/office/drawing/2014/main" id="{0F319D2D-435F-4A78-BBE7-8BE29C54BC60}"/>
              </a:ext>
            </a:extLst>
          </p:cNvPr>
          <p:cNvSpPr/>
          <p:nvPr/>
        </p:nvSpPr>
        <p:spPr>
          <a:xfrm>
            <a:off x="2964189" y="5161363"/>
            <a:ext cx="174599" cy="1745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434;p22">
            <a:extLst>
              <a:ext uri="{FF2B5EF4-FFF2-40B4-BE49-F238E27FC236}">
                <a16:creationId xmlns:a16="http://schemas.microsoft.com/office/drawing/2014/main" id="{7956472C-1A1A-4FCB-9328-844A6DC05B27}"/>
              </a:ext>
            </a:extLst>
          </p:cNvPr>
          <p:cNvSpPr/>
          <p:nvPr/>
        </p:nvSpPr>
        <p:spPr>
          <a:xfrm>
            <a:off x="2699133" y="5949779"/>
            <a:ext cx="174599" cy="1745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434;p22">
            <a:extLst>
              <a:ext uri="{FF2B5EF4-FFF2-40B4-BE49-F238E27FC236}">
                <a16:creationId xmlns:a16="http://schemas.microsoft.com/office/drawing/2014/main" id="{8106A84B-B772-474A-AD3E-844F3A9DB867}"/>
              </a:ext>
            </a:extLst>
          </p:cNvPr>
          <p:cNvSpPr/>
          <p:nvPr/>
        </p:nvSpPr>
        <p:spPr>
          <a:xfrm>
            <a:off x="2920724" y="4331470"/>
            <a:ext cx="174599" cy="1745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434;p22">
            <a:extLst>
              <a:ext uri="{FF2B5EF4-FFF2-40B4-BE49-F238E27FC236}">
                <a16:creationId xmlns:a16="http://schemas.microsoft.com/office/drawing/2014/main" id="{ED4C58BB-1521-4E12-AFD4-0117B61E8ADE}"/>
              </a:ext>
            </a:extLst>
          </p:cNvPr>
          <p:cNvSpPr/>
          <p:nvPr/>
        </p:nvSpPr>
        <p:spPr>
          <a:xfrm>
            <a:off x="2508221" y="3536601"/>
            <a:ext cx="174599" cy="17459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D7B21A0-F0D1-475A-9EA2-2F59298EAD38}"/>
              </a:ext>
            </a:extLst>
          </p:cNvPr>
          <p:cNvGrpSpPr/>
          <p:nvPr/>
        </p:nvGrpSpPr>
        <p:grpSpPr>
          <a:xfrm flipH="1">
            <a:off x="8304382" y="3454804"/>
            <a:ext cx="3681328" cy="2446555"/>
            <a:chOff x="8757537" y="4666211"/>
            <a:chExt cx="2793997" cy="1638390"/>
          </a:xfrm>
        </p:grpSpPr>
        <p:pic>
          <p:nvPicPr>
            <p:cNvPr id="73" name="Graphic 72" descr="Speech">
              <a:extLst>
                <a:ext uri="{FF2B5EF4-FFF2-40B4-BE49-F238E27FC236}">
                  <a16:creationId xmlns:a16="http://schemas.microsoft.com/office/drawing/2014/main" id="{D45B7003-CA9A-408D-90C4-707778147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1743" t="10153" r="11944" b="18191"/>
            <a:stretch/>
          </p:blipFill>
          <p:spPr>
            <a:xfrm>
              <a:off x="8757537" y="4666211"/>
              <a:ext cx="2793997" cy="1638390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E63F2FC-99D9-48F6-8F9B-D32CDE4983D4}"/>
                </a:ext>
              </a:extLst>
            </p:cNvPr>
            <p:cNvSpPr/>
            <p:nvPr/>
          </p:nvSpPr>
          <p:spPr>
            <a:xfrm>
              <a:off x="8937626" y="5023741"/>
              <a:ext cx="2402333" cy="6836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dirty="0"/>
                <a:t>Have to use 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dirty="0"/>
                <a:t>SPHM Equipment 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dirty="0"/>
                <a:t>to prevent injury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71AACF-42BC-4AD4-A20E-9028CC1AC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4721" y="795868"/>
            <a:ext cx="943315" cy="99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21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6F852D-AC87-7946-8107-2F01A3132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866" y="4419018"/>
            <a:ext cx="3143351" cy="1984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587572-5DD8-9A40-9197-B191EAADB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039" y="3965395"/>
            <a:ext cx="2757143" cy="27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E2103A-B0B6-8645-8F6D-0F4537371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vs Concave Mattresses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17D23E-85F6-024C-8048-03710E553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664" y="4490720"/>
            <a:ext cx="2714375" cy="2231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77F9DB-4967-BF4A-8916-78403C4CF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039" y="2128575"/>
            <a:ext cx="3954067" cy="2519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6D446E-C1FE-6742-B616-8AAE430A5A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328"/>
          <a:stretch/>
        </p:blipFill>
        <p:spPr>
          <a:xfrm>
            <a:off x="8699382" y="2128576"/>
            <a:ext cx="2986927" cy="3089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83EC6D-A12B-0D42-BF34-BEFA77AEB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972" y="2218693"/>
            <a:ext cx="3274331" cy="2338808"/>
          </a:xfrm>
          <a:prstGeom prst="rect">
            <a:avLst/>
          </a:prstGeom>
        </p:spPr>
      </p:pic>
      <p:pic>
        <p:nvPicPr>
          <p:cNvPr id="9" name="Graphic 8" descr="Sleep">
            <a:extLst>
              <a:ext uri="{FF2B5EF4-FFF2-40B4-BE49-F238E27FC236}">
                <a16:creationId xmlns:a16="http://schemas.microsoft.com/office/drawing/2014/main" id="{45CCA585-38D4-4ABC-8435-04139F7C3C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82131" y="8343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78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256B87-55E1-4030-B9B9-D71C5B7CC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96" r="4583" b="1285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190A5CC-D13C-431A-9A20-EF91AAC42FD3}"/>
              </a:ext>
            </a:extLst>
          </p:cNvPr>
          <p:cNvSpPr/>
          <p:nvPr/>
        </p:nvSpPr>
        <p:spPr>
          <a:xfrm>
            <a:off x="10585828" y="609663"/>
            <a:ext cx="1602997" cy="1368199"/>
          </a:xfrm>
          <a:prstGeom prst="rect">
            <a:avLst/>
          </a:prstGeom>
          <a:solidFill>
            <a:srgbClr val="94B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66F7BF-2D48-42EB-BBFC-07984D7A1368}"/>
              </a:ext>
            </a:extLst>
          </p:cNvPr>
          <p:cNvSpPr/>
          <p:nvPr/>
        </p:nvSpPr>
        <p:spPr bwMode="ltGray">
          <a:xfrm>
            <a:off x="3" y="609663"/>
            <a:ext cx="10437812" cy="1368199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25400" cap="flat" cmpd="sng" algn="ctr">
            <a:noFill/>
            <a:prstDash val="solid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C741D-C8F4-9442-BFE6-77886B7A4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69" y="645477"/>
            <a:ext cx="9845572" cy="1292226"/>
          </a:xfrm>
        </p:spPr>
        <p:txBody>
          <a:bodyPr/>
          <a:lstStyle/>
          <a:p>
            <a:r>
              <a:rPr lang="en-US" dirty="0"/>
              <a:t>Redesign the Room:</a:t>
            </a:r>
            <a:br>
              <a:rPr lang="en-US" dirty="0"/>
            </a:br>
            <a:r>
              <a:rPr lang="en-US" dirty="0"/>
              <a:t>Bed Placement in Room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EC71F-4559-4C7E-80EA-0F65B3EA5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339" y="6348559"/>
            <a:ext cx="1181601" cy="315131"/>
          </a:xfrm>
          <a:prstGeom prst="rect">
            <a:avLst/>
          </a:prstGeom>
        </p:spPr>
      </p:pic>
      <p:pic>
        <p:nvPicPr>
          <p:cNvPr id="8" name="Graphic 7" descr="Hospital">
            <a:extLst>
              <a:ext uri="{FF2B5EF4-FFF2-40B4-BE49-F238E27FC236}">
                <a16:creationId xmlns:a16="http://schemas.microsoft.com/office/drawing/2014/main" id="{DB314853-EE20-40C5-BC8C-B7A9952AA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11339" y="8343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30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671FB89-7E48-3B46-8FEA-3DE5EA631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36548"/>
            <a:ext cx="5964344" cy="1292225"/>
          </a:xfrm>
        </p:spPr>
        <p:txBody>
          <a:bodyPr/>
          <a:lstStyle/>
          <a:p>
            <a:pPr algn="ctr"/>
            <a:r>
              <a:rPr lang="en-US" dirty="0"/>
              <a:t>Manage and Individualize the Environment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266959-D388-4B26-AB27-817825F4CE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5" t="18243" r="15098" b="25848"/>
          <a:stretch/>
        </p:blipFill>
        <p:spPr>
          <a:xfrm>
            <a:off x="6273960" y="-1648"/>
            <a:ext cx="6029929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71094-87E6-4BF4-9868-9752513B93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485" r="78" b="13615"/>
          <a:stretch/>
        </p:blipFill>
        <p:spPr>
          <a:xfrm>
            <a:off x="6274436" y="4574893"/>
            <a:ext cx="5917564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F2EB04-9745-4DEF-96DC-DFF9C081F7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21" t="26363" r="362" b="21349"/>
          <a:stretch/>
        </p:blipFill>
        <p:spPr>
          <a:xfrm>
            <a:off x="6273959" y="2280215"/>
            <a:ext cx="6029930" cy="22744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D6AFAA-7618-49DE-A632-DCB4BF40C76D}"/>
              </a:ext>
            </a:extLst>
          </p:cNvPr>
          <p:cNvCxnSpPr/>
          <p:nvPr/>
        </p:nvCxnSpPr>
        <p:spPr bwMode="auto">
          <a:xfrm>
            <a:off x="6273959" y="2280215"/>
            <a:ext cx="6029930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262626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1FCDC9-3B62-4E53-8EAA-152BC8FECC2D}"/>
              </a:ext>
            </a:extLst>
          </p:cNvPr>
          <p:cNvCxnSpPr/>
          <p:nvPr/>
        </p:nvCxnSpPr>
        <p:spPr bwMode="auto">
          <a:xfrm>
            <a:off x="6242139" y="4566215"/>
            <a:ext cx="6029930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262626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EC68348-54C3-487E-91F6-4FA4AC6E81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339" y="6348559"/>
            <a:ext cx="1181601" cy="31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91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loor Mat Fall Mat">
            <a:extLst>
              <a:ext uri="{FF2B5EF4-FFF2-40B4-BE49-F238E27FC236}">
                <a16:creationId xmlns:a16="http://schemas.microsoft.com/office/drawing/2014/main" id="{AEDE0C26-CC6A-413F-BF68-87CC37143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7"/>
          <a:stretch/>
        </p:blipFill>
        <p:spPr bwMode="auto">
          <a:xfrm>
            <a:off x="6593034" y="3543550"/>
            <a:ext cx="2592729" cy="256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CARE Pad Bedside Fall Cushion (Source: http://www.medicalshoponline.com/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6232" y="807864"/>
            <a:ext cx="2595276" cy="256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0" y="2767280"/>
            <a:ext cx="6230246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Safe Exit Sides and </a:t>
            </a:r>
          </a:p>
          <a:p>
            <a:pPr algn="ctr" eaLnBrk="0" hangingPunct="0"/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Reduce Harm</a:t>
            </a:r>
          </a:p>
        </p:txBody>
      </p:sp>
      <p:pic>
        <p:nvPicPr>
          <p:cNvPr id="32774" name="Picture 6" descr="Posey® Floor Cushion (Source: http://www.posey.com/index.html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06287" y="807864"/>
            <a:ext cx="2595276" cy="25662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026" name="Picture 2" descr="https://www.curbellmedical.com/wp-content/uploads/2017/05/floor-cushion.jpg">
            <a:extLst>
              <a:ext uri="{FF2B5EF4-FFF2-40B4-BE49-F238E27FC236}">
                <a16:creationId xmlns:a16="http://schemas.microsoft.com/office/drawing/2014/main" id="{D77FAC62-6E2D-4CA8-90E0-3C4395C94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8" r="25005"/>
          <a:stretch/>
        </p:blipFill>
        <p:spPr bwMode="auto">
          <a:xfrm>
            <a:off x="9308834" y="3543550"/>
            <a:ext cx="2592729" cy="256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84ECA-C8B2-4005-8409-E1809AF915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339" y="6348559"/>
            <a:ext cx="1181601" cy="31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24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25EFE-A5F5-8843-8264-0FE751FEEF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82887"/>
            <a:ext cx="6243782" cy="1292225"/>
          </a:xfrm>
        </p:spPr>
        <p:txBody>
          <a:bodyPr/>
          <a:lstStyle/>
          <a:p>
            <a:pPr algn="ctr"/>
            <a:r>
              <a:rPr lang="en-US" dirty="0"/>
              <a:t>Slide Boards Transfers</a:t>
            </a:r>
          </a:p>
        </p:txBody>
      </p:sp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C02624B2-B5EC-4BD5-9616-2C6F5C1DF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6" t="-168" r="-11111" b="168"/>
          <a:stretch/>
        </p:blipFill>
        <p:spPr bwMode="auto">
          <a:xfrm>
            <a:off x="6243782" y="0"/>
            <a:ext cx="67102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3F6952-AF32-46AB-BB71-97F335AF141F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145" y="6348523"/>
            <a:ext cx="1183381" cy="31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53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C2A72-A260-9649-859E-E4F6B9C3C7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82887"/>
            <a:ext cx="6253018" cy="1292225"/>
          </a:xfrm>
        </p:spPr>
        <p:txBody>
          <a:bodyPr/>
          <a:lstStyle/>
          <a:p>
            <a:pPr algn="ctr"/>
            <a:r>
              <a:rPr lang="en-US" dirty="0"/>
              <a:t>What’s the matter </a:t>
            </a:r>
            <a:br>
              <a:rPr lang="en-US" dirty="0"/>
            </a:br>
            <a:r>
              <a:rPr lang="en-US" dirty="0"/>
              <a:t>with this?</a:t>
            </a:r>
          </a:p>
        </p:txBody>
      </p:sp>
      <p:pic>
        <p:nvPicPr>
          <p:cNvPr id="4098" name="7CF31D0C-BAFF-4722-8B32-E39C5E2F685C" descr="25B8EE93-12C1-4EF4-B5B4-42F7304E6F24@curbell">
            <a:extLst>
              <a:ext uri="{FF2B5EF4-FFF2-40B4-BE49-F238E27FC236}">
                <a16:creationId xmlns:a16="http://schemas.microsoft.com/office/drawing/2014/main" id="{FFB2DC75-B853-4168-8DDC-C29E79E99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4" t="36249" r="43666" b="680"/>
          <a:stretch/>
        </p:blipFill>
        <p:spPr bwMode="auto">
          <a:xfrm>
            <a:off x="6253018" y="1"/>
            <a:ext cx="5938982" cy="686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8EF288-4B66-4BCF-94AF-F0F4A35367FD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145" y="6348523"/>
            <a:ext cx="1183381" cy="31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81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1A335-EC58-1547-B58A-D2B473F06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 This To Practice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89F15-AB05-4D4D-B2EC-708549CBA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Chronic Low Back Pain Patients</a:t>
            </a:r>
          </a:p>
          <a:p>
            <a:r>
              <a:rPr lang="en-US" dirty="0"/>
              <a:t>Post Op  Patients </a:t>
            </a:r>
          </a:p>
          <a:p>
            <a:r>
              <a:rPr lang="en-US" dirty="0"/>
              <a:t>New Mothers who Just Delivered  </a:t>
            </a:r>
          </a:p>
          <a:p>
            <a:r>
              <a:rPr lang="en-US" dirty="0"/>
              <a:t>Stroke Patients – </a:t>
            </a:r>
            <a:r>
              <a:rPr lang="en-US" dirty="0">
                <a:solidFill>
                  <a:srgbClr val="0432FF"/>
                </a:solidFill>
              </a:rPr>
              <a:t>which side of the bed is the safe exit side?</a:t>
            </a:r>
            <a:r>
              <a:rPr lang="en-US" dirty="0"/>
              <a:t>  Let’s practice!  </a:t>
            </a:r>
          </a:p>
        </p:txBody>
      </p:sp>
      <p:pic>
        <p:nvPicPr>
          <p:cNvPr id="7" name="Graphic 6" descr="Checklist RTL">
            <a:extLst>
              <a:ext uri="{FF2B5EF4-FFF2-40B4-BE49-F238E27FC236}">
                <a16:creationId xmlns:a16="http://schemas.microsoft.com/office/drawing/2014/main" id="{FD46D483-4D18-4D71-BC79-488EA53BE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9709" y="8343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82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Hemispheric Functions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54D6238-A4A8-4216-8993-BD51339AEA21}"/>
              </a:ext>
            </a:extLst>
          </p:cNvPr>
          <p:cNvGrpSpPr/>
          <p:nvPr/>
        </p:nvGrpSpPr>
        <p:grpSpPr>
          <a:xfrm>
            <a:off x="1439793" y="2089859"/>
            <a:ext cx="9625736" cy="4703487"/>
            <a:chOff x="1859615" y="2042088"/>
            <a:chExt cx="9625736" cy="4703487"/>
          </a:xfrm>
        </p:grpSpPr>
        <p:grpSp>
          <p:nvGrpSpPr>
            <p:cNvPr id="82" name="Google Shape;75;p15">
              <a:extLst>
                <a:ext uri="{FF2B5EF4-FFF2-40B4-BE49-F238E27FC236}">
                  <a16:creationId xmlns:a16="http://schemas.microsoft.com/office/drawing/2014/main" id="{DC0F8AC0-80E3-47C0-AE8B-D542FE7374D6}"/>
                </a:ext>
              </a:extLst>
            </p:cNvPr>
            <p:cNvGrpSpPr/>
            <p:nvPr/>
          </p:nvGrpSpPr>
          <p:grpSpPr>
            <a:xfrm rot="21021188" flipH="1">
              <a:off x="4086768" y="4128771"/>
              <a:ext cx="2088374" cy="1005840"/>
              <a:chOff x="6246763" y="2625859"/>
              <a:chExt cx="1517115" cy="730441"/>
            </a:xfrm>
          </p:grpSpPr>
          <p:cxnSp>
            <p:nvCxnSpPr>
              <p:cNvPr id="83" name="Google Shape;76;p15">
                <a:extLst>
                  <a:ext uri="{FF2B5EF4-FFF2-40B4-BE49-F238E27FC236}">
                    <a16:creationId xmlns:a16="http://schemas.microsoft.com/office/drawing/2014/main" id="{CC71A38F-5A68-4325-A604-661B4AABB0AF}"/>
                  </a:ext>
                </a:extLst>
              </p:cNvPr>
              <p:cNvCxnSpPr>
                <a:cxnSpLocks/>
              </p:cNvCxnSpPr>
              <p:nvPr/>
            </p:nvCxnSpPr>
            <p:spPr>
              <a:xfrm rot="21021188" flipH="1" flipV="1">
                <a:off x="6246763" y="2911340"/>
                <a:ext cx="1025746" cy="122214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4" name="Google Shape;77;p15">
                <a:extLst>
                  <a:ext uri="{FF2B5EF4-FFF2-40B4-BE49-F238E27FC236}">
                    <a16:creationId xmlns:a16="http://schemas.microsoft.com/office/drawing/2014/main" id="{316D63C1-D335-498A-A3A8-5CB04FC9CD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33178" y="2625859"/>
                <a:ext cx="730700" cy="73044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1" i="0" u="none" strike="noStrike" kern="0" cap="all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cs typeface="Arial"/>
                    <a:sym typeface="Arial"/>
                  </a:rPr>
                  <a:t>Lines</a:t>
                </a:r>
                <a:endParaRPr kumimoji="0" sz="1200" b="1" i="0" u="none" strike="noStrike" kern="0" cap="all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endParaRPr>
              </a:p>
            </p:txBody>
          </p:sp>
        </p:grpSp>
        <p:cxnSp>
          <p:nvCxnSpPr>
            <p:cNvPr id="78" name="Google Shape;76;p15">
              <a:extLst>
                <a:ext uri="{FF2B5EF4-FFF2-40B4-BE49-F238E27FC236}">
                  <a16:creationId xmlns:a16="http://schemas.microsoft.com/office/drawing/2014/main" id="{7D7DC401-2389-4778-B67A-D036B274E70B}"/>
                </a:ext>
              </a:extLst>
            </p:cNvPr>
            <p:cNvCxnSpPr>
              <a:cxnSpLocks/>
              <a:endCxn id="47" idx="5"/>
            </p:cNvCxnSpPr>
            <p:nvPr/>
          </p:nvCxnSpPr>
          <p:spPr>
            <a:xfrm flipV="1">
              <a:off x="5550016" y="5025231"/>
              <a:ext cx="463447" cy="81645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0;p15">
              <a:extLst>
                <a:ext uri="{FF2B5EF4-FFF2-40B4-BE49-F238E27FC236}">
                  <a16:creationId xmlns:a16="http://schemas.microsoft.com/office/drawing/2014/main" id="{E625A8F5-04CF-4FD8-8EFD-B0C22E2B79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98225" y="4537428"/>
              <a:ext cx="2134395" cy="301672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58;p15">
              <a:extLst>
                <a:ext uri="{FF2B5EF4-FFF2-40B4-BE49-F238E27FC236}">
                  <a16:creationId xmlns:a16="http://schemas.microsoft.com/office/drawing/2014/main" id="{98B76C28-92B1-4F64-BEDB-EC03E7D405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53062" y="3860865"/>
              <a:ext cx="3924174" cy="61954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58;p15">
              <a:extLst>
                <a:ext uri="{FF2B5EF4-FFF2-40B4-BE49-F238E27FC236}">
                  <a16:creationId xmlns:a16="http://schemas.microsoft.com/office/drawing/2014/main" id="{5CBAA12D-9BFB-4004-ABA2-04605AFDCD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2648" y="2888821"/>
              <a:ext cx="2249610" cy="149840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7" name="Google Shape;57;p15">
              <a:extLst>
                <a:ext uri="{FF2B5EF4-FFF2-40B4-BE49-F238E27FC236}">
                  <a16:creationId xmlns:a16="http://schemas.microsoft.com/office/drawing/2014/main" id="{412D246D-4BA2-420D-A41E-6499A01B0DE1}"/>
                </a:ext>
              </a:extLst>
            </p:cNvPr>
            <p:cNvGrpSpPr/>
            <p:nvPr/>
          </p:nvGrpSpPr>
          <p:grpSpPr>
            <a:xfrm rot="21021188" flipH="1">
              <a:off x="6273071" y="2110213"/>
              <a:ext cx="1969672" cy="2112941"/>
              <a:chOff x="4754642" y="1006009"/>
              <a:chExt cx="1430883" cy="1534416"/>
            </a:xfrm>
          </p:grpSpPr>
          <p:cxnSp>
            <p:nvCxnSpPr>
              <p:cNvPr id="65" name="Google Shape;58;p15">
                <a:extLst>
                  <a:ext uri="{FF2B5EF4-FFF2-40B4-BE49-F238E27FC236}">
                    <a16:creationId xmlns:a16="http://schemas.microsoft.com/office/drawing/2014/main" id="{A7C08594-83C6-4600-AE05-C571F5756FFE}"/>
                  </a:ext>
                </a:extLst>
              </p:cNvPr>
              <p:cNvCxnSpPr/>
              <p:nvPr/>
            </p:nvCxnSpPr>
            <p:spPr>
              <a:xfrm>
                <a:off x="5119625" y="1316725"/>
                <a:ext cx="1065900" cy="122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6" name="Google Shape;59;p15">
                <a:extLst>
                  <a:ext uri="{FF2B5EF4-FFF2-40B4-BE49-F238E27FC236}">
                    <a16:creationId xmlns:a16="http://schemas.microsoft.com/office/drawing/2014/main" id="{87A564BF-2D20-42C0-A534-992FE4583CB0}"/>
                  </a:ext>
                </a:extLst>
              </p:cNvPr>
              <p:cNvSpPr/>
              <p:nvPr/>
            </p:nvSpPr>
            <p:spPr>
              <a:xfrm>
                <a:off x="4754642" y="1006009"/>
                <a:ext cx="863555" cy="863247"/>
              </a:xfrm>
              <a:prstGeom prst="ellipse">
                <a:avLst/>
              </a:prstGeom>
              <a:solidFill>
                <a:srgbClr val="FBB831"/>
              </a:solidFill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1200" b="1" i="0" u="none" strike="noStrike" kern="0" cap="all" spc="0" normalizeH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Fira Sans Extra Condensed Medium"/>
                    <a:cs typeface="Fira Sans Extra Condensed Medium"/>
                    <a:sym typeface="Fira Sans Extra Condensed Medium"/>
                  </a:rPr>
                  <a:t>Colors</a:t>
                </a:r>
                <a:endParaRPr kumimoji="0" sz="1200" b="1" i="0" u="none" strike="noStrike" kern="0" cap="all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64" name="Google Shape;62;p15">
              <a:extLst>
                <a:ext uri="{FF2B5EF4-FFF2-40B4-BE49-F238E27FC236}">
                  <a16:creationId xmlns:a16="http://schemas.microsoft.com/office/drawing/2014/main" id="{E691156A-826D-4099-BBA1-570AB56A09B2}"/>
                </a:ext>
              </a:extLst>
            </p:cNvPr>
            <p:cNvSpPr/>
            <p:nvPr/>
          </p:nvSpPr>
          <p:spPr>
            <a:xfrm rot="21021188" flipH="1">
              <a:off x="4857841" y="5607045"/>
              <a:ext cx="1138126" cy="113853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1100"/>
              </a:pPr>
              <a:r>
                <a:rPr lang="en-US" sz="1200" b="1" kern="0" cap="all" dirty="0">
                  <a:solidFill>
                    <a:srgbClr val="FFFFFF"/>
                  </a:solidFill>
                  <a:latin typeface="+mj-lt"/>
                  <a:sym typeface="Fira Sans Extra Condensed Medium"/>
                </a:rPr>
                <a:t>Words</a:t>
              </a:r>
              <a:endParaRPr sz="1200" b="1" kern="0" cap="all" dirty="0">
                <a:solidFill>
                  <a:srgbClr val="FFFFFF"/>
                </a:solidFill>
                <a:latin typeface="+mj-lt"/>
                <a:sym typeface="Fira Sans Extra Condensed Medium"/>
              </a:endParaRPr>
            </a:p>
          </p:txBody>
        </p:sp>
        <p:grpSp>
          <p:nvGrpSpPr>
            <p:cNvPr id="39" name="Google Shape;63;p15">
              <a:extLst>
                <a:ext uri="{FF2B5EF4-FFF2-40B4-BE49-F238E27FC236}">
                  <a16:creationId xmlns:a16="http://schemas.microsoft.com/office/drawing/2014/main" id="{9F136533-8065-4F04-8C65-ED33E5E42A87}"/>
                </a:ext>
              </a:extLst>
            </p:cNvPr>
            <p:cNvGrpSpPr/>
            <p:nvPr/>
          </p:nvGrpSpPr>
          <p:grpSpPr>
            <a:xfrm rot="21021188" flipH="1">
              <a:off x="5565513" y="2220998"/>
              <a:ext cx="914713" cy="2218055"/>
              <a:chOff x="6042175" y="934625"/>
              <a:chExt cx="664500" cy="1610750"/>
            </a:xfrm>
          </p:grpSpPr>
          <p:cxnSp>
            <p:nvCxnSpPr>
              <p:cNvPr id="61" name="Google Shape;64;p15">
                <a:extLst>
                  <a:ext uri="{FF2B5EF4-FFF2-40B4-BE49-F238E27FC236}">
                    <a16:creationId xmlns:a16="http://schemas.microsoft.com/office/drawing/2014/main" id="{0094397B-A5FC-414A-B5D5-DA21BFED1E81}"/>
                  </a:ext>
                </a:extLst>
              </p:cNvPr>
              <p:cNvCxnSpPr/>
              <p:nvPr/>
            </p:nvCxnSpPr>
            <p:spPr>
              <a:xfrm flipH="1">
                <a:off x="6190500" y="1278475"/>
                <a:ext cx="191100" cy="1266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2" name="Google Shape;65;p15">
                <a:extLst>
                  <a:ext uri="{FF2B5EF4-FFF2-40B4-BE49-F238E27FC236}">
                    <a16:creationId xmlns:a16="http://schemas.microsoft.com/office/drawing/2014/main" id="{CA5F61B2-5059-4648-8D51-389D10633F7D}"/>
                  </a:ext>
                </a:extLst>
              </p:cNvPr>
              <p:cNvSpPr/>
              <p:nvPr/>
            </p:nvSpPr>
            <p:spPr>
              <a:xfrm>
                <a:off x="6042175" y="934625"/>
                <a:ext cx="664500" cy="664500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SzPts val="1100"/>
                </a:pPr>
                <a:r>
                  <a:rPr lang="en-US" sz="1200" b="1" kern="0" cap="all" dirty="0">
                    <a:solidFill>
                      <a:srgbClr val="FFFFFF"/>
                    </a:solidFill>
                    <a:latin typeface="+mj-lt"/>
                    <a:sym typeface="Fira Sans Extra Condensed Medium"/>
                  </a:rPr>
                  <a:t>Logic</a:t>
                </a:r>
                <a:endParaRPr sz="1200" b="1" kern="0" cap="all" dirty="0">
                  <a:solidFill>
                    <a:srgbClr val="FFFFFF"/>
                  </a:solidFill>
                  <a:latin typeface="+mj-lt"/>
                  <a:sym typeface="Fira Sans Extra Condensed Medium"/>
                </a:endParaRPr>
              </a:p>
            </p:txBody>
          </p:sp>
        </p:grpSp>
        <p:grpSp>
          <p:nvGrpSpPr>
            <p:cNvPr id="40" name="Google Shape;66;p15">
              <a:extLst>
                <a:ext uri="{FF2B5EF4-FFF2-40B4-BE49-F238E27FC236}">
                  <a16:creationId xmlns:a16="http://schemas.microsoft.com/office/drawing/2014/main" id="{7CC1E341-9BAB-4C6C-B665-F8B7F9F9ADD8}"/>
                </a:ext>
              </a:extLst>
            </p:cNvPr>
            <p:cNvGrpSpPr/>
            <p:nvPr/>
          </p:nvGrpSpPr>
          <p:grpSpPr>
            <a:xfrm rot="21021188" flipH="1">
              <a:off x="1859615" y="2854331"/>
              <a:ext cx="3787229" cy="1645920"/>
              <a:chOff x="5708052" y="1239336"/>
              <a:chExt cx="2751260" cy="1195268"/>
            </a:xfrm>
          </p:grpSpPr>
          <p:cxnSp>
            <p:nvCxnSpPr>
              <p:cNvPr id="59" name="Google Shape;67;p15">
                <a:extLst>
                  <a:ext uri="{FF2B5EF4-FFF2-40B4-BE49-F238E27FC236}">
                    <a16:creationId xmlns:a16="http://schemas.microsoft.com/office/drawing/2014/main" id="{F29A9A7E-34E5-46C9-91F6-8BF20207A362}"/>
                  </a:ext>
                </a:extLst>
              </p:cNvPr>
              <p:cNvCxnSpPr>
                <a:cxnSpLocks/>
              </p:cNvCxnSpPr>
              <p:nvPr/>
            </p:nvCxnSpPr>
            <p:spPr>
              <a:xfrm rot="21021188" flipH="1">
                <a:off x="5708052" y="2096125"/>
                <a:ext cx="1637789" cy="29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0" name="Google Shape;68;p15">
                <a:extLst>
                  <a:ext uri="{FF2B5EF4-FFF2-40B4-BE49-F238E27FC236}">
                    <a16:creationId xmlns:a16="http://schemas.microsoft.com/office/drawing/2014/main" id="{A5B0E4A7-C350-4913-9273-655D6DC07E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63621" y="1239336"/>
                <a:ext cx="1195691" cy="1195268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SzPts val="1100"/>
                </a:pPr>
                <a:r>
                  <a:rPr lang="en-US" sz="1200" b="1" kern="0" cap="all" dirty="0">
                    <a:solidFill>
                      <a:srgbClr val="FFFFFF"/>
                    </a:solidFill>
                    <a:latin typeface="+mj-lt"/>
                    <a:sym typeface="Fira Sans Extra Condensed Medium"/>
                  </a:rPr>
                  <a:t>Analysis</a:t>
                </a:r>
                <a:endParaRPr sz="1200" b="1" kern="0" cap="all" dirty="0">
                  <a:solidFill>
                    <a:srgbClr val="FFFFFF"/>
                  </a:solidFill>
                  <a:latin typeface="+mj-lt"/>
                  <a:sym typeface="Fira Sans Extra Condensed Medium"/>
                </a:endParaRPr>
              </a:p>
            </p:txBody>
          </p:sp>
        </p:grpSp>
        <p:grpSp>
          <p:nvGrpSpPr>
            <p:cNvPr id="42" name="Google Shape;72;p15">
              <a:extLst>
                <a:ext uri="{FF2B5EF4-FFF2-40B4-BE49-F238E27FC236}">
                  <a16:creationId xmlns:a16="http://schemas.microsoft.com/office/drawing/2014/main" id="{5585AF00-5538-4B0C-A712-9B83E960C1A3}"/>
                </a:ext>
              </a:extLst>
            </p:cNvPr>
            <p:cNvGrpSpPr/>
            <p:nvPr/>
          </p:nvGrpSpPr>
          <p:grpSpPr>
            <a:xfrm rot="21021188" flipH="1">
              <a:off x="6903873" y="4396973"/>
              <a:ext cx="3178722" cy="1778621"/>
              <a:chOff x="3689052" y="2795253"/>
              <a:chExt cx="2309208" cy="1291632"/>
            </a:xfrm>
          </p:grpSpPr>
          <p:cxnSp>
            <p:nvCxnSpPr>
              <p:cNvPr id="55" name="Google Shape;73;p15">
                <a:extLst>
                  <a:ext uri="{FF2B5EF4-FFF2-40B4-BE49-F238E27FC236}">
                    <a16:creationId xmlns:a16="http://schemas.microsoft.com/office/drawing/2014/main" id="{33F5A785-BA86-4447-A78C-3A6641FEDB55}"/>
                  </a:ext>
                </a:extLst>
              </p:cNvPr>
              <p:cNvCxnSpPr>
                <a:cxnSpLocks/>
              </p:cNvCxnSpPr>
              <p:nvPr/>
            </p:nvCxnSpPr>
            <p:spPr>
              <a:xfrm rot="21021188" flipV="1">
                <a:off x="5567989" y="2795253"/>
                <a:ext cx="430271" cy="647996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6" name="Google Shape;74;p15">
                <a:extLst>
                  <a:ext uri="{FF2B5EF4-FFF2-40B4-BE49-F238E27FC236}">
                    <a16:creationId xmlns:a16="http://schemas.microsoft.com/office/drawing/2014/main" id="{0421E2EA-642C-46E3-A421-A43367BC429B}"/>
                  </a:ext>
                </a:extLst>
              </p:cNvPr>
              <p:cNvSpPr/>
              <p:nvPr/>
            </p:nvSpPr>
            <p:spPr>
              <a:xfrm>
                <a:off x="3689052" y="2825216"/>
                <a:ext cx="1262119" cy="1261669"/>
              </a:xfrm>
              <a:prstGeom prst="ellipse">
                <a:avLst/>
              </a:prstGeom>
              <a:solidFill>
                <a:srgbClr val="8225E2"/>
              </a:solidFill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1200" b="1" i="0" u="none" strike="noStrike" kern="0" cap="all" spc="0" normalizeH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Fira Sans Extra Condensed Medium"/>
                    <a:cs typeface="Fira Sans Extra Condensed Medium"/>
                    <a:sym typeface="Fira Sans Extra Condensed Medium"/>
                  </a:rPr>
                  <a:t>Daydreaming</a:t>
                </a:r>
                <a:endParaRPr kumimoji="0" sz="1200" b="1" i="0" u="none" strike="noStrike" kern="0" cap="all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grpSp>
          <p:nvGrpSpPr>
            <p:cNvPr id="43" name="Google Shape;75;p15">
              <a:extLst>
                <a:ext uri="{FF2B5EF4-FFF2-40B4-BE49-F238E27FC236}">
                  <a16:creationId xmlns:a16="http://schemas.microsoft.com/office/drawing/2014/main" id="{6E4AC046-1844-4FF0-99A4-0655E2E84C87}"/>
                </a:ext>
              </a:extLst>
            </p:cNvPr>
            <p:cNvGrpSpPr/>
            <p:nvPr/>
          </p:nvGrpSpPr>
          <p:grpSpPr>
            <a:xfrm rot="21021188" flipH="1">
              <a:off x="3171894" y="4934217"/>
              <a:ext cx="2723293" cy="1545499"/>
              <a:chOff x="6115673" y="2397985"/>
              <a:chExt cx="1978357" cy="1122341"/>
            </a:xfrm>
          </p:grpSpPr>
          <p:cxnSp>
            <p:nvCxnSpPr>
              <p:cNvPr id="53" name="Google Shape;76;p15">
                <a:extLst>
                  <a:ext uri="{FF2B5EF4-FFF2-40B4-BE49-F238E27FC236}">
                    <a16:creationId xmlns:a16="http://schemas.microsoft.com/office/drawing/2014/main" id="{640D66F9-1BBE-48D9-8A00-9FA0ED78672F}"/>
                  </a:ext>
                </a:extLst>
              </p:cNvPr>
              <p:cNvCxnSpPr>
                <a:cxnSpLocks/>
              </p:cNvCxnSpPr>
              <p:nvPr/>
            </p:nvCxnSpPr>
            <p:spPr>
              <a:xfrm rot="21021188" flipH="1" flipV="1">
                <a:off x="6115673" y="2397985"/>
                <a:ext cx="1113502" cy="646626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4" name="Google Shape;77;p15">
                <a:extLst>
                  <a:ext uri="{FF2B5EF4-FFF2-40B4-BE49-F238E27FC236}">
                    <a16:creationId xmlns:a16="http://schemas.microsoft.com/office/drawing/2014/main" id="{817857ED-9B73-4ACF-9DE2-2823EE5553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64047" y="2590674"/>
                <a:ext cx="929983" cy="929652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1" i="0" u="none" strike="noStrike" kern="0" cap="all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cs typeface="Arial"/>
                    <a:sym typeface="Arial"/>
                  </a:rPr>
                  <a:t>Lists</a:t>
                </a:r>
                <a:endParaRPr kumimoji="0" sz="1200" b="1" i="0" u="none" strike="noStrike" kern="0" cap="all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78;p15">
              <a:extLst>
                <a:ext uri="{FF2B5EF4-FFF2-40B4-BE49-F238E27FC236}">
                  <a16:creationId xmlns:a16="http://schemas.microsoft.com/office/drawing/2014/main" id="{189A6BDD-908E-4783-9765-FF7B7216F251}"/>
                </a:ext>
              </a:extLst>
            </p:cNvPr>
            <p:cNvGrpSpPr/>
            <p:nvPr/>
          </p:nvGrpSpPr>
          <p:grpSpPr>
            <a:xfrm rot="21021188" flipH="1">
              <a:off x="6558114" y="3644122"/>
              <a:ext cx="2013056" cy="625448"/>
              <a:chOff x="4718425" y="2096250"/>
              <a:chExt cx="1462400" cy="454200"/>
            </a:xfrm>
          </p:grpSpPr>
          <p:cxnSp>
            <p:nvCxnSpPr>
              <p:cNvPr id="51" name="Google Shape;79;p15">
                <a:extLst>
                  <a:ext uri="{FF2B5EF4-FFF2-40B4-BE49-F238E27FC236}">
                    <a16:creationId xmlns:a16="http://schemas.microsoft.com/office/drawing/2014/main" id="{172F176E-CDAA-49E1-B7A8-217F8EF56750}"/>
                  </a:ext>
                </a:extLst>
              </p:cNvPr>
              <p:cNvCxnSpPr/>
              <p:nvPr/>
            </p:nvCxnSpPr>
            <p:spPr>
              <a:xfrm>
                <a:off x="4947525" y="2334900"/>
                <a:ext cx="1233300" cy="205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2" name="Google Shape;80;p15">
                <a:extLst>
                  <a:ext uri="{FF2B5EF4-FFF2-40B4-BE49-F238E27FC236}">
                    <a16:creationId xmlns:a16="http://schemas.microsoft.com/office/drawing/2014/main" id="{92E69B65-8F65-484C-B524-639DC4A3ADBA}"/>
                  </a:ext>
                </a:extLst>
              </p:cNvPr>
              <p:cNvSpPr/>
              <p:nvPr/>
            </p:nvSpPr>
            <p:spPr>
              <a:xfrm>
                <a:off x="4718425" y="2096250"/>
                <a:ext cx="454200" cy="454200"/>
              </a:xfrm>
              <a:prstGeom prst="ellipse">
                <a:avLst/>
              </a:prstGeom>
              <a:solidFill>
                <a:srgbClr val="FB56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Arial"/>
                    <a:sym typeface="Arial"/>
                  </a:rPr>
                  <a:t>3D</a:t>
                </a:r>
                <a:endParaRPr kumimoji="0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45" name="Google Shape;81;p15">
              <a:extLst>
                <a:ext uri="{FF2B5EF4-FFF2-40B4-BE49-F238E27FC236}">
                  <a16:creationId xmlns:a16="http://schemas.microsoft.com/office/drawing/2014/main" id="{7EEEB07B-BC50-41E4-A022-F2F183A7DF3C}"/>
                </a:ext>
              </a:extLst>
            </p:cNvPr>
            <p:cNvGrpSpPr/>
            <p:nvPr/>
          </p:nvGrpSpPr>
          <p:grpSpPr>
            <a:xfrm rot="21021188" flipH="1">
              <a:off x="3868276" y="2042088"/>
              <a:ext cx="2491829" cy="2423031"/>
              <a:chOff x="6110819" y="694974"/>
              <a:chExt cx="1810209" cy="1759604"/>
            </a:xfrm>
          </p:grpSpPr>
          <p:cxnSp>
            <p:nvCxnSpPr>
              <p:cNvPr id="49" name="Google Shape;82;p15">
                <a:extLst>
                  <a:ext uri="{FF2B5EF4-FFF2-40B4-BE49-F238E27FC236}">
                    <a16:creationId xmlns:a16="http://schemas.microsoft.com/office/drawing/2014/main" id="{D8C8948D-54D2-44F3-BFBE-7F1A3D6E815F}"/>
                  </a:ext>
                </a:extLst>
              </p:cNvPr>
              <p:cNvCxnSpPr>
                <a:cxnSpLocks/>
              </p:cNvCxnSpPr>
              <p:nvPr/>
            </p:nvCxnSpPr>
            <p:spPr>
              <a:xfrm rot="21021188" flipH="1">
                <a:off x="6110819" y="1655747"/>
                <a:ext cx="1092686" cy="798831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0" name="Google Shape;83;p15">
                <a:extLst>
                  <a:ext uri="{FF2B5EF4-FFF2-40B4-BE49-F238E27FC236}">
                    <a16:creationId xmlns:a16="http://schemas.microsoft.com/office/drawing/2014/main" id="{EA518058-11AD-420B-9FA7-A226DB9E12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58189" y="694974"/>
                <a:ext cx="1062839" cy="106245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SzPts val="1100"/>
                </a:pPr>
                <a:r>
                  <a:rPr lang="en-US" sz="1200" b="1" kern="0" cap="all" dirty="0">
                    <a:solidFill>
                      <a:srgbClr val="FFFFFF"/>
                    </a:solidFill>
                    <a:latin typeface="+mj-lt"/>
                    <a:sym typeface="Arial"/>
                  </a:rPr>
                  <a:t>Numbers</a:t>
                </a:r>
                <a:endParaRPr sz="1200" b="1" kern="0" cap="all" dirty="0">
                  <a:solidFill>
                    <a:srgbClr val="FFFFFF"/>
                  </a:solidFill>
                  <a:latin typeface="+mj-lt"/>
                  <a:sym typeface="Arial"/>
                </a:endParaRPr>
              </a:p>
            </p:txBody>
          </p:sp>
        </p:grpSp>
        <p:grpSp>
          <p:nvGrpSpPr>
            <p:cNvPr id="46" name="Google Shape;84;p15">
              <a:extLst>
                <a:ext uri="{FF2B5EF4-FFF2-40B4-BE49-F238E27FC236}">
                  <a16:creationId xmlns:a16="http://schemas.microsoft.com/office/drawing/2014/main" id="{80D060A0-69FD-45E8-A0FB-6886B26B3585}"/>
                </a:ext>
              </a:extLst>
            </p:cNvPr>
            <p:cNvGrpSpPr/>
            <p:nvPr/>
          </p:nvGrpSpPr>
          <p:grpSpPr>
            <a:xfrm rot="21021188" flipH="1">
              <a:off x="5673749" y="3561181"/>
              <a:ext cx="1612207" cy="1612781"/>
              <a:chOff x="5587975" y="1952850"/>
              <a:chExt cx="1171200" cy="1171200"/>
            </a:xfrm>
          </p:grpSpPr>
          <p:sp>
            <p:nvSpPr>
              <p:cNvPr id="47" name="Google Shape;85;p15">
                <a:extLst>
                  <a:ext uri="{FF2B5EF4-FFF2-40B4-BE49-F238E27FC236}">
                    <a16:creationId xmlns:a16="http://schemas.microsoft.com/office/drawing/2014/main" id="{4D2E22DD-0908-46BE-813A-29FD68693FBE}"/>
                  </a:ext>
                </a:extLst>
              </p:cNvPr>
              <p:cNvSpPr/>
              <p:nvPr/>
            </p:nvSpPr>
            <p:spPr>
              <a:xfrm>
                <a:off x="5587975" y="1952850"/>
                <a:ext cx="1171200" cy="11712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86;p15">
                <a:extLst>
                  <a:ext uri="{FF2B5EF4-FFF2-40B4-BE49-F238E27FC236}">
                    <a16:creationId xmlns:a16="http://schemas.microsoft.com/office/drawing/2014/main" id="{430B6EFF-2C23-4909-8FC8-FDB580E8EA57}"/>
                  </a:ext>
                </a:extLst>
              </p:cNvPr>
              <p:cNvSpPr/>
              <p:nvPr/>
            </p:nvSpPr>
            <p:spPr>
              <a:xfrm>
                <a:off x="5673875" y="2038750"/>
                <a:ext cx="999300" cy="999300"/>
              </a:xfrm>
              <a:prstGeom prst="ellipse">
                <a:avLst/>
              </a:pr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" name="Google Shape;74;p15">
              <a:extLst>
                <a:ext uri="{FF2B5EF4-FFF2-40B4-BE49-F238E27FC236}">
                  <a16:creationId xmlns:a16="http://schemas.microsoft.com/office/drawing/2014/main" id="{2C43E43A-6974-4F86-AFFD-C6DC540CD81D}"/>
                </a:ext>
              </a:extLst>
            </p:cNvPr>
            <p:cNvSpPr/>
            <p:nvPr/>
          </p:nvSpPr>
          <p:spPr>
            <a:xfrm rot="21021188" flipH="1">
              <a:off x="8537696" y="2139150"/>
              <a:ext cx="1295216" cy="128679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all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Synthesis</a:t>
              </a:r>
              <a:endParaRPr kumimoji="0" sz="1200" b="1" i="0" u="none" strike="noStrike" kern="0" cap="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74" name="Google Shape;74;p15">
              <a:extLst>
                <a:ext uri="{FF2B5EF4-FFF2-40B4-BE49-F238E27FC236}">
                  <a16:creationId xmlns:a16="http://schemas.microsoft.com/office/drawing/2014/main" id="{95F0C38A-C624-4D98-ADA8-D3D73B9180CC}"/>
                </a:ext>
              </a:extLst>
            </p:cNvPr>
            <p:cNvSpPr/>
            <p:nvPr/>
          </p:nvSpPr>
          <p:spPr>
            <a:xfrm rot="21021188" flipH="1">
              <a:off x="9839431" y="2930616"/>
              <a:ext cx="1645920" cy="1645920"/>
            </a:xfrm>
            <a:prstGeom prst="ellipse">
              <a:avLst/>
            </a:prstGeom>
            <a:solidFill>
              <a:srgbClr val="FF9966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all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Imagination</a:t>
              </a:r>
              <a:endParaRPr kumimoji="0" sz="1200" b="1" i="0" u="none" strike="noStrike" kern="0" cap="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8" name="Google Shape;71;p15">
              <a:extLst>
                <a:ext uri="{FF2B5EF4-FFF2-40B4-BE49-F238E27FC236}">
                  <a16:creationId xmlns:a16="http://schemas.microsoft.com/office/drawing/2014/main" id="{52176D2A-AD00-4D90-888D-008C12853E0B}"/>
                </a:ext>
              </a:extLst>
            </p:cNvPr>
            <p:cNvSpPr/>
            <p:nvPr/>
          </p:nvSpPr>
          <p:spPr>
            <a:xfrm rot="21021188" flipH="1">
              <a:off x="7081959" y="5364315"/>
              <a:ext cx="1188720" cy="1188721"/>
            </a:xfrm>
            <a:prstGeom prst="ellipse">
              <a:avLst/>
            </a:prstGeom>
            <a:solidFill>
              <a:srgbClr val="9C27B0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all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Rhythm</a:t>
              </a:r>
              <a:endParaRPr kumimoji="0" sz="1200" b="1" i="0" u="none" strike="noStrike" kern="0" cap="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pic>
        <p:nvPicPr>
          <p:cNvPr id="97" name="Graphic 96" descr="Brain">
            <a:extLst>
              <a:ext uri="{FF2B5EF4-FFF2-40B4-BE49-F238E27FC236}">
                <a16:creationId xmlns:a16="http://schemas.microsoft.com/office/drawing/2014/main" id="{CDF48A14-4FD4-4E71-AD46-EC7D5505C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8182" y="834390"/>
            <a:ext cx="914400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C9DE79-09A9-438D-AB18-EA645E3D2B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758"/>
          <a:stretch/>
        </p:blipFill>
        <p:spPr>
          <a:xfrm>
            <a:off x="5311804" y="3796615"/>
            <a:ext cx="1493933" cy="11102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9315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Objectives: Safe and Assisted Bed Exits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6905" y="1990005"/>
            <a:ext cx="9372183" cy="4114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Understand and manage risk of unassisted bed exits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Prioritize bed exit interventions into safe mobility and fall prevention care planning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Explore options to redesign and individualize the patient’s room and create safe exit sides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Integrate innovative technology to facilitate assisted bed exits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Commit to Engage Patients as Partners in Care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Google Shape;10355;p69">
            <a:extLst>
              <a:ext uri="{FF2B5EF4-FFF2-40B4-BE49-F238E27FC236}">
                <a16:creationId xmlns:a16="http://schemas.microsoft.com/office/drawing/2014/main" id="{684A536A-7A14-4C35-8C63-EE07621FF0AC}"/>
              </a:ext>
            </a:extLst>
          </p:cNvPr>
          <p:cNvSpPr/>
          <p:nvPr/>
        </p:nvSpPr>
        <p:spPr>
          <a:xfrm>
            <a:off x="10978744" y="858983"/>
            <a:ext cx="822960" cy="822960"/>
          </a:xfrm>
          <a:custGeom>
            <a:avLst/>
            <a:gdLst/>
            <a:ahLst/>
            <a:cxnLst/>
            <a:rect l="l" t="t" r="r" b="b"/>
            <a:pathLst>
              <a:path w="11264" h="11253" extrusionOk="0">
                <a:moveTo>
                  <a:pt x="9847" y="548"/>
                </a:moveTo>
                <a:lnTo>
                  <a:pt x="9847" y="1203"/>
                </a:lnTo>
                <a:cubicBezTo>
                  <a:pt x="9847" y="1299"/>
                  <a:pt x="9930" y="1370"/>
                  <a:pt x="10014" y="1370"/>
                </a:cubicBezTo>
                <a:lnTo>
                  <a:pt x="10669" y="1370"/>
                </a:lnTo>
                <a:lnTo>
                  <a:pt x="9252" y="2811"/>
                </a:lnTo>
                <a:lnTo>
                  <a:pt x="8656" y="2811"/>
                </a:lnTo>
                <a:lnTo>
                  <a:pt x="9609" y="1858"/>
                </a:lnTo>
                <a:cubicBezTo>
                  <a:pt x="9668" y="1799"/>
                  <a:pt x="9668" y="1703"/>
                  <a:pt x="9609" y="1620"/>
                </a:cubicBezTo>
                <a:cubicBezTo>
                  <a:pt x="9579" y="1590"/>
                  <a:pt x="9537" y="1575"/>
                  <a:pt x="9494" y="1575"/>
                </a:cubicBezTo>
                <a:cubicBezTo>
                  <a:pt x="9451" y="1575"/>
                  <a:pt x="9406" y="1590"/>
                  <a:pt x="9371" y="1620"/>
                </a:cubicBezTo>
                <a:lnTo>
                  <a:pt x="8418" y="2572"/>
                </a:lnTo>
                <a:lnTo>
                  <a:pt x="8418" y="1977"/>
                </a:lnTo>
                <a:lnTo>
                  <a:pt x="9847" y="548"/>
                </a:lnTo>
                <a:close/>
                <a:moveTo>
                  <a:pt x="4549" y="2442"/>
                </a:moveTo>
                <a:cubicBezTo>
                  <a:pt x="5668" y="2442"/>
                  <a:pt x="6680" y="2870"/>
                  <a:pt x="7430" y="3573"/>
                </a:cubicBezTo>
                <a:lnTo>
                  <a:pt x="4430" y="6561"/>
                </a:lnTo>
                <a:cubicBezTo>
                  <a:pt x="4370" y="6621"/>
                  <a:pt x="4370" y="6728"/>
                  <a:pt x="4430" y="6799"/>
                </a:cubicBezTo>
                <a:cubicBezTo>
                  <a:pt x="4465" y="6835"/>
                  <a:pt x="4513" y="6847"/>
                  <a:pt x="4549" y="6847"/>
                </a:cubicBezTo>
                <a:cubicBezTo>
                  <a:pt x="4596" y="6847"/>
                  <a:pt x="4644" y="6835"/>
                  <a:pt x="4668" y="6799"/>
                </a:cubicBezTo>
                <a:lnTo>
                  <a:pt x="5418" y="6061"/>
                </a:lnTo>
                <a:cubicBezTo>
                  <a:pt x="5549" y="6240"/>
                  <a:pt x="5620" y="6466"/>
                  <a:pt x="5620" y="6680"/>
                </a:cubicBezTo>
                <a:cubicBezTo>
                  <a:pt x="5620" y="7275"/>
                  <a:pt x="5144" y="7752"/>
                  <a:pt x="4549" y="7752"/>
                </a:cubicBezTo>
                <a:cubicBezTo>
                  <a:pt x="3953" y="7752"/>
                  <a:pt x="3477" y="7275"/>
                  <a:pt x="3477" y="6680"/>
                </a:cubicBezTo>
                <a:cubicBezTo>
                  <a:pt x="3477" y="6085"/>
                  <a:pt x="3953" y="5609"/>
                  <a:pt x="4549" y="5609"/>
                </a:cubicBezTo>
                <a:cubicBezTo>
                  <a:pt x="4608" y="5609"/>
                  <a:pt x="4680" y="5609"/>
                  <a:pt x="4739" y="5632"/>
                </a:cubicBezTo>
                <a:cubicBezTo>
                  <a:pt x="4747" y="5633"/>
                  <a:pt x="4755" y="5634"/>
                  <a:pt x="4763" y="5634"/>
                </a:cubicBezTo>
                <a:cubicBezTo>
                  <a:pt x="4848" y="5634"/>
                  <a:pt x="4920" y="5577"/>
                  <a:pt x="4942" y="5490"/>
                </a:cubicBezTo>
                <a:cubicBezTo>
                  <a:pt x="4954" y="5406"/>
                  <a:pt x="4894" y="5311"/>
                  <a:pt x="4799" y="5299"/>
                </a:cubicBezTo>
                <a:cubicBezTo>
                  <a:pt x="4715" y="5287"/>
                  <a:pt x="4620" y="5275"/>
                  <a:pt x="4549" y="5275"/>
                </a:cubicBezTo>
                <a:cubicBezTo>
                  <a:pt x="3775" y="5275"/>
                  <a:pt x="3156" y="5894"/>
                  <a:pt x="3156" y="6668"/>
                </a:cubicBezTo>
                <a:cubicBezTo>
                  <a:pt x="3156" y="7442"/>
                  <a:pt x="3775" y="8073"/>
                  <a:pt x="4549" y="8073"/>
                </a:cubicBezTo>
                <a:cubicBezTo>
                  <a:pt x="5323" y="8073"/>
                  <a:pt x="5954" y="7442"/>
                  <a:pt x="5954" y="6668"/>
                </a:cubicBezTo>
                <a:cubicBezTo>
                  <a:pt x="5954" y="6359"/>
                  <a:pt x="5847" y="6049"/>
                  <a:pt x="5656" y="5811"/>
                </a:cubicBezTo>
                <a:lnTo>
                  <a:pt x="6168" y="5287"/>
                </a:lnTo>
                <a:cubicBezTo>
                  <a:pt x="6501" y="5668"/>
                  <a:pt x="6680" y="6168"/>
                  <a:pt x="6680" y="6668"/>
                </a:cubicBezTo>
                <a:cubicBezTo>
                  <a:pt x="6680" y="7847"/>
                  <a:pt x="5727" y="8799"/>
                  <a:pt x="4549" y="8799"/>
                </a:cubicBezTo>
                <a:cubicBezTo>
                  <a:pt x="3370" y="8799"/>
                  <a:pt x="2418" y="7847"/>
                  <a:pt x="2418" y="6668"/>
                </a:cubicBezTo>
                <a:cubicBezTo>
                  <a:pt x="2418" y="5490"/>
                  <a:pt x="3370" y="4537"/>
                  <a:pt x="4549" y="4537"/>
                </a:cubicBezTo>
                <a:cubicBezTo>
                  <a:pt x="4906" y="4537"/>
                  <a:pt x="5251" y="4632"/>
                  <a:pt x="5561" y="4799"/>
                </a:cubicBezTo>
                <a:cubicBezTo>
                  <a:pt x="5583" y="4810"/>
                  <a:pt x="5608" y="4815"/>
                  <a:pt x="5635" y="4815"/>
                </a:cubicBezTo>
                <a:cubicBezTo>
                  <a:pt x="5693" y="4815"/>
                  <a:pt x="5754" y="4789"/>
                  <a:pt x="5787" y="4739"/>
                </a:cubicBezTo>
                <a:cubicBezTo>
                  <a:pt x="5835" y="4656"/>
                  <a:pt x="5799" y="4561"/>
                  <a:pt x="5727" y="4513"/>
                </a:cubicBezTo>
                <a:cubicBezTo>
                  <a:pt x="5370" y="4323"/>
                  <a:pt x="4965" y="4216"/>
                  <a:pt x="4561" y="4216"/>
                </a:cubicBezTo>
                <a:cubicBezTo>
                  <a:pt x="3215" y="4216"/>
                  <a:pt x="2108" y="5311"/>
                  <a:pt x="2108" y="6668"/>
                </a:cubicBezTo>
                <a:cubicBezTo>
                  <a:pt x="2108" y="8026"/>
                  <a:pt x="3215" y="9121"/>
                  <a:pt x="4561" y="9121"/>
                </a:cubicBezTo>
                <a:cubicBezTo>
                  <a:pt x="5918" y="9121"/>
                  <a:pt x="7025" y="8026"/>
                  <a:pt x="7025" y="6668"/>
                </a:cubicBezTo>
                <a:cubicBezTo>
                  <a:pt x="7025" y="6073"/>
                  <a:pt x="6811" y="5490"/>
                  <a:pt x="6406" y="5049"/>
                </a:cubicBezTo>
                <a:lnTo>
                  <a:pt x="6930" y="4525"/>
                </a:lnTo>
                <a:cubicBezTo>
                  <a:pt x="7466" y="5109"/>
                  <a:pt x="7752" y="5871"/>
                  <a:pt x="7752" y="6656"/>
                </a:cubicBezTo>
                <a:cubicBezTo>
                  <a:pt x="7752" y="8407"/>
                  <a:pt x="6323" y="9835"/>
                  <a:pt x="4561" y="9835"/>
                </a:cubicBezTo>
                <a:cubicBezTo>
                  <a:pt x="2810" y="9835"/>
                  <a:pt x="1382" y="8407"/>
                  <a:pt x="1382" y="6656"/>
                </a:cubicBezTo>
                <a:cubicBezTo>
                  <a:pt x="1382" y="4894"/>
                  <a:pt x="2810" y="3465"/>
                  <a:pt x="4561" y="3465"/>
                </a:cubicBezTo>
                <a:cubicBezTo>
                  <a:pt x="5180" y="3465"/>
                  <a:pt x="5775" y="3644"/>
                  <a:pt x="6275" y="3977"/>
                </a:cubicBezTo>
                <a:cubicBezTo>
                  <a:pt x="6300" y="3994"/>
                  <a:pt x="6330" y="4002"/>
                  <a:pt x="6360" y="4002"/>
                </a:cubicBezTo>
                <a:cubicBezTo>
                  <a:pt x="6415" y="4002"/>
                  <a:pt x="6471" y="3976"/>
                  <a:pt x="6501" y="3930"/>
                </a:cubicBezTo>
                <a:cubicBezTo>
                  <a:pt x="6549" y="3858"/>
                  <a:pt x="6525" y="3751"/>
                  <a:pt x="6454" y="3704"/>
                </a:cubicBezTo>
                <a:cubicBezTo>
                  <a:pt x="5894" y="3346"/>
                  <a:pt x="5239" y="3156"/>
                  <a:pt x="4561" y="3156"/>
                </a:cubicBezTo>
                <a:cubicBezTo>
                  <a:pt x="2632" y="3156"/>
                  <a:pt x="1048" y="4739"/>
                  <a:pt x="1048" y="6668"/>
                </a:cubicBezTo>
                <a:cubicBezTo>
                  <a:pt x="1048" y="8609"/>
                  <a:pt x="2632" y="10181"/>
                  <a:pt x="4561" y="10181"/>
                </a:cubicBezTo>
                <a:cubicBezTo>
                  <a:pt x="6501" y="10181"/>
                  <a:pt x="8073" y="8609"/>
                  <a:pt x="8073" y="6668"/>
                </a:cubicBezTo>
                <a:cubicBezTo>
                  <a:pt x="8073" y="5787"/>
                  <a:pt x="7752" y="4954"/>
                  <a:pt x="7156" y="4299"/>
                </a:cubicBezTo>
                <a:lnTo>
                  <a:pt x="7680" y="3787"/>
                </a:lnTo>
                <a:cubicBezTo>
                  <a:pt x="8383" y="4561"/>
                  <a:pt x="8799" y="5573"/>
                  <a:pt x="8799" y="6680"/>
                </a:cubicBezTo>
                <a:cubicBezTo>
                  <a:pt x="8799" y="9026"/>
                  <a:pt x="6894" y="10931"/>
                  <a:pt x="4549" y="10931"/>
                </a:cubicBezTo>
                <a:cubicBezTo>
                  <a:pt x="2215" y="10931"/>
                  <a:pt x="310" y="9026"/>
                  <a:pt x="310" y="6680"/>
                </a:cubicBezTo>
                <a:cubicBezTo>
                  <a:pt x="310" y="4347"/>
                  <a:pt x="2215" y="2442"/>
                  <a:pt x="4549" y="2442"/>
                </a:cubicBezTo>
                <a:close/>
                <a:moveTo>
                  <a:pt x="10023" y="1"/>
                </a:moveTo>
                <a:cubicBezTo>
                  <a:pt x="9981" y="1"/>
                  <a:pt x="9938" y="17"/>
                  <a:pt x="9907" y="48"/>
                </a:cubicBezTo>
                <a:lnTo>
                  <a:pt x="8156" y="1799"/>
                </a:lnTo>
                <a:cubicBezTo>
                  <a:pt x="8121" y="1834"/>
                  <a:pt x="8109" y="1882"/>
                  <a:pt x="8109" y="1918"/>
                </a:cubicBezTo>
                <a:lnTo>
                  <a:pt x="8109" y="2906"/>
                </a:lnTo>
                <a:lnTo>
                  <a:pt x="7680" y="3334"/>
                </a:lnTo>
                <a:cubicBezTo>
                  <a:pt x="6859" y="2572"/>
                  <a:pt x="5775" y="2120"/>
                  <a:pt x="4573" y="2120"/>
                </a:cubicBezTo>
                <a:cubicBezTo>
                  <a:pt x="2048" y="2120"/>
                  <a:pt x="1" y="4168"/>
                  <a:pt x="1" y="6680"/>
                </a:cubicBezTo>
                <a:cubicBezTo>
                  <a:pt x="1" y="9204"/>
                  <a:pt x="2048" y="11252"/>
                  <a:pt x="4573" y="11252"/>
                </a:cubicBezTo>
                <a:cubicBezTo>
                  <a:pt x="7085" y="11252"/>
                  <a:pt x="9133" y="9204"/>
                  <a:pt x="9133" y="6680"/>
                </a:cubicBezTo>
                <a:cubicBezTo>
                  <a:pt x="9133" y="5478"/>
                  <a:pt x="8680" y="4394"/>
                  <a:pt x="7918" y="3573"/>
                </a:cubicBezTo>
                <a:lnTo>
                  <a:pt x="8347" y="3144"/>
                </a:lnTo>
                <a:lnTo>
                  <a:pt x="9335" y="3144"/>
                </a:lnTo>
                <a:cubicBezTo>
                  <a:pt x="9371" y="3144"/>
                  <a:pt x="9418" y="3132"/>
                  <a:pt x="9454" y="3096"/>
                </a:cubicBezTo>
                <a:lnTo>
                  <a:pt x="11204" y="1346"/>
                </a:lnTo>
                <a:cubicBezTo>
                  <a:pt x="11252" y="1287"/>
                  <a:pt x="11264" y="1227"/>
                  <a:pt x="11240" y="1168"/>
                </a:cubicBezTo>
                <a:cubicBezTo>
                  <a:pt x="11204" y="1108"/>
                  <a:pt x="11145" y="1060"/>
                  <a:pt x="11085" y="1060"/>
                </a:cubicBezTo>
                <a:lnTo>
                  <a:pt x="10192" y="1060"/>
                </a:lnTo>
                <a:lnTo>
                  <a:pt x="10192" y="167"/>
                </a:lnTo>
                <a:cubicBezTo>
                  <a:pt x="10192" y="108"/>
                  <a:pt x="10145" y="36"/>
                  <a:pt x="10085" y="13"/>
                </a:cubicBezTo>
                <a:cubicBezTo>
                  <a:pt x="10065" y="5"/>
                  <a:pt x="10044" y="1"/>
                  <a:pt x="10023" y="1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2594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3346" y="2782887"/>
            <a:ext cx="5394036" cy="1292225"/>
          </a:xfrm>
        </p:spPr>
        <p:txBody>
          <a:bodyPr/>
          <a:lstStyle/>
          <a:p>
            <a:r>
              <a:rPr lang="en-US" dirty="0"/>
              <a:t>Lateral Characteristics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5C9EFF-23F3-48BB-B5BA-1A351EE896ED}"/>
              </a:ext>
            </a:extLst>
          </p:cNvPr>
          <p:cNvGrpSpPr/>
          <p:nvPr/>
        </p:nvGrpSpPr>
        <p:grpSpPr>
          <a:xfrm>
            <a:off x="6428417" y="202893"/>
            <a:ext cx="5664523" cy="6741625"/>
            <a:chOff x="6428417" y="202893"/>
            <a:chExt cx="5664523" cy="67416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B50E86-B3C4-47A0-B875-DCA1472EF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biLevel thresh="75000"/>
            </a:blip>
            <a:srcRect t="13149"/>
            <a:stretch/>
          </p:blipFill>
          <p:spPr>
            <a:xfrm>
              <a:off x="8237104" y="988290"/>
              <a:ext cx="1943100" cy="59562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96BC29-2A86-4FFB-BE93-464F42F98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50951" t="13149"/>
            <a:stretch/>
          </p:blipFill>
          <p:spPr>
            <a:xfrm>
              <a:off x="9227126" y="988290"/>
              <a:ext cx="953077" cy="595622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97522F-DDC0-4F5C-9FE4-42793CD118F1}"/>
                </a:ext>
              </a:extLst>
            </p:cNvPr>
            <p:cNvSpPr txBox="1"/>
            <p:nvPr/>
          </p:nvSpPr>
          <p:spPr>
            <a:xfrm>
              <a:off x="6428417" y="348891"/>
              <a:ext cx="233775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ＭＳ Ｐゴシック"/>
                  <a:cs typeface="+mn-cs"/>
                </a:rPr>
                <a:t>Right Brain Damage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35DC72-954B-40CA-8A77-C3AF3938A67C}"/>
                </a:ext>
              </a:extLst>
            </p:cNvPr>
            <p:cNvSpPr txBox="1"/>
            <p:nvPr/>
          </p:nvSpPr>
          <p:spPr>
            <a:xfrm>
              <a:off x="9703664" y="358369"/>
              <a:ext cx="2187074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ＭＳ Ｐゴシック"/>
                  <a:cs typeface="+mn-cs"/>
                </a:rPr>
                <a:t>Left Brain Damage</a:t>
              </a:r>
            </a:p>
          </p:txBody>
        </p:sp>
        <p:sp>
          <p:nvSpPr>
            <p:cNvPr id="22" name="Google Shape;429;p22">
              <a:extLst>
                <a:ext uri="{FF2B5EF4-FFF2-40B4-BE49-F238E27FC236}">
                  <a16:creationId xmlns:a16="http://schemas.microsoft.com/office/drawing/2014/main" id="{7D853806-6F58-4474-8AF2-63F0E36AA21C}"/>
                </a:ext>
              </a:extLst>
            </p:cNvPr>
            <p:cNvSpPr/>
            <p:nvPr/>
          </p:nvSpPr>
          <p:spPr>
            <a:xfrm>
              <a:off x="6489891" y="1743283"/>
              <a:ext cx="1568451" cy="54050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ＭＳ Ｐゴシック"/>
                  <a:cs typeface="+mn-cs"/>
                </a:rPr>
                <a:t>Paralyzed</a:t>
              </a:r>
            </a:p>
            <a:p>
              <a:pPr marL="0" marR="0" lvl="0" indent="0" algn="ct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ＭＳ Ｐゴシック"/>
                  <a:cs typeface="+mn-cs"/>
                </a:rPr>
                <a:t>Right Side</a:t>
              </a:r>
            </a:p>
          </p:txBody>
        </p:sp>
        <p:sp>
          <p:nvSpPr>
            <p:cNvPr id="23" name="Google Shape;429;p22">
              <a:extLst>
                <a:ext uri="{FF2B5EF4-FFF2-40B4-BE49-F238E27FC236}">
                  <a16:creationId xmlns:a16="http://schemas.microsoft.com/office/drawing/2014/main" id="{AEB471A3-CD2F-4717-80B4-D446BB6B8BFF}"/>
                </a:ext>
              </a:extLst>
            </p:cNvPr>
            <p:cNvSpPr/>
            <p:nvPr/>
          </p:nvSpPr>
          <p:spPr>
            <a:xfrm>
              <a:off x="6500280" y="2720264"/>
              <a:ext cx="1568451" cy="54050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ＭＳ Ｐゴシック"/>
                  <a:cs typeface="+mn-cs"/>
                </a:rPr>
                <a:t>Speech/Language Deficits</a:t>
              </a:r>
            </a:p>
          </p:txBody>
        </p:sp>
        <p:sp>
          <p:nvSpPr>
            <p:cNvPr id="24" name="Google Shape;429;p22">
              <a:extLst>
                <a:ext uri="{FF2B5EF4-FFF2-40B4-BE49-F238E27FC236}">
                  <a16:creationId xmlns:a16="http://schemas.microsoft.com/office/drawing/2014/main" id="{A395BBA5-9248-4A18-9205-2272D685F78C}"/>
                </a:ext>
              </a:extLst>
            </p:cNvPr>
            <p:cNvSpPr/>
            <p:nvPr/>
          </p:nvSpPr>
          <p:spPr>
            <a:xfrm>
              <a:off x="6524432" y="3695386"/>
              <a:ext cx="1568451" cy="54050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ＭＳ Ｐゴシック"/>
                  <a:cs typeface="+mn-cs"/>
                </a:rPr>
                <a:t>Behavioral</a:t>
              </a:r>
            </a:p>
            <a:p>
              <a:pPr marL="0" marR="0" lvl="0" indent="0" algn="ct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ＭＳ Ｐゴシック"/>
                  <a:cs typeface="+mn-cs"/>
                </a:rPr>
                <a:t>Style: Slow,</a:t>
              </a:r>
            </a:p>
            <a:p>
              <a:pPr marL="0" marR="0" lvl="0" indent="0" algn="ct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ＭＳ Ｐゴシック"/>
                  <a:cs typeface="+mn-cs"/>
                </a:rPr>
                <a:t>Cautious</a:t>
              </a:r>
            </a:p>
          </p:txBody>
        </p:sp>
        <p:sp>
          <p:nvSpPr>
            <p:cNvPr id="25" name="Google Shape;429;p22">
              <a:extLst>
                <a:ext uri="{FF2B5EF4-FFF2-40B4-BE49-F238E27FC236}">
                  <a16:creationId xmlns:a16="http://schemas.microsoft.com/office/drawing/2014/main" id="{6A3A0F80-F145-4F2A-ADA9-3998064AF54A}"/>
                </a:ext>
              </a:extLst>
            </p:cNvPr>
            <p:cNvSpPr/>
            <p:nvPr/>
          </p:nvSpPr>
          <p:spPr>
            <a:xfrm>
              <a:off x="6511640" y="4670508"/>
              <a:ext cx="1568451" cy="54050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ＭＳ Ｐゴシック"/>
                  <a:cs typeface="+mn-cs"/>
                </a:rPr>
                <a:t>Memory Deficits</a:t>
              </a:r>
            </a:p>
            <a:p>
              <a:pPr marL="0" marR="0" lvl="0" indent="0" algn="ct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ＭＳ Ｐゴシック"/>
                  <a:cs typeface="+mn-cs"/>
                </a:rPr>
                <a:t>(Language)</a:t>
              </a:r>
            </a:p>
          </p:txBody>
        </p:sp>
        <p:sp>
          <p:nvSpPr>
            <p:cNvPr id="29" name="Google Shape;429;p22">
              <a:extLst>
                <a:ext uri="{FF2B5EF4-FFF2-40B4-BE49-F238E27FC236}">
                  <a16:creationId xmlns:a16="http://schemas.microsoft.com/office/drawing/2014/main" id="{5D8E4624-8260-4F4F-8A18-64F103761350}"/>
                </a:ext>
              </a:extLst>
            </p:cNvPr>
            <p:cNvSpPr/>
            <p:nvPr/>
          </p:nvSpPr>
          <p:spPr>
            <a:xfrm>
              <a:off x="10315327" y="1743283"/>
              <a:ext cx="1568451" cy="54050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ＭＳ Ｐゴシック"/>
                  <a:cs typeface="+mn-cs"/>
                </a:rPr>
                <a:t>Paralyzed</a:t>
              </a:r>
            </a:p>
            <a:p>
              <a:pPr marL="0" marR="0" lvl="0" indent="0" algn="ct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ＭＳ Ｐゴシック"/>
                  <a:cs typeface="+mn-cs"/>
                </a:rPr>
                <a:t>Left Side</a:t>
              </a:r>
            </a:p>
          </p:txBody>
        </p:sp>
        <p:sp>
          <p:nvSpPr>
            <p:cNvPr id="30" name="Google Shape;429;p22">
              <a:extLst>
                <a:ext uri="{FF2B5EF4-FFF2-40B4-BE49-F238E27FC236}">
                  <a16:creationId xmlns:a16="http://schemas.microsoft.com/office/drawing/2014/main" id="{A7DCC20A-091B-4746-9A54-08FF05388EC5}"/>
                </a:ext>
              </a:extLst>
            </p:cNvPr>
            <p:cNvSpPr/>
            <p:nvPr/>
          </p:nvSpPr>
          <p:spPr>
            <a:xfrm>
              <a:off x="10325716" y="2720264"/>
              <a:ext cx="1568451" cy="54050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ＭＳ Ｐゴシック"/>
                  <a:cs typeface="+mn-cs"/>
                </a:rPr>
                <a:t>Spatial/Perceptual Deficits</a:t>
              </a:r>
            </a:p>
          </p:txBody>
        </p:sp>
        <p:sp>
          <p:nvSpPr>
            <p:cNvPr id="31" name="Google Shape;429;p22">
              <a:extLst>
                <a:ext uri="{FF2B5EF4-FFF2-40B4-BE49-F238E27FC236}">
                  <a16:creationId xmlns:a16="http://schemas.microsoft.com/office/drawing/2014/main" id="{64D9A214-82AC-45BE-9EAE-1DD424BF1AB7}"/>
                </a:ext>
              </a:extLst>
            </p:cNvPr>
            <p:cNvSpPr/>
            <p:nvPr/>
          </p:nvSpPr>
          <p:spPr>
            <a:xfrm>
              <a:off x="10349868" y="3695386"/>
              <a:ext cx="1568451" cy="54050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ＭＳ Ｐゴシック"/>
                  <a:cs typeface="+mn-cs"/>
                </a:rPr>
                <a:t>Behavioral</a:t>
              </a:r>
            </a:p>
            <a:p>
              <a:pPr marL="0" marR="0" lvl="0" indent="0" algn="ct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ＭＳ Ｐゴシック"/>
                  <a:cs typeface="+mn-cs"/>
                </a:rPr>
                <a:t>Style: Quick, Impulsive</a:t>
              </a:r>
            </a:p>
          </p:txBody>
        </p:sp>
        <p:sp>
          <p:nvSpPr>
            <p:cNvPr id="32" name="Google Shape;429;p22">
              <a:extLst>
                <a:ext uri="{FF2B5EF4-FFF2-40B4-BE49-F238E27FC236}">
                  <a16:creationId xmlns:a16="http://schemas.microsoft.com/office/drawing/2014/main" id="{06FBEF9D-4133-4C19-AE05-F9F363963CBB}"/>
                </a:ext>
              </a:extLst>
            </p:cNvPr>
            <p:cNvSpPr/>
            <p:nvPr/>
          </p:nvSpPr>
          <p:spPr>
            <a:xfrm>
              <a:off x="10337076" y="4670508"/>
              <a:ext cx="1568451" cy="54050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ＭＳ Ｐゴシック"/>
                  <a:cs typeface="+mn-cs"/>
                </a:rPr>
                <a:t>Memory Deficits</a:t>
              </a:r>
            </a:p>
            <a:p>
              <a:pPr marL="0" marR="0" lvl="0" indent="0" algn="ct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ＭＳ Ｐゴシック"/>
                  <a:cs typeface="+mn-cs"/>
                </a:rPr>
                <a:t>(Performance)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B96F8FE-909F-41BC-A689-F7B82B411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39" y="6348559"/>
              <a:ext cx="1181601" cy="31513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8A3045E-CD84-4B56-AA90-C16362212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6465" y="202893"/>
              <a:ext cx="841321" cy="676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4987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Deficits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64391" y="2819249"/>
            <a:ext cx="5219173" cy="4067046"/>
          </a:xfrm>
        </p:spPr>
        <p:txBody>
          <a:bodyPr/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en-US" dirty="0"/>
              <a:t>Visual deficits to the right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en-US" dirty="0"/>
              <a:t>Right sided weakness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en-US" dirty="0"/>
              <a:t>Speech and language deficits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en-US" dirty="0"/>
              <a:t>Has slow and cautious behavior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en-US" dirty="0"/>
              <a:t>Emotionally labile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en-US" dirty="0"/>
              <a:t>Motor planning problems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440927" y="2819249"/>
            <a:ext cx="5219172" cy="4067046"/>
          </a:xfrm>
        </p:spPr>
        <p:txBody>
          <a:bodyPr/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en-US" dirty="0"/>
              <a:t>Right visual field deficits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en-US" dirty="0"/>
              <a:t>Left hemiparesis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en-US" dirty="0"/>
              <a:t>Impulsivity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en-US" dirty="0"/>
              <a:t>Safety awareness deficits 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en-US" dirty="0"/>
              <a:t>Spatial impairment 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en-US" dirty="0"/>
              <a:t>Sensory loss </a:t>
            </a:r>
          </a:p>
        </p:txBody>
      </p:sp>
      <p:sp>
        <p:nvSpPr>
          <p:cNvPr id="10" name="Google Shape;211;p18">
            <a:extLst>
              <a:ext uri="{FF2B5EF4-FFF2-40B4-BE49-F238E27FC236}">
                <a16:creationId xmlns:a16="http://schemas.microsoft.com/office/drawing/2014/main" id="{578D6352-9012-474D-87B0-5F230BFBB276}"/>
              </a:ext>
            </a:extLst>
          </p:cNvPr>
          <p:cNvSpPr/>
          <p:nvPr/>
        </p:nvSpPr>
        <p:spPr>
          <a:xfrm>
            <a:off x="664391" y="2255205"/>
            <a:ext cx="5269691" cy="471900"/>
          </a:xfrm>
          <a:prstGeom prst="roundRect">
            <a:avLst>
              <a:gd name="adj" fmla="val 50000"/>
            </a:avLst>
          </a:prstGeom>
          <a:solidFill>
            <a:srgbClr val="94BA62"/>
          </a:solidFill>
          <a:ln>
            <a:noFill/>
          </a:ln>
        </p:spPr>
        <p:txBody>
          <a:bodyPr spcFirstLastPara="1" wrap="square" lIns="91425" tIns="91425" rIns="548625" bIns="91425" anchor="ctr" anchorCtr="0">
            <a:noAutofit/>
          </a:bodyPr>
          <a:lstStyle/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  <a:sym typeface="Fira Sans Extra Condensed Medium"/>
              </a:rPr>
              <a:t>Left Brain CVA </a:t>
            </a:r>
          </a:p>
        </p:txBody>
      </p:sp>
      <p:sp>
        <p:nvSpPr>
          <p:cNvPr id="14" name="Google Shape;219;p18">
            <a:extLst>
              <a:ext uri="{FF2B5EF4-FFF2-40B4-BE49-F238E27FC236}">
                <a16:creationId xmlns:a16="http://schemas.microsoft.com/office/drawing/2014/main" id="{0A7F8CA4-2F89-49EB-8421-50A849B90B30}"/>
              </a:ext>
            </a:extLst>
          </p:cNvPr>
          <p:cNvSpPr/>
          <p:nvPr/>
        </p:nvSpPr>
        <p:spPr>
          <a:xfrm>
            <a:off x="6373815" y="2255205"/>
            <a:ext cx="5269691" cy="471900"/>
          </a:xfrm>
          <a:prstGeom prst="roundRect">
            <a:avLst>
              <a:gd name="adj" fmla="val 50000"/>
            </a:avLst>
          </a:prstGeom>
          <a:solidFill>
            <a:srgbClr val="94BA62"/>
          </a:solidFill>
          <a:ln>
            <a:noFill/>
          </a:ln>
        </p:spPr>
        <p:txBody>
          <a:bodyPr spcFirstLastPara="1" wrap="square" lIns="91425" tIns="91425" rIns="548625" bIns="91425" anchor="ctr" anchorCtr="0">
            <a:noAutofit/>
          </a:bodyPr>
          <a:lstStyle/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Right Brain CVA</a:t>
            </a:r>
          </a:p>
        </p:txBody>
      </p:sp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806CCA56-331A-4E88-A636-460C0B38B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2035" y="9388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10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369E7-3860-FF43-A5A2-83FA1EA04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Exit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C967F-E633-8A49-AB88-FFA60F680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 is at greatest risk for exiting the </a:t>
            </a:r>
          </a:p>
          <a:p>
            <a:pPr marL="0" indent="0">
              <a:buNone/>
            </a:pPr>
            <a:r>
              <a:rPr lang="en-US" dirty="0"/>
              <a:t>   bed unassisted?</a:t>
            </a:r>
          </a:p>
          <a:p>
            <a:r>
              <a:rPr lang="en-US" dirty="0"/>
              <a:t>Who is at greater risk for falls?</a:t>
            </a:r>
          </a:p>
          <a:p>
            <a:r>
              <a:rPr lang="en-US" dirty="0"/>
              <a:t>Which bed placement in the room (A or B)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Graphic 4" descr="Protecting hand">
            <a:extLst>
              <a:ext uri="{FF2B5EF4-FFF2-40B4-BE49-F238E27FC236}">
                <a16:creationId xmlns:a16="http://schemas.microsoft.com/office/drawing/2014/main" id="{0BD89038-3DBD-469A-9E9A-EE0916486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5402" y="692345"/>
            <a:ext cx="914400" cy="914400"/>
          </a:xfrm>
          <a:prstGeom prst="rect">
            <a:avLst/>
          </a:prstGeom>
        </p:spPr>
      </p:pic>
      <p:pic>
        <p:nvPicPr>
          <p:cNvPr id="6" name="Graphic 5" descr="Protecting hand">
            <a:extLst>
              <a:ext uri="{FF2B5EF4-FFF2-40B4-BE49-F238E27FC236}">
                <a16:creationId xmlns:a16="http://schemas.microsoft.com/office/drawing/2014/main" id="{56EDA807-B644-4CC9-8F82-88CDB3825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851102" y="10755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14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Reengineer Protocols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Mobility Protocols </a:t>
            </a:r>
          </a:p>
          <a:p>
            <a:pPr lvl="1"/>
            <a:r>
              <a:rPr lang="en-US" dirty="0"/>
              <a:t>Contact Guard Assist </a:t>
            </a:r>
          </a:p>
          <a:p>
            <a:pPr lvl="1"/>
            <a:r>
              <a:rPr lang="en-US" dirty="0"/>
              <a:t>Standby Assist </a:t>
            </a:r>
          </a:p>
          <a:p>
            <a:pPr lvl="1"/>
            <a:r>
              <a:rPr lang="en-US" dirty="0"/>
              <a:t>Assistive Devices</a:t>
            </a:r>
          </a:p>
          <a:p>
            <a:pPr lvl="1"/>
            <a:r>
              <a:rPr lang="en-US" dirty="0"/>
              <a:t>Verbal Cues/Reinforcement  </a:t>
            </a:r>
          </a:p>
          <a:p>
            <a:r>
              <a:rPr lang="en-US" dirty="0"/>
              <a:t>Re-engineer Sitter Programs to Mobility Aides</a:t>
            </a:r>
          </a:p>
          <a:p>
            <a:r>
              <a:rPr lang="en-US" dirty="0"/>
              <a:t>Set Up Balancing Measure – Staff Injuries  vs. Assisted Fall</a:t>
            </a:r>
          </a:p>
        </p:txBody>
      </p:sp>
      <p:pic>
        <p:nvPicPr>
          <p:cNvPr id="5" name="Graphic 4" descr="List">
            <a:extLst>
              <a:ext uri="{FF2B5EF4-FFF2-40B4-BE49-F238E27FC236}">
                <a16:creationId xmlns:a16="http://schemas.microsoft.com/office/drawing/2014/main" id="{6E00A95B-56B1-4E90-9951-AC1A9670F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9992" y="8343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75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>
            <a:extLst>
              <a:ext uri="{FF2B5EF4-FFF2-40B4-BE49-F238E27FC236}">
                <a16:creationId xmlns:a16="http://schemas.microsoft.com/office/drawing/2014/main" id="{52708079-4302-4C12-9FD9-D66085099E1C}"/>
              </a:ext>
            </a:extLst>
          </p:cNvPr>
          <p:cNvSpPr/>
          <p:nvPr/>
        </p:nvSpPr>
        <p:spPr bwMode="auto">
          <a:xfrm>
            <a:off x="1135809" y="2859356"/>
            <a:ext cx="1419120" cy="2824559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2727B9AE-64FB-4759-A245-4530D1B8ACA8}"/>
              </a:ext>
            </a:extLst>
          </p:cNvPr>
          <p:cNvSpPr/>
          <p:nvPr/>
        </p:nvSpPr>
        <p:spPr bwMode="auto">
          <a:xfrm>
            <a:off x="1130129" y="3429000"/>
            <a:ext cx="1419120" cy="2254915"/>
          </a:xfrm>
          <a:prstGeom prst="rect">
            <a:avLst/>
          </a:prstGeom>
          <a:solidFill>
            <a:srgbClr val="B3DDF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CEEE4676-CB73-4E54-9BB1-20D34E7038B8}"/>
              </a:ext>
            </a:extLst>
          </p:cNvPr>
          <p:cNvCxnSpPr/>
          <p:nvPr/>
        </p:nvCxnSpPr>
        <p:spPr bwMode="auto">
          <a:xfrm>
            <a:off x="2868136" y="3680704"/>
            <a:ext cx="112171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oval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6" name="Google Shape;418;p21">
            <a:extLst>
              <a:ext uri="{FF2B5EF4-FFF2-40B4-BE49-F238E27FC236}">
                <a16:creationId xmlns:a16="http://schemas.microsoft.com/office/drawing/2014/main" id="{B41CAE50-F20B-4C3D-91A4-DEEF9792CB16}"/>
              </a:ext>
            </a:extLst>
          </p:cNvPr>
          <p:cNvSpPr/>
          <p:nvPr/>
        </p:nvSpPr>
        <p:spPr>
          <a:xfrm rot="5400000" flipH="1">
            <a:off x="7299541" y="492271"/>
            <a:ext cx="852216" cy="6349216"/>
          </a:xfrm>
          <a:prstGeom prst="round2SameRect">
            <a:avLst>
              <a:gd name="adj1" fmla="val 6301"/>
              <a:gd name="adj2" fmla="val 0"/>
            </a:avLst>
          </a:prstGeom>
          <a:solidFill>
            <a:srgbClr val="E4EDD7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6E5BFEE2-42D9-4583-87A7-3F4DEDE50110}"/>
              </a:ext>
            </a:extLst>
          </p:cNvPr>
          <p:cNvSpPr>
            <a:spLocks noChangeAspect="1"/>
          </p:cNvSpPr>
          <p:nvPr/>
        </p:nvSpPr>
        <p:spPr bwMode="auto">
          <a:xfrm>
            <a:off x="3971782" y="3174159"/>
            <a:ext cx="993094" cy="984651"/>
          </a:xfrm>
          <a:prstGeom prst="ellipse">
            <a:avLst/>
          </a:prstGeom>
          <a:solidFill>
            <a:srgbClr val="94BA6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72" name="Google Shape;418;p21">
            <a:extLst>
              <a:ext uri="{FF2B5EF4-FFF2-40B4-BE49-F238E27FC236}">
                <a16:creationId xmlns:a16="http://schemas.microsoft.com/office/drawing/2014/main" id="{167AAABB-3F14-4FFB-82E3-26D1DA3E1D07}"/>
              </a:ext>
            </a:extLst>
          </p:cNvPr>
          <p:cNvSpPr/>
          <p:nvPr/>
        </p:nvSpPr>
        <p:spPr>
          <a:xfrm rot="5400000" flipH="1">
            <a:off x="7299541" y="2672744"/>
            <a:ext cx="852216" cy="6349216"/>
          </a:xfrm>
          <a:prstGeom prst="round2SameRect">
            <a:avLst>
              <a:gd name="adj1" fmla="val 6301"/>
              <a:gd name="adj2" fmla="val 0"/>
            </a:avLst>
          </a:prstGeom>
          <a:solidFill>
            <a:schemeClr val="bg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C06320D5-DBDB-44F8-A69E-F88CE4ED1E38}"/>
              </a:ext>
            </a:extLst>
          </p:cNvPr>
          <p:cNvSpPr/>
          <p:nvPr/>
        </p:nvSpPr>
        <p:spPr>
          <a:xfrm>
            <a:off x="5077750" y="5535544"/>
            <a:ext cx="5822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Long-Term</a:t>
            </a:r>
            <a:r>
              <a:rPr lang="en-US" sz="1800" dirty="0"/>
              <a:t> bed sensor pads are durable, long-lasting and can be cleaned and reused between patients  </a:t>
            </a:r>
          </a:p>
        </p:txBody>
      </p:sp>
      <p:sp>
        <p:nvSpPr>
          <p:cNvPr id="168" name="Google Shape;418;p21">
            <a:extLst>
              <a:ext uri="{FF2B5EF4-FFF2-40B4-BE49-F238E27FC236}">
                <a16:creationId xmlns:a16="http://schemas.microsoft.com/office/drawing/2014/main" id="{7C342564-1DF4-488B-B756-E42651CA6092}"/>
              </a:ext>
            </a:extLst>
          </p:cNvPr>
          <p:cNvSpPr/>
          <p:nvPr/>
        </p:nvSpPr>
        <p:spPr>
          <a:xfrm rot="5400000" flipH="1">
            <a:off x="7299541" y="1591052"/>
            <a:ext cx="852216" cy="6349216"/>
          </a:xfrm>
          <a:prstGeom prst="round2SameRect">
            <a:avLst>
              <a:gd name="adj1" fmla="val 6301"/>
              <a:gd name="adj2" fmla="val 0"/>
            </a:avLst>
          </a:prstGeom>
          <a:solidFill>
            <a:schemeClr val="bg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418;p21">
            <a:extLst>
              <a:ext uri="{FF2B5EF4-FFF2-40B4-BE49-F238E27FC236}">
                <a16:creationId xmlns:a16="http://schemas.microsoft.com/office/drawing/2014/main" id="{695E0EE6-B489-4800-8C7C-0E8890C1D06B}"/>
              </a:ext>
            </a:extLst>
          </p:cNvPr>
          <p:cNvSpPr/>
          <p:nvPr/>
        </p:nvSpPr>
        <p:spPr>
          <a:xfrm rot="5400000" flipH="1">
            <a:off x="7312187" y="-615719"/>
            <a:ext cx="852216" cy="6349216"/>
          </a:xfrm>
          <a:prstGeom prst="round2SameRect">
            <a:avLst>
              <a:gd name="adj1" fmla="val 6301"/>
              <a:gd name="adj2" fmla="val 0"/>
            </a:avLst>
          </a:prstGeom>
          <a:solidFill>
            <a:srgbClr val="E4EDD7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86;p15">
            <a:extLst>
              <a:ext uri="{FF2B5EF4-FFF2-40B4-BE49-F238E27FC236}">
                <a16:creationId xmlns:a16="http://schemas.microsoft.com/office/drawing/2014/main" id="{CA9A5C17-B8E3-48F8-A3F9-738C3822C696}"/>
              </a:ext>
            </a:extLst>
          </p:cNvPr>
          <p:cNvSpPr/>
          <p:nvPr/>
        </p:nvSpPr>
        <p:spPr>
          <a:xfrm flipH="1">
            <a:off x="-328704" y="2485061"/>
            <a:ext cx="3383280" cy="338328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22B936-C8FA-BB40-8962-029A0AED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Bed Sensors Pads:  See </a:t>
            </a:r>
            <a:r>
              <a:rPr lang="en-US" dirty="0" err="1">
                <a:solidFill>
                  <a:srgbClr val="FFFF00"/>
                </a:solidFill>
              </a:rPr>
              <a:t>Curbell</a:t>
            </a:r>
            <a:r>
              <a:rPr lang="en-US" dirty="0">
                <a:solidFill>
                  <a:srgbClr val="FFFF00"/>
                </a:solidFill>
              </a:rPr>
              <a:t> Medical Products at the end of this presentation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3E455FA-4E51-462E-B85C-05009A887319}"/>
              </a:ext>
            </a:extLst>
          </p:cNvPr>
          <p:cNvGrpSpPr/>
          <p:nvPr/>
        </p:nvGrpSpPr>
        <p:grpSpPr>
          <a:xfrm>
            <a:off x="999545" y="2667252"/>
            <a:ext cx="1688764" cy="3211375"/>
            <a:chOff x="1148969" y="3473945"/>
            <a:chExt cx="1097578" cy="2079763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906DBFA5-A41A-4D18-8D27-61B72ADC2AC5}"/>
                </a:ext>
              </a:extLst>
            </p:cNvPr>
            <p:cNvSpPr/>
            <p:nvPr/>
          </p:nvSpPr>
          <p:spPr>
            <a:xfrm>
              <a:off x="1148969" y="3669341"/>
              <a:ext cx="64571" cy="68747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BA761EB7-C3FA-47B6-A8CD-E3DE147AF839}"/>
                </a:ext>
              </a:extLst>
            </p:cNvPr>
            <p:cNvSpPr/>
            <p:nvPr/>
          </p:nvSpPr>
          <p:spPr>
            <a:xfrm>
              <a:off x="2181976" y="3677291"/>
              <a:ext cx="64571" cy="68747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5336EA41-782C-42EE-B9FC-CAC800EB7734}"/>
                </a:ext>
              </a:extLst>
            </p:cNvPr>
            <p:cNvSpPr/>
            <p:nvPr/>
          </p:nvSpPr>
          <p:spPr>
            <a:xfrm rot="16200000">
              <a:off x="1655276" y="5020599"/>
              <a:ext cx="91374" cy="97484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CE258F61-1EC7-4C6C-8572-EB254F6E6BD5}"/>
                </a:ext>
              </a:extLst>
            </p:cNvPr>
            <p:cNvSpPr/>
            <p:nvPr/>
          </p:nvSpPr>
          <p:spPr>
            <a:xfrm rot="16200000">
              <a:off x="1654913" y="3057624"/>
              <a:ext cx="89688" cy="92233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28A323F1-FB6F-4038-BDA3-1397DD6E2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r="18963" b="8120"/>
            <a:stretch/>
          </p:blipFill>
          <p:spPr>
            <a:xfrm>
              <a:off x="1255154" y="4312304"/>
              <a:ext cx="892552" cy="277240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</p:pic>
      </p:grp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62D55E5B-C16B-49CD-BF35-ECE182004701}"/>
              </a:ext>
            </a:extLst>
          </p:cNvPr>
          <p:cNvSpPr/>
          <p:nvPr/>
        </p:nvSpPr>
        <p:spPr>
          <a:xfrm>
            <a:off x="999545" y="4165731"/>
            <a:ext cx="99351" cy="106153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62C8F739-4F31-4CE8-A5F5-40644E06320D}"/>
              </a:ext>
            </a:extLst>
          </p:cNvPr>
          <p:cNvSpPr/>
          <p:nvPr/>
        </p:nvSpPr>
        <p:spPr>
          <a:xfrm>
            <a:off x="2598818" y="4194563"/>
            <a:ext cx="99351" cy="106153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FC899FD8-B3DC-4539-AF4B-3339EA2C8A68}"/>
              </a:ext>
            </a:extLst>
          </p:cNvPr>
          <p:cNvSpPr/>
          <p:nvPr/>
        </p:nvSpPr>
        <p:spPr bwMode="auto">
          <a:xfrm>
            <a:off x="4042182" y="3250296"/>
            <a:ext cx="843486" cy="833166"/>
          </a:xfrm>
          <a:prstGeom prst="ellipse">
            <a:avLst/>
          </a:prstGeom>
          <a:solidFill>
            <a:srgbClr val="94BA62"/>
          </a:solidFill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pic>
        <p:nvPicPr>
          <p:cNvPr id="117" name="Graphic 116" descr="Wireless">
            <a:extLst>
              <a:ext uri="{FF2B5EF4-FFF2-40B4-BE49-F238E27FC236}">
                <a16:creationId xmlns:a16="http://schemas.microsoft.com/office/drawing/2014/main" id="{EA43FC89-6CDC-458D-9BDD-6C099E6E1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8011" y="3318361"/>
            <a:ext cx="666356" cy="660691"/>
          </a:xfrm>
          <a:prstGeom prst="rect">
            <a:avLst/>
          </a:prstGeom>
        </p:spPr>
      </p:pic>
      <p:sp>
        <p:nvSpPr>
          <p:cNvPr id="121" name="Google Shape;534;p16">
            <a:extLst>
              <a:ext uri="{FF2B5EF4-FFF2-40B4-BE49-F238E27FC236}">
                <a16:creationId xmlns:a16="http://schemas.microsoft.com/office/drawing/2014/main" id="{54B759AA-3EA2-4155-A4EE-FC8DA7DE8261}"/>
              </a:ext>
            </a:extLst>
          </p:cNvPr>
          <p:cNvSpPr/>
          <p:nvPr/>
        </p:nvSpPr>
        <p:spPr>
          <a:xfrm flipV="1">
            <a:off x="2870381" y="2923103"/>
            <a:ext cx="1297576" cy="292989"/>
          </a:xfrm>
          <a:custGeom>
            <a:avLst/>
            <a:gdLst/>
            <a:ahLst/>
            <a:cxnLst/>
            <a:rect l="l" t="t" r="r" b="b"/>
            <a:pathLst>
              <a:path w="55678" h="13399" extrusionOk="0">
                <a:moveTo>
                  <a:pt x="0" y="0"/>
                </a:moveTo>
                <a:lnTo>
                  <a:pt x="36324" y="0"/>
                </a:lnTo>
                <a:lnTo>
                  <a:pt x="55678" y="13399"/>
                </a:lnTo>
              </a:path>
            </a:pathLst>
          </a:custGeom>
          <a:noFill/>
          <a:ln w="9525" cap="flat" cmpd="sng">
            <a:solidFill>
              <a:srgbClr val="434343"/>
            </a:solidFill>
            <a:prstDash val="solid"/>
            <a:round/>
            <a:headEnd type="oval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22" name="Google Shape;534;p16">
            <a:extLst>
              <a:ext uri="{FF2B5EF4-FFF2-40B4-BE49-F238E27FC236}">
                <a16:creationId xmlns:a16="http://schemas.microsoft.com/office/drawing/2014/main" id="{C7FC2796-39E1-4872-9B21-E07CC3769FE9}"/>
              </a:ext>
            </a:extLst>
          </p:cNvPr>
          <p:cNvSpPr/>
          <p:nvPr/>
        </p:nvSpPr>
        <p:spPr>
          <a:xfrm>
            <a:off x="2868136" y="5267617"/>
            <a:ext cx="1297576" cy="279434"/>
          </a:xfrm>
          <a:custGeom>
            <a:avLst/>
            <a:gdLst/>
            <a:ahLst/>
            <a:cxnLst/>
            <a:rect l="l" t="t" r="r" b="b"/>
            <a:pathLst>
              <a:path w="55678" h="13399" extrusionOk="0">
                <a:moveTo>
                  <a:pt x="0" y="0"/>
                </a:moveTo>
                <a:lnTo>
                  <a:pt x="36324" y="0"/>
                </a:lnTo>
                <a:lnTo>
                  <a:pt x="55678" y="13399"/>
                </a:lnTo>
              </a:path>
            </a:pathLst>
          </a:custGeom>
          <a:noFill/>
          <a:ln w="9525" cap="flat" cmpd="sng">
            <a:solidFill>
              <a:srgbClr val="434343"/>
            </a:solidFill>
            <a:prstDash val="solid"/>
            <a:round/>
            <a:headEnd type="oval" w="med" len="med"/>
            <a:tailEnd type="none" w="med" len="med"/>
          </a:ln>
        </p:spPr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DFB54496-7618-4F74-9DA7-A79AE5A2BF60}"/>
              </a:ext>
            </a:extLst>
          </p:cNvPr>
          <p:cNvSpPr/>
          <p:nvPr/>
        </p:nvSpPr>
        <p:spPr>
          <a:xfrm>
            <a:off x="5115849" y="2225605"/>
            <a:ext cx="579705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Corded</a:t>
            </a:r>
            <a:r>
              <a:rPr lang="en-US" dirty="0"/>
              <a:t> </a:t>
            </a:r>
            <a:r>
              <a:rPr lang="en-US" sz="2000" dirty="0"/>
              <a:t>bed sensor pads</a:t>
            </a:r>
            <a:r>
              <a:rPr lang="en-US" dirty="0"/>
              <a:t> are a good choice when you need a simple sensor for your monitor. </a:t>
            </a:r>
            <a:endParaRPr lang="en-US" dirty="0">
              <a:latin typeface="+mj-lt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8734AB18-D18C-4341-9FE2-ABAECD260FDC}"/>
              </a:ext>
            </a:extLst>
          </p:cNvPr>
          <p:cNvSpPr/>
          <p:nvPr/>
        </p:nvSpPr>
        <p:spPr>
          <a:xfrm>
            <a:off x="5077750" y="3202671"/>
            <a:ext cx="58225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Cordless</a:t>
            </a:r>
            <a:r>
              <a:rPr lang="en-US" sz="1800" dirty="0"/>
              <a:t> bed sensor pads eliminate cord tripping hazards and cord damage — the primary cause of false and failed alarms, and replacement/repair costs.</a:t>
            </a: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273DB0B-F904-4B3B-9011-93B725243ECF}"/>
              </a:ext>
            </a:extLst>
          </p:cNvPr>
          <p:cNvGrpSpPr/>
          <p:nvPr/>
        </p:nvGrpSpPr>
        <p:grpSpPr>
          <a:xfrm>
            <a:off x="3989849" y="4272940"/>
            <a:ext cx="993094" cy="984651"/>
            <a:chOff x="4019803" y="4439456"/>
            <a:chExt cx="1188720" cy="1188720"/>
          </a:xfrm>
        </p:grpSpPr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02510359-F105-4B2E-8EA7-3C817E0A45A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19803" y="4439456"/>
              <a:ext cx="1188720" cy="118872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5108D949-D17E-44E5-B141-256C8CDA48E0}"/>
                </a:ext>
              </a:extLst>
            </p:cNvPr>
            <p:cNvSpPr/>
            <p:nvPr/>
          </p:nvSpPr>
          <p:spPr bwMode="auto">
            <a:xfrm>
              <a:off x="4104071" y="4531373"/>
              <a:ext cx="1009641" cy="100584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0777982-E723-4448-B7EF-6EEA4447E3F4}"/>
              </a:ext>
            </a:extLst>
          </p:cNvPr>
          <p:cNvGrpSpPr/>
          <p:nvPr/>
        </p:nvGrpSpPr>
        <p:grpSpPr>
          <a:xfrm>
            <a:off x="4007953" y="5365500"/>
            <a:ext cx="993094" cy="984651"/>
            <a:chOff x="4019803" y="4439456"/>
            <a:chExt cx="1188720" cy="1188720"/>
          </a:xfrm>
        </p:grpSpPr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38768C26-7E95-4C55-A702-D81A5A8736C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19803" y="4439456"/>
              <a:ext cx="1188720" cy="118872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3B1B2E15-5209-46B0-A6AA-CA89D700C3E9}"/>
                </a:ext>
              </a:extLst>
            </p:cNvPr>
            <p:cNvSpPr/>
            <p:nvPr/>
          </p:nvSpPr>
          <p:spPr bwMode="auto">
            <a:xfrm>
              <a:off x="4104071" y="4531373"/>
              <a:ext cx="1009641" cy="100584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</p:grpSp>
      <p:sp>
        <p:nvSpPr>
          <p:cNvPr id="169" name="Rectangle 168">
            <a:extLst>
              <a:ext uri="{FF2B5EF4-FFF2-40B4-BE49-F238E27FC236}">
                <a16:creationId xmlns:a16="http://schemas.microsoft.com/office/drawing/2014/main" id="{1B915BEE-6AFA-4818-AFDF-1F136E8BD881}"/>
              </a:ext>
            </a:extLst>
          </p:cNvPr>
          <p:cNvSpPr/>
          <p:nvPr/>
        </p:nvSpPr>
        <p:spPr>
          <a:xfrm>
            <a:off x="5077750" y="4453852"/>
            <a:ext cx="5822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Short-Term</a:t>
            </a:r>
            <a:r>
              <a:rPr lang="en-US" sz="1800" dirty="0"/>
              <a:t> bed sensor pads are for single patient use sensor pads and are disposable.</a:t>
            </a:r>
          </a:p>
        </p:txBody>
      </p:sp>
      <p:pic>
        <p:nvPicPr>
          <p:cNvPr id="170" name="Graphic 169" descr="Stopwatch">
            <a:extLst>
              <a:ext uri="{FF2B5EF4-FFF2-40B4-BE49-F238E27FC236}">
                <a16:creationId xmlns:a16="http://schemas.microsoft.com/office/drawing/2014/main" id="{1997287C-62CC-4431-858F-0207E3EE51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14074" y="4395034"/>
            <a:ext cx="744563" cy="744563"/>
          </a:xfrm>
          <a:prstGeom prst="rect">
            <a:avLst/>
          </a:prstGeom>
        </p:spPr>
      </p:pic>
      <p:pic>
        <p:nvPicPr>
          <p:cNvPr id="171" name="Graphic 170" descr="Monthly calendar">
            <a:extLst>
              <a:ext uri="{FF2B5EF4-FFF2-40B4-BE49-F238E27FC236}">
                <a16:creationId xmlns:a16="http://schemas.microsoft.com/office/drawing/2014/main" id="{49D04054-AF35-46D7-BCE2-F26E4536A1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99812" y="5547288"/>
            <a:ext cx="627320" cy="627320"/>
          </a:xfrm>
          <a:prstGeom prst="rect">
            <a:avLst/>
          </a:prstGeom>
        </p:spPr>
      </p:pic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8A676B2A-70E2-4597-9580-EA48844FA908}"/>
              </a:ext>
            </a:extLst>
          </p:cNvPr>
          <p:cNvCxnSpPr/>
          <p:nvPr/>
        </p:nvCxnSpPr>
        <p:spPr bwMode="auto">
          <a:xfrm>
            <a:off x="2873219" y="4765442"/>
            <a:ext cx="112171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oval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3" name="Rectangle 182">
            <a:extLst>
              <a:ext uri="{FF2B5EF4-FFF2-40B4-BE49-F238E27FC236}">
                <a16:creationId xmlns:a16="http://schemas.microsoft.com/office/drawing/2014/main" id="{A5C38794-3CC4-4D02-AC2C-95C778DBDD3C}"/>
              </a:ext>
            </a:extLst>
          </p:cNvPr>
          <p:cNvSpPr/>
          <p:nvPr/>
        </p:nvSpPr>
        <p:spPr bwMode="auto">
          <a:xfrm>
            <a:off x="1362936" y="2905593"/>
            <a:ext cx="895561" cy="438966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09D7BE5F-11DD-40E1-876B-234A9EA9DE7F}"/>
              </a:ext>
            </a:extLst>
          </p:cNvPr>
          <p:cNvSpPr/>
          <p:nvPr/>
        </p:nvSpPr>
        <p:spPr bwMode="auto">
          <a:xfrm>
            <a:off x="1129396" y="3416222"/>
            <a:ext cx="1429377" cy="216245"/>
          </a:xfrm>
          <a:prstGeom prst="rect">
            <a:avLst/>
          </a:prstGeom>
          <a:solidFill>
            <a:srgbClr val="B3DDF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pic>
        <p:nvPicPr>
          <p:cNvPr id="186" name="Graphic 185" descr="Sleep">
            <a:extLst>
              <a:ext uri="{FF2B5EF4-FFF2-40B4-BE49-F238E27FC236}">
                <a16:creationId xmlns:a16="http://schemas.microsoft.com/office/drawing/2014/main" id="{73D8DC7F-E07F-476C-99BB-C6948887C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00257" y="863530"/>
            <a:ext cx="914400" cy="914400"/>
          </a:xfrm>
          <a:prstGeom prst="rect">
            <a:avLst/>
          </a:prstGeom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67693AFE-4E7C-44A8-98AB-F6790DA74D98}"/>
              </a:ext>
            </a:extLst>
          </p:cNvPr>
          <p:cNvGrpSpPr/>
          <p:nvPr/>
        </p:nvGrpSpPr>
        <p:grpSpPr>
          <a:xfrm>
            <a:off x="3971782" y="2054189"/>
            <a:ext cx="993094" cy="1005840"/>
            <a:chOff x="4000054" y="2507802"/>
            <a:chExt cx="1188720" cy="1188720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F36A97E4-7ADA-4299-B412-2E07930B373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00054" y="2507802"/>
              <a:ext cx="1188720" cy="1188720"/>
            </a:xfrm>
            <a:prstGeom prst="ellipse">
              <a:avLst/>
            </a:prstGeom>
            <a:solidFill>
              <a:srgbClr val="94BA62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BB71670-5683-42AF-B513-CAE157E9ACF3}"/>
                </a:ext>
              </a:extLst>
            </p:cNvPr>
            <p:cNvSpPr/>
            <p:nvPr/>
          </p:nvSpPr>
          <p:spPr bwMode="auto">
            <a:xfrm>
              <a:off x="4084074" y="2598759"/>
              <a:ext cx="1009641" cy="1005840"/>
            </a:xfrm>
            <a:prstGeom prst="ellipse">
              <a:avLst/>
            </a:prstGeom>
            <a:solidFill>
              <a:srgbClr val="94BA62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ahoma" charset="0"/>
                <a:ea typeface="ＭＳ Ｐゴシック" charset="0"/>
              </a:endParaRPr>
            </a:p>
          </p:txBody>
        </p:sp>
        <p:pic>
          <p:nvPicPr>
            <p:cNvPr id="118" name="Graphic 117" descr="USB">
              <a:extLst>
                <a:ext uri="{FF2B5EF4-FFF2-40B4-BE49-F238E27FC236}">
                  <a16:creationId xmlns:a16="http://schemas.microsoft.com/office/drawing/2014/main" id="{4D101681-EE21-4D66-BA23-8B363A4FD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194837" y="2720212"/>
              <a:ext cx="793793" cy="793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4823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BD366-CB02-6842-82A0-569A406ED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CC634-F818-7D49-9869-ACD7E52B7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945" y="2017713"/>
            <a:ext cx="11045172" cy="2014720"/>
          </a:xfrm>
        </p:spPr>
        <p:txBody>
          <a:bodyPr/>
          <a:lstStyle/>
          <a:p>
            <a:r>
              <a:rPr lang="en-US" sz="2800" dirty="0"/>
              <a:t>Combine Call Lights with Teach Back</a:t>
            </a:r>
          </a:p>
          <a:p>
            <a:r>
              <a:rPr lang="en-US" sz="2800" dirty="0"/>
              <a:t>Repurpose Bed Alarms to Position Change Alarms</a:t>
            </a:r>
          </a:p>
          <a:p>
            <a:r>
              <a:rPr lang="en-US" sz="2800" dirty="0"/>
              <a:t>Strategize Staff Response</a:t>
            </a:r>
          </a:p>
          <a:p>
            <a:r>
              <a:rPr lang="en-US" sz="2800" dirty="0"/>
              <a:t>Script Message to Patient: Reminder to Wait for a Nurse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Google Shape;1195;p38">
            <a:extLst>
              <a:ext uri="{FF2B5EF4-FFF2-40B4-BE49-F238E27FC236}">
                <a16:creationId xmlns:a16="http://schemas.microsoft.com/office/drawing/2014/main" id="{B162E62B-D279-4117-B646-FB4EB4BB66C9}"/>
              </a:ext>
            </a:extLst>
          </p:cNvPr>
          <p:cNvSpPr/>
          <p:nvPr/>
        </p:nvSpPr>
        <p:spPr>
          <a:xfrm>
            <a:off x="1166113" y="4454917"/>
            <a:ext cx="9836896" cy="1757605"/>
          </a:xfrm>
          <a:prstGeom prst="roundRect">
            <a:avLst/>
          </a:prstGeom>
          <a:solidFill>
            <a:srgbClr val="B3DDF2"/>
          </a:solidFill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" name="Graphic 9" descr="Processor">
            <a:extLst>
              <a:ext uri="{FF2B5EF4-FFF2-40B4-BE49-F238E27FC236}">
                <a16:creationId xmlns:a16="http://schemas.microsoft.com/office/drawing/2014/main" id="{FDE9AD83-ED20-40B3-BD53-73D607AB8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6071" y="834390"/>
            <a:ext cx="914400" cy="914400"/>
          </a:xfrm>
          <a:prstGeom prst="rect">
            <a:avLst/>
          </a:prstGeom>
        </p:spPr>
      </p:pic>
      <p:sp>
        <p:nvSpPr>
          <p:cNvPr id="12" name="Google Shape;1191;p38">
            <a:extLst>
              <a:ext uri="{FF2B5EF4-FFF2-40B4-BE49-F238E27FC236}">
                <a16:creationId xmlns:a16="http://schemas.microsoft.com/office/drawing/2014/main" id="{011444C8-38E8-4AD2-A3FB-0FAFB11F40CA}"/>
              </a:ext>
            </a:extLst>
          </p:cNvPr>
          <p:cNvSpPr/>
          <p:nvPr/>
        </p:nvSpPr>
        <p:spPr>
          <a:xfrm>
            <a:off x="992442" y="4827344"/>
            <a:ext cx="179309" cy="147527"/>
          </a:xfrm>
          <a:custGeom>
            <a:avLst/>
            <a:gdLst/>
            <a:ahLst/>
            <a:cxnLst/>
            <a:rect l="l" t="t" r="r" b="b"/>
            <a:pathLst>
              <a:path w="5728" h="6263" extrusionOk="0">
                <a:moveTo>
                  <a:pt x="5394" y="0"/>
                </a:moveTo>
                <a:lnTo>
                  <a:pt x="0" y="834"/>
                </a:lnTo>
                <a:lnTo>
                  <a:pt x="5727" y="6263"/>
                </a:lnTo>
                <a:lnTo>
                  <a:pt x="5727" y="6263"/>
                </a:lnTo>
                <a:lnTo>
                  <a:pt x="5394" y="0"/>
                </a:lnTo>
                <a:close/>
              </a:path>
            </a:pathLst>
          </a:custGeom>
          <a:solidFill>
            <a:schemeClr val="bg1">
              <a:lumMod val="50000"/>
              <a:alpha val="586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1194;p38">
            <a:extLst>
              <a:ext uri="{FF2B5EF4-FFF2-40B4-BE49-F238E27FC236}">
                <a16:creationId xmlns:a16="http://schemas.microsoft.com/office/drawing/2014/main" id="{4B9E1545-48D6-4264-95B6-EB155FA794B2}"/>
              </a:ext>
            </a:extLst>
          </p:cNvPr>
          <p:cNvSpPr/>
          <p:nvPr/>
        </p:nvSpPr>
        <p:spPr>
          <a:xfrm>
            <a:off x="2226789" y="4422004"/>
            <a:ext cx="168135" cy="111087"/>
          </a:xfrm>
          <a:custGeom>
            <a:avLst/>
            <a:gdLst/>
            <a:ahLst/>
            <a:cxnLst/>
            <a:rect l="l" t="t" r="r" b="b"/>
            <a:pathLst>
              <a:path w="5371" h="4716" extrusionOk="0">
                <a:moveTo>
                  <a:pt x="953" y="0"/>
                </a:moveTo>
                <a:lnTo>
                  <a:pt x="1" y="4715"/>
                </a:lnTo>
                <a:lnTo>
                  <a:pt x="5371" y="4715"/>
                </a:lnTo>
                <a:lnTo>
                  <a:pt x="953" y="0"/>
                </a:lnTo>
                <a:close/>
              </a:path>
            </a:pathLst>
          </a:custGeom>
          <a:solidFill>
            <a:srgbClr val="FBB831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" name="Google Shape;1196;p38">
            <a:extLst>
              <a:ext uri="{FF2B5EF4-FFF2-40B4-BE49-F238E27FC236}">
                <a16:creationId xmlns:a16="http://schemas.microsoft.com/office/drawing/2014/main" id="{0EBB8822-2002-40BA-AE69-172B2C7BF532}"/>
              </a:ext>
            </a:extLst>
          </p:cNvPr>
          <p:cNvSpPr/>
          <p:nvPr/>
        </p:nvSpPr>
        <p:spPr>
          <a:xfrm>
            <a:off x="992442" y="4422005"/>
            <a:ext cx="1545894" cy="423536"/>
          </a:xfrm>
          <a:custGeom>
            <a:avLst/>
            <a:gdLst/>
            <a:ahLst/>
            <a:cxnLst/>
            <a:rect l="l" t="t" r="r" b="b"/>
            <a:pathLst>
              <a:path w="40387" h="22420" extrusionOk="0">
                <a:moveTo>
                  <a:pt x="0" y="0"/>
                </a:moveTo>
                <a:lnTo>
                  <a:pt x="0" y="22420"/>
                </a:lnTo>
                <a:lnTo>
                  <a:pt x="35898" y="22420"/>
                </a:lnTo>
                <a:cubicBezTo>
                  <a:pt x="38374" y="22420"/>
                  <a:pt x="40386" y="20407"/>
                  <a:pt x="40386" y="17931"/>
                </a:cubicBezTo>
                <a:lnTo>
                  <a:pt x="40386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Must Read: </a:t>
            </a:r>
          </a:p>
        </p:txBody>
      </p:sp>
      <p:sp>
        <p:nvSpPr>
          <p:cNvPr id="15" name="Google Shape;1199;p38">
            <a:extLst>
              <a:ext uri="{FF2B5EF4-FFF2-40B4-BE49-F238E27FC236}">
                <a16:creationId xmlns:a16="http://schemas.microsoft.com/office/drawing/2014/main" id="{88D86529-E57B-4460-A498-8CAAC353C0A5}"/>
              </a:ext>
            </a:extLst>
          </p:cNvPr>
          <p:cNvSpPr txBox="1"/>
          <p:nvPr/>
        </p:nvSpPr>
        <p:spPr>
          <a:xfrm>
            <a:off x="1345422" y="4845541"/>
            <a:ext cx="9503553" cy="10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dirty="0"/>
              <a:t>White Paper - Prepared for Curbell Medical, Inc. | 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Re-purposed Alarm Use for Residents in Nursing Homes: Nurse Response and Patient Fall Management Program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dirty="0"/>
              <a:t>| Patricia Quigley, PhD, MPH, APRN, CRRN, FAAN, FAANP, FARN </a:t>
            </a:r>
          </a:p>
        </p:txBody>
      </p:sp>
    </p:spTree>
    <p:extLst>
      <p:ext uri="{BB962C8B-B14F-4D97-AF65-F5344CB8AC3E}">
        <p14:creationId xmlns:p14="http://schemas.microsoft.com/office/powerpoint/2010/main" val="42124211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43C8E-D037-DC43-AAB5-7EE8A7AAC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Education 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8B266-FFC9-C841-908F-95C074CC4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979" y="2017713"/>
            <a:ext cx="10018395" cy="3544887"/>
          </a:xfrm>
        </p:spPr>
        <p:txBody>
          <a:bodyPr/>
          <a:lstStyle/>
          <a:p>
            <a:r>
              <a:rPr lang="en-US" sz="2800" dirty="0"/>
              <a:t>SIKANA, a non-profit organization whose aim is to equip people with practical skills through </a:t>
            </a:r>
            <a:r>
              <a:rPr lang="en-US" sz="2800" b="1" dirty="0"/>
              <a:t>free</a:t>
            </a:r>
            <a:r>
              <a:rPr lang="en-US" sz="2800" dirty="0"/>
              <a:t> education video programs, in partnership with  the SIEL Blue Group Association, also a non profit organization, developed over  50  free  exercise videos to improve the health of older and adults living with chronic diseases.   </a:t>
            </a:r>
            <a:r>
              <a:rPr lang="en-US" sz="28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https://www.sikana.tv/en/sport/50-gym-exercises-for-seniors#chapter-5_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5" name="Graphic 4" descr="Clapper board">
            <a:extLst>
              <a:ext uri="{FF2B5EF4-FFF2-40B4-BE49-F238E27FC236}">
                <a16:creationId xmlns:a16="http://schemas.microsoft.com/office/drawing/2014/main" id="{7E474451-EBCD-4D09-8CA8-CAE0A938D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7087" y="834390"/>
            <a:ext cx="914400" cy="914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1C6ED1D-E5FC-4F5B-BBB2-082E65C19539}"/>
              </a:ext>
            </a:extLst>
          </p:cNvPr>
          <p:cNvGrpSpPr/>
          <p:nvPr/>
        </p:nvGrpSpPr>
        <p:grpSpPr>
          <a:xfrm>
            <a:off x="3255478" y="5020279"/>
            <a:ext cx="4038931" cy="551846"/>
            <a:chOff x="174833" y="6249622"/>
            <a:chExt cx="4038931" cy="551846"/>
          </a:xfrm>
        </p:grpSpPr>
        <p:pic>
          <p:nvPicPr>
            <p:cNvPr id="9" name="Graphic 8" descr="Internet">
              <a:hlinkClick r:id="rId2"/>
              <a:extLst>
                <a:ext uri="{FF2B5EF4-FFF2-40B4-BE49-F238E27FC236}">
                  <a16:creationId xmlns:a16="http://schemas.microsoft.com/office/drawing/2014/main" id="{D6D563FA-4E6B-430E-9A30-5829880AB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833" y="6249622"/>
              <a:ext cx="551846" cy="551846"/>
            </a:xfrm>
            <a:prstGeom prst="rect">
              <a:avLst/>
            </a:prstGeom>
          </p:spPr>
        </p:pic>
        <p:sp>
          <p:nvSpPr>
            <p:cNvPr id="10" name="TextBox 9">
              <a:hlinkClick r:id="rId7"/>
              <a:extLst>
                <a:ext uri="{FF2B5EF4-FFF2-40B4-BE49-F238E27FC236}">
                  <a16:creationId xmlns:a16="http://schemas.microsoft.com/office/drawing/2014/main" id="{AADA4182-6871-42BE-B65C-638EE51826FF}"/>
                </a:ext>
              </a:extLst>
            </p:cNvPr>
            <p:cNvSpPr txBox="1"/>
            <p:nvPr/>
          </p:nvSpPr>
          <p:spPr>
            <a:xfrm>
              <a:off x="855793" y="6269894"/>
              <a:ext cx="33579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Click here for video link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658820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AE2EA-5A07-334C-980E-296C1CE82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Transferring In and Out of Bed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E0C7C-5D81-D246-8163-BEED8A0D7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 first video, Good Everyday Habits: Getting Out of Bed,  guides older adults in step-by-step body mechanics to get into bed safely with special focus on reducing risk of falls:  </a:t>
            </a:r>
            <a:r>
              <a:rPr lang="en-US" sz="28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https://www.sikana.tv/en/sport/50-gym-exercises-for-seniors/how-to-get-out-of-bed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BB2037-2575-488B-B9A4-8D1A76403EAC}"/>
              </a:ext>
            </a:extLst>
          </p:cNvPr>
          <p:cNvGrpSpPr/>
          <p:nvPr/>
        </p:nvGrpSpPr>
        <p:grpSpPr>
          <a:xfrm>
            <a:off x="3255478" y="5020279"/>
            <a:ext cx="4038931" cy="551846"/>
            <a:chOff x="174833" y="6249622"/>
            <a:chExt cx="4038931" cy="551846"/>
          </a:xfrm>
        </p:grpSpPr>
        <p:pic>
          <p:nvPicPr>
            <p:cNvPr id="9" name="Graphic 8" descr="Internet">
              <a:hlinkClick r:id="rId2"/>
              <a:extLst>
                <a:ext uri="{FF2B5EF4-FFF2-40B4-BE49-F238E27FC236}">
                  <a16:creationId xmlns:a16="http://schemas.microsoft.com/office/drawing/2014/main" id="{9CDC7687-4698-4187-94A4-122CC265B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833" y="6249622"/>
              <a:ext cx="551846" cy="551846"/>
            </a:xfrm>
            <a:prstGeom prst="rect">
              <a:avLst/>
            </a:prstGeom>
          </p:spPr>
        </p:pic>
        <p:sp>
          <p:nvSpPr>
            <p:cNvPr id="10" name="TextBox 9">
              <a:hlinkClick r:id="rId2"/>
              <a:extLst>
                <a:ext uri="{FF2B5EF4-FFF2-40B4-BE49-F238E27FC236}">
                  <a16:creationId xmlns:a16="http://schemas.microsoft.com/office/drawing/2014/main" id="{AE86C514-B0E4-43E4-9913-845DF1983225}"/>
                </a:ext>
              </a:extLst>
            </p:cNvPr>
            <p:cNvSpPr txBox="1"/>
            <p:nvPr/>
          </p:nvSpPr>
          <p:spPr>
            <a:xfrm>
              <a:off x="855793" y="6269894"/>
              <a:ext cx="33579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Click here for video link</a:t>
              </a:r>
              <a:endParaRPr lang="en-US" sz="2400" dirty="0"/>
            </a:p>
          </p:txBody>
        </p:sp>
      </p:grpSp>
      <p:pic>
        <p:nvPicPr>
          <p:cNvPr id="11" name="Graphic 10" descr="Clapper board">
            <a:extLst>
              <a:ext uri="{FF2B5EF4-FFF2-40B4-BE49-F238E27FC236}">
                <a16:creationId xmlns:a16="http://schemas.microsoft.com/office/drawing/2014/main" id="{6B23B45B-F79B-44E7-AA8E-363134B4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07087" y="8343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02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D0C2-8232-774B-AC34-2831A038C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Lying  Down In Bed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7595C-7870-6847-8A2B-5C7C25FB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980" y="2017713"/>
            <a:ext cx="9349740" cy="2135187"/>
          </a:xfrm>
        </p:spPr>
        <p:txBody>
          <a:bodyPr/>
          <a:lstStyle/>
          <a:p>
            <a:r>
              <a:rPr lang="en-US" sz="2800" dirty="0"/>
              <a:t>A second video, Good Everyday Habits: Lying Down in Bed,  instructs older adults in step-by-step body mechanics to approach a bed,  side and recline  on the bed with special focus on reducing fall risk:  </a:t>
            </a:r>
            <a:r>
              <a:rPr lang="en-US" sz="28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https://www.sikana.tv/en/sport/50-gym-exercises-for-seniors/how-to-lie-on-a-bed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8A77FA-22C4-4582-8DC7-999709DEC8DC}"/>
              </a:ext>
            </a:extLst>
          </p:cNvPr>
          <p:cNvGrpSpPr/>
          <p:nvPr/>
        </p:nvGrpSpPr>
        <p:grpSpPr>
          <a:xfrm>
            <a:off x="3255478" y="5020279"/>
            <a:ext cx="4038931" cy="551846"/>
            <a:chOff x="174833" y="6249622"/>
            <a:chExt cx="4038931" cy="551846"/>
          </a:xfrm>
        </p:grpSpPr>
        <p:pic>
          <p:nvPicPr>
            <p:cNvPr id="7" name="Graphic 6" descr="Internet">
              <a:hlinkClick r:id="rId2"/>
              <a:extLst>
                <a:ext uri="{FF2B5EF4-FFF2-40B4-BE49-F238E27FC236}">
                  <a16:creationId xmlns:a16="http://schemas.microsoft.com/office/drawing/2014/main" id="{5376DE43-E0FD-400D-9B2E-546FCCCB5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833" y="6249622"/>
              <a:ext cx="551846" cy="551846"/>
            </a:xfrm>
            <a:prstGeom prst="rect">
              <a:avLst/>
            </a:prstGeom>
          </p:spPr>
        </p:pic>
        <p:sp>
          <p:nvSpPr>
            <p:cNvPr id="8" name="TextBox 7">
              <a:hlinkClick r:id="rId5"/>
              <a:extLst>
                <a:ext uri="{FF2B5EF4-FFF2-40B4-BE49-F238E27FC236}">
                  <a16:creationId xmlns:a16="http://schemas.microsoft.com/office/drawing/2014/main" id="{59FFD384-61F6-4E49-83CB-70CC3CC2FEBD}"/>
                </a:ext>
              </a:extLst>
            </p:cNvPr>
            <p:cNvSpPr txBox="1"/>
            <p:nvPr/>
          </p:nvSpPr>
          <p:spPr>
            <a:xfrm>
              <a:off x="855793" y="6269894"/>
              <a:ext cx="33579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Click here for video link</a:t>
              </a:r>
              <a:endParaRPr lang="en-US" sz="2400" dirty="0"/>
            </a:p>
          </p:txBody>
        </p:sp>
      </p:grpSp>
      <p:pic>
        <p:nvPicPr>
          <p:cNvPr id="9" name="Graphic 8" descr="Clapper board">
            <a:extLst>
              <a:ext uri="{FF2B5EF4-FFF2-40B4-BE49-F238E27FC236}">
                <a16:creationId xmlns:a16="http://schemas.microsoft.com/office/drawing/2014/main" id="{9B72BD4B-C2A4-4FAA-B90B-C255BF1986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07087" y="8343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923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FA2EC-88C1-F94C-A4F3-E6335C02D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Engagement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9450F-AE46-C84D-B31D-DCC1DA729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Crucial Conversations</a:t>
            </a:r>
          </a:p>
          <a:p>
            <a:r>
              <a:rPr lang="en-US" sz="2800" dirty="0"/>
              <a:t>Tendency  to Over-estimate Abilities</a:t>
            </a:r>
          </a:p>
          <a:p>
            <a:r>
              <a:rPr lang="en-US" sz="2800" dirty="0"/>
              <a:t>Balance Safety with Autonomy</a:t>
            </a:r>
          </a:p>
          <a:p>
            <a:r>
              <a:rPr lang="en-US" sz="2800" dirty="0"/>
              <a:t>Use Teach Back </a:t>
            </a: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E46B8EE-1936-47D8-9C57-8E31ECD03620}"/>
              </a:ext>
            </a:extLst>
          </p:cNvPr>
          <p:cNvGrpSpPr/>
          <p:nvPr/>
        </p:nvGrpSpPr>
        <p:grpSpPr>
          <a:xfrm>
            <a:off x="10782302" y="1140344"/>
            <a:ext cx="1257301" cy="914400"/>
            <a:chOff x="10523788" y="1133544"/>
            <a:chExt cx="1743913" cy="914400"/>
          </a:xfrm>
        </p:grpSpPr>
        <p:pic>
          <p:nvPicPr>
            <p:cNvPr id="7" name="Graphic 6" descr="Protecting hand">
              <a:extLst>
                <a:ext uri="{FF2B5EF4-FFF2-40B4-BE49-F238E27FC236}">
                  <a16:creationId xmlns:a16="http://schemas.microsoft.com/office/drawing/2014/main" id="{D9B0F772-7895-4629-8218-67D0A413F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9338744">
              <a:off x="11353301" y="1133544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Protecting hand">
              <a:extLst>
                <a:ext uri="{FF2B5EF4-FFF2-40B4-BE49-F238E27FC236}">
                  <a16:creationId xmlns:a16="http://schemas.microsoft.com/office/drawing/2014/main" id="{A7885DC6-91DF-4C69-B562-26ECA3CB5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2400912" flipH="1">
              <a:off x="10523788" y="1152745"/>
              <a:ext cx="989107" cy="857594"/>
            </a:xfrm>
            <a:prstGeom prst="rect">
              <a:avLst/>
            </a:prstGeom>
          </p:spPr>
        </p:pic>
      </p:grpSp>
      <p:pic>
        <p:nvPicPr>
          <p:cNvPr id="11" name="Graphic 10" descr="Users">
            <a:extLst>
              <a:ext uri="{FF2B5EF4-FFF2-40B4-BE49-F238E27FC236}">
                <a16:creationId xmlns:a16="http://schemas.microsoft.com/office/drawing/2014/main" id="{A7E30ED2-2920-48C5-BB00-B745512EB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62376" y="7506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98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F4210-079C-704E-BD6D-095BAEB0B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But First, What We Know:</a:t>
            </a:r>
          </a:p>
        </p:txBody>
      </p:sp>
      <p:pic>
        <p:nvPicPr>
          <p:cNvPr id="5" name="Graphic 4" descr="Person with idea">
            <a:extLst>
              <a:ext uri="{FF2B5EF4-FFF2-40B4-BE49-F238E27FC236}">
                <a16:creationId xmlns:a16="http://schemas.microsoft.com/office/drawing/2014/main" id="{5BC23411-076B-4962-BC49-80324DEDA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37033" y="848591"/>
            <a:ext cx="914400" cy="914400"/>
          </a:xfrm>
          <a:prstGeom prst="rect">
            <a:avLst/>
          </a:prstGeom>
        </p:spPr>
      </p:pic>
      <p:sp>
        <p:nvSpPr>
          <p:cNvPr id="38" name="Google Shape;1010;p22">
            <a:extLst>
              <a:ext uri="{FF2B5EF4-FFF2-40B4-BE49-F238E27FC236}">
                <a16:creationId xmlns:a16="http://schemas.microsoft.com/office/drawing/2014/main" id="{4C14EC1A-B644-47B3-BD63-5950167B0EA4}"/>
              </a:ext>
            </a:extLst>
          </p:cNvPr>
          <p:cNvSpPr/>
          <p:nvPr/>
        </p:nvSpPr>
        <p:spPr>
          <a:xfrm>
            <a:off x="3378821" y="5485166"/>
            <a:ext cx="6639238" cy="508856"/>
          </a:xfrm>
          <a:custGeom>
            <a:avLst/>
            <a:gdLst/>
            <a:ahLst/>
            <a:cxnLst/>
            <a:rect l="l" t="t" r="r" b="b"/>
            <a:pathLst>
              <a:path w="83544" h="10728" extrusionOk="0">
                <a:moveTo>
                  <a:pt x="5364" y="1"/>
                </a:moveTo>
                <a:cubicBezTo>
                  <a:pt x="2406" y="1"/>
                  <a:pt x="0" y="2407"/>
                  <a:pt x="0" y="5364"/>
                </a:cubicBezTo>
                <a:cubicBezTo>
                  <a:pt x="0" y="8322"/>
                  <a:pt x="2406" y="10728"/>
                  <a:pt x="5364" y="10728"/>
                </a:cubicBezTo>
                <a:lnTo>
                  <a:pt x="78196" y="10728"/>
                </a:lnTo>
                <a:cubicBezTo>
                  <a:pt x="81154" y="10728"/>
                  <a:pt x="83543" y="8322"/>
                  <a:pt x="83543" y="5364"/>
                </a:cubicBezTo>
                <a:cubicBezTo>
                  <a:pt x="83543" y="2407"/>
                  <a:pt x="81154" y="1"/>
                  <a:pt x="78196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+mj-lt"/>
            </a:endParaRPr>
          </a:p>
        </p:txBody>
      </p:sp>
      <p:sp>
        <p:nvSpPr>
          <p:cNvPr id="45" name="Google Shape;1010;p22">
            <a:extLst>
              <a:ext uri="{FF2B5EF4-FFF2-40B4-BE49-F238E27FC236}">
                <a16:creationId xmlns:a16="http://schemas.microsoft.com/office/drawing/2014/main" id="{C7E99233-99D2-4CAF-8C33-5B01A6E7C2AA}"/>
              </a:ext>
            </a:extLst>
          </p:cNvPr>
          <p:cNvSpPr/>
          <p:nvPr/>
        </p:nvSpPr>
        <p:spPr>
          <a:xfrm>
            <a:off x="3378821" y="6037767"/>
            <a:ext cx="6639238" cy="508856"/>
          </a:xfrm>
          <a:custGeom>
            <a:avLst/>
            <a:gdLst/>
            <a:ahLst/>
            <a:cxnLst/>
            <a:rect l="l" t="t" r="r" b="b"/>
            <a:pathLst>
              <a:path w="83544" h="10728" extrusionOk="0">
                <a:moveTo>
                  <a:pt x="5364" y="1"/>
                </a:moveTo>
                <a:cubicBezTo>
                  <a:pt x="2406" y="1"/>
                  <a:pt x="0" y="2407"/>
                  <a:pt x="0" y="5364"/>
                </a:cubicBezTo>
                <a:cubicBezTo>
                  <a:pt x="0" y="8322"/>
                  <a:pt x="2406" y="10728"/>
                  <a:pt x="5364" y="10728"/>
                </a:cubicBezTo>
                <a:lnTo>
                  <a:pt x="78196" y="10728"/>
                </a:lnTo>
                <a:cubicBezTo>
                  <a:pt x="81154" y="10728"/>
                  <a:pt x="83543" y="8322"/>
                  <a:pt x="83543" y="5364"/>
                </a:cubicBezTo>
                <a:cubicBezTo>
                  <a:pt x="83543" y="2407"/>
                  <a:pt x="81154" y="1"/>
                  <a:pt x="78196" y="1"/>
                </a:cubicBezTo>
                <a:close/>
              </a:path>
            </a:pathLst>
          </a:custGeom>
          <a:solidFill>
            <a:srgbClr val="94B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000" dirty="0">
              <a:latin typeface="+mj-lt"/>
            </a:endParaRPr>
          </a:p>
        </p:txBody>
      </p:sp>
      <p:sp>
        <p:nvSpPr>
          <p:cNvPr id="39" name="Google Shape;1012;p22">
            <a:extLst>
              <a:ext uri="{FF2B5EF4-FFF2-40B4-BE49-F238E27FC236}">
                <a16:creationId xmlns:a16="http://schemas.microsoft.com/office/drawing/2014/main" id="{CBBDB18E-0041-4349-97B9-4A00AF0B6BCA}"/>
              </a:ext>
            </a:extLst>
          </p:cNvPr>
          <p:cNvSpPr/>
          <p:nvPr/>
        </p:nvSpPr>
        <p:spPr>
          <a:xfrm>
            <a:off x="3378821" y="4937379"/>
            <a:ext cx="6639238" cy="508856"/>
          </a:xfrm>
          <a:custGeom>
            <a:avLst/>
            <a:gdLst/>
            <a:ahLst/>
            <a:cxnLst/>
            <a:rect l="l" t="t" r="r" b="b"/>
            <a:pathLst>
              <a:path w="83544" h="10728" extrusionOk="0">
                <a:moveTo>
                  <a:pt x="5364" y="1"/>
                </a:moveTo>
                <a:cubicBezTo>
                  <a:pt x="2406" y="1"/>
                  <a:pt x="0" y="2407"/>
                  <a:pt x="0" y="5364"/>
                </a:cubicBezTo>
                <a:cubicBezTo>
                  <a:pt x="0" y="8322"/>
                  <a:pt x="2406" y="10728"/>
                  <a:pt x="5364" y="10728"/>
                </a:cubicBezTo>
                <a:lnTo>
                  <a:pt x="78196" y="10728"/>
                </a:lnTo>
                <a:cubicBezTo>
                  <a:pt x="81154" y="10728"/>
                  <a:pt x="83543" y="8322"/>
                  <a:pt x="83543" y="5364"/>
                </a:cubicBezTo>
                <a:cubicBezTo>
                  <a:pt x="83543" y="2407"/>
                  <a:pt x="81154" y="1"/>
                  <a:pt x="78196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+mj-lt"/>
            </a:endParaRPr>
          </a:p>
        </p:txBody>
      </p:sp>
      <p:sp>
        <p:nvSpPr>
          <p:cNvPr id="37" name="Google Shape;1008;p22">
            <a:extLst>
              <a:ext uri="{FF2B5EF4-FFF2-40B4-BE49-F238E27FC236}">
                <a16:creationId xmlns:a16="http://schemas.microsoft.com/office/drawing/2014/main" id="{44E5C44C-E00A-40B3-BA4C-518D37CC99C6}"/>
              </a:ext>
            </a:extLst>
          </p:cNvPr>
          <p:cNvSpPr/>
          <p:nvPr/>
        </p:nvSpPr>
        <p:spPr>
          <a:xfrm>
            <a:off x="3378821" y="4398495"/>
            <a:ext cx="6639238" cy="508856"/>
          </a:xfrm>
          <a:custGeom>
            <a:avLst/>
            <a:gdLst/>
            <a:ahLst/>
            <a:cxnLst/>
            <a:rect l="l" t="t" r="r" b="b"/>
            <a:pathLst>
              <a:path w="83544" h="10728" extrusionOk="0">
                <a:moveTo>
                  <a:pt x="5364" y="1"/>
                </a:moveTo>
                <a:cubicBezTo>
                  <a:pt x="2406" y="1"/>
                  <a:pt x="0" y="2407"/>
                  <a:pt x="0" y="5364"/>
                </a:cubicBezTo>
                <a:cubicBezTo>
                  <a:pt x="0" y="8322"/>
                  <a:pt x="2406" y="10728"/>
                  <a:pt x="5364" y="10728"/>
                </a:cubicBezTo>
                <a:lnTo>
                  <a:pt x="78196" y="10728"/>
                </a:lnTo>
                <a:cubicBezTo>
                  <a:pt x="81154" y="10728"/>
                  <a:pt x="83543" y="8322"/>
                  <a:pt x="83543" y="5364"/>
                </a:cubicBezTo>
                <a:cubicBezTo>
                  <a:pt x="83543" y="2407"/>
                  <a:pt x="81154" y="1"/>
                  <a:pt x="78196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+mj-lt"/>
            </a:endParaRPr>
          </a:p>
        </p:txBody>
      </p:sp>
      <p:sp>
        <p:nvSpPr>
          <p:cNvPr id="14" name="Google Shape;1010;p22">
            <a:extLst>
              <a:ext uri="{FF2B5EF4-FFF2-40B4-BE49-F238E27FC236}">
                <a16:creationId xmlns:a16="http://schemas.microsoft.com/office/drawing/2014/main" id="{E5262B33-6B4F-45C2-97A8-3A49D84826C6}"/>
              </a:ext>
            </a:extLst>
          </p:cNvPr>
          <p:cNvSpPr/>
          <p:nvPr/>
        </p:nvSpPr>
        <p:spPr>
          <a:xfrm>
            <a:off x="3378821" y="3855107"/>
            <a:ext cx="6639238" cy="508856"/>
          </a:xfrm>
          <a:custGeom>
            <a:avLst/>
            <a:gdLst/>
            <a:ahLst/>
            <a:cxnLst/>
            <a:rect l="l" t="t" r="r" b="b"/>
            <a:pathLst>
              <a:path w="83544" h="10728" extrusionOk="0">
                <a:moveTo>
                  <a:pt x="5364" y="1"/>
                </a:moveTo>
                <a:cubicBezTo>
                  <a:pt x="2406" y="1"/>
                  <a:pt x="0" y="2407"/>
                  <a:pt x="0" y="5364"/>
                </a:cubicBezTo>
                <a:cubicBezTo>
                  <a:pt x="0" y="8322"/>
                  <a:pt x="2406" y="10728"/>
                  <a:pt x="5364" y="10728"/>
                </a:cubicBezTo>
                <a:lnTo>
                  <a:pt x="78196" y="10728"/>
                </a:lnTo>
                <a:cubicBezTo>
                  <a:pt x="81154" y="10728"/>
                  <a:pt x="83543" y="8322"/>
                  <a:pt x="83543" y="5364"/>
                </a:cubicBezTo>
                <a:cubicBezTo>
                  <a:pt x="83543" y="2407"/>
                  <a:pt x="81154" y="1"/>
                  <a:pt x="78196" y="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Google Shape;1012;p22">
            <a:extLst>
              <a:ext uri="{FF2B5EF4-FFF2-40B4-BE49-F238E27FC236}">
                <a16:creationId xmlns:a16="http://schemas.microsoft.com/office/drawing/2014/main" id="{6CDF1372-883F-4035-B0B1-65CAE3F04966}"/>
              </a:ext>
            </a:extLst>
          </p:cNvPr>
          <p:cNvSpPr/>
          <p:nvPr/>
        </p:nvSpPr>
        <p:spPr>
          <a:xfrm>
            <a:off x="3378821" y="3316198"/>
            <a:ext cx="6639238" cy="508856"/>
          </a:xfrm>
          <a:custGeom>
            <a:avLst/>
            <a:gdLst/>
            <a:ahLst/>
            <a:cxnLst/>
            <a:rect l="l" t="t" r="r" b="b"/>
            <a:pathLst>
              <a:path w="83544" h="10728" extrusionOk="0">
                <a:moveTo>
                  <a:pt x="5364" y="1"/>
                </a:moveTo>
                <a:cubicBezTo>
                  <a:pt x="2406" y="1"/>
                  <a:pt x="0" y="2407"/>
                  <a:pt x="0" y="5364"/>
                </a:cubicBezTo>
                <a:cubicBezTo>
                  <a:pt x="0" y="8322"/>
                  <a:pt x="2406" y="10728"/>
                  <a:pt x="5364" y="10728"/>
                </a:cubicBezTo>
                <a:lnTo>
                  <a:pt x="78196" y="10728"/>
                </a:lnTo>
                <a:cubicBezTo>
                  <a:pt x="81154" y="10728"/>
                  <a:pt x="83543" y="8322"/>
                  <a:pt x="83543" y="5364"/>
                </a:cubicBezTo>
                <a:cubicBezTo>
                  <a:pt x="83543" y="2407"/>
                  <a:pt x="81154" y="1"/>
                  <a:pt x="78196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+mj-lt"/>
            </a:endParaRPr>
          </a:p>
        </p:txBody>
      </p:sp>
      <p:sp>
        <p:nvSpPr>
          <p:cNvPr id="12" name="Google Shape;1008;p22">
            <a:extLst>
              <a:ext uri="{FF2B5EF4-FFF2-40B4-BE49-F238E27FC236}">
                <a16:creationId xmlns:a16="http://schemas.microsoft.com/office/drawing/2014/main" id="{1A5546E3-29A0-4434-BA77-9B0219D27679}"/>
              </a:ext>
            </a:extLst>
          </p:cNvPr>
          <p:cNvSpPr/>
          <p:nvPr/>
        </p:nvSpPr>
        <p:spPr>
          <a:xfrm>
            <a:off x="3378821" y="2777314"/>
            <a:ext cx="6639238" cy="508856"/>
          </a:xfrm>
          <a:custGeom>
            <a:avLst/>
            <a:gdLst/>
            <a:ahLst/>
            <a:cxnLst/>
            <a:rect l="l" t="t" r="r" b="b"/>
            <a:pathLst>
              <a:path w="83544" h="10728" extrusionOk="0">
                <a:moveTo>
                  <a:pt x="5364" y="1"/>
                </a:moveTo>
                <a:cubicBezTo>
                  <a:pt x="2406" y="1"/>
                  <a:pt x="0" y="2407"/>
                  <a:pt x="0" y="5364"/>
                </a:cubicBezTo>
                <a:cubicBezTo>
                  <a:pt x="0" y="8322"/>
                  <a:pt x="2406" y="10728"/>
                  <a:pt x="5364" y="10728"/>
                </a:cubicBezTo>
                <a:lnTo>
                  <a:pt x="78196" y="10728"/>
                </a:lnTo>
                <a:cubicBezTo>
                  <a:pt x="81154" y="10728"/>
                  <a:pt x="83543" y="8322"/>
                  <a:pt x="83543" y="5364"/>
                </a:cubicBezTo>
                <a:cubicBezTo>
                  <a:pt x="83543" y="2407"/>
                  <a:pt x="81154" y="1"/>
                  <a:pt x="78196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+mj-lt"/>
            </a:endParaRPr>
          </a:p>
        </p:txBody>
      </p:sp>
      <p:sp>
        <p:nvSpPr>
          <p:cNvPr id="10" name="Google Shape;1006;p22">
            <a:extLst>
              <a:ext uri="{FF2B5EF4-FFF2-40B4-BE49-F238E27FC236}">
                <a16:creationId xmlns:a16="http://schemas.microsoft.com/office/drawing/2014/main" id="{1F80C67C-BAAA-42DA-BAD2-993757C57059}"/>
              </a:ext>
            </a:extLst>
          </p:cNvPr>
          <p:cNvSpPr/>
          <p:nvPr/>
        </p:nvSpPr>
        <p:spPr>
          <a:xfrm>
            <a:off x="3378821" y="2229566"/>
            <a:ext cx="6639238" cy="508856"/>
          </a:xfrm>
          <a:custGeom>
            <a:avLst/>
            <a:gdLst/>
            <a:ahLst/>
            <a:cxnLst/>
            <a:rect l="l" t="t" r="r" b="b"/>
            <a:pathLst>
              <a:path w="83544" h="10728" extrusionOk="0">
                <a:moveTo>
                  <a:pt x="5364" y="1"/>
                </a:moveTo>
                <a:cubicBezTo>
                  <a:pt x="2406" y="1"/>
                  <a:pt x="0" y="2407"/>
                  <a:pt x="0" y="5364"/>
                </a:cubicBezTo>
                <a:cubicBezTo>
                  <a:pt x="0" y="8322"/>
                  <a:pt x="2406" y="10728"/>
                  <a:pt x="5364" y="10728"/>
                </a:cubicBezTo>
                <a:lnTo>
                  <a:pt x="78196" y="10728"/>
                </a:lnTo>
                <a:cubicBezTo>
                  <a:pt x="81154" y="10728"/>
                  <a:pt x="83543" y="8322"/>
                  <a:pt x="83543" y="5364"/>
                </a:cubicBezTo>
                <a:cubicBezTo>
                  <a:pt x="83543" y="2407"/>
                  <a:pt x="81154" y="1"/>
                  <a:pt x="78196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+mj-l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C78541-9EE1-467A-ACB7-EFDC9D2C4C88}"/>
              </a:ext>
            </a:extLst>
          </p:cNvPr>
          <p:cNvSpPr/>
          <p:nvPr/>
        </p:nvSpPr>
        <p:spPr bwMode="auto">
          <a:xfrm>
            <a:off x="3223398" y="2211810"/>
            <a:ext cx="577190" cy="455520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57" name="Google Shape;1027;p22">
            <a:extLst>
              <a:ext uri="{FF2B5EF4-FFF2-40B4-BE49-F238E27FC236}">
                <a16:creationId xmlns:a16="http://schemas.microsoft.com/office/drawing/2014/main" id="{E8132258-AF71-46B7-A4A5-22E022109146}"/>
              </a:ext>
            </a:extLst>
          </p:cNvPr>
          <p:cNvSpPr txBox="1"/>
          <p:nvPr/>
        </p:nvSpPr>
        <p:spPr>
          <a:xfrm>
            <a:off x="3029575" y="5485779"/>
            <a:ext cx="5899764" cy="50824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000" dirty="0">
              <a:latin typeface="+mj-lt"/>
            </a:endParaRPr>
          </a:p>
        </p:txBody>
      </p:sp>
      <p:sp>
        <p:nvSpPr>
          <p:cNvPr id="56" name="Google Shape;1027;p22">
            <a:extLst>
              <a:ext uri="{FF2B5EF4-FFF2-40B4-BE49-F238E27FC236}">
                <a16:creationId xmlns:a16="http://schemas.microsoft.com/office/drawing/2014/main" id="{09478966-7523-466D-9940-500E5DB5E8FF}"/>
              </a:ext>
            </a:extLst>
          </p:cNvPr>
          <p:cNvSpPr txBox="1"/>
          <p:nvPr/>
        </p:nvSpPr>
        <p:spPr>
          <a:xfrm>
            <a:off x="3125749" y="4936393"/>
            <a:ext cx="6580051" cy="5122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000" dirty="0">
              <a:latin typeface="+mj-lt"/>
            </a:endParaRPr>
          </a:p>
        </p:txBody>
      </p:sp>
      <p:sp>
        <p:nvSpPr>
          <p:cNvPr id="55" name="Google Shape;1027;p22">
            <a:extLst>
              <a:ext uri="{FF2B5EF4-FFF2-40B4-BE49-F238E27FC236}">
                <a16:creationId xmlns:a16="http://schemas.microsoft.com/office/drawing/2014/main" id="{3C80EA9A-C3AF-4E25-BCA5-0EAA76C5F849}"/>
              </a:ext>
            </a:extLst>
          </p:cNvPr>
          <p:cNvSpPr txBox="1"/>
          <p:nvPr/>
        </p:nvSpPr>
        <p:spPr>
          <a:xfrm>
            <a:off x="2615340" y="2229564"/>
            <a:ext cx="6580051" cy="512064"/>
          </a:xfrm>
          <a:custGeom>
            <a:avLst/>
            <a:gdLst>
              <a:gd name="connsiteX0" fmla="*/ 0 w 5816572"/>
              <a:gd name="connsiteY0" fmla="*/ 0 h 506019"/>
              <a:gd name="connsiteX1" fmla="*/ 5816572 w 5816572"/>
              <a:gd name="connsiteY1" fmla="*/ 0 h 506019"/>
              <a:gd name="connsiteX2" fmla="*/ 5816572 w 5816572"/>
              <a:gd name="connsiteY2" fmla="*/ 506019 h 506019"/>
              <a:gd name="connsiteX3" fmla="*/ 0 w 5816572"/>
              <a:gd name="connsiteY3" fmla="*/ 506019 h 506019"/>
              <a:gd name="connsiteX4" fmla="*/ 0 w 5816572"/>
              <a:gd name="connsiteY4" fmla="*/ 0 h 506019"/>
              <a:gd name="connsiteX0" fmla="*/ 0 w 6580051"/>
              <a:gd name="connsiteY0" fmla="*/ 0 h 506019"/>
              <a:gd name="connsiteX1" fmla="*/ 6580051 w 6580051"/>
              <a:gd name="connsiteY1" fmla="*/ 0 h 506019"/>
              <a:gd name="connsiteX2" fmla="*/ 6580051 w 6580051"/>
              <a:gd name="connsiteY2" fmla="*/ 506019 h 506019"/>
              <a:gd name="connsiteX3" fmla="*/ 763479 w 6580051"/>
              <a:gd name="connsiteY3" fmla="*/ 506019 h 506019"/>
              <a:gd name="connsiteX4" fmla="*/ 0 w 6580051"/>
              <a:gd name="connsiteY4" fmla="*/ 0 h 506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0051" h="506019">
                <a:moveTo>
                  <a:pt x="0" y="0"/>
                </a:moveTo>
                <a:lnTo>
                  <a:pt x="6580051" y="0"/>
                </a:lnTo>
                <a:lnTo>
                  <a:pt x="6580051" y="506019"/>
                </a:lnTo>
                <a:lnTo>
                  <a:pt x="763479" y="50601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000" dirty="0">
              <a:latin typeface="+mj-lt"/>
            </a:endParaRPr>
          </a:p>
        </p:txBody>
      </p:sp>
      <p:sp>
        <p:nvSpPr>
          <p:cNvPr id="53" name="Google Shape;1027;p22">
            <a:extLst>
              <a:ext uri="{FF2B5EF4-FFF2-40B4-BE49-F238E27FC236}">
                <a16:creationId xmlns:a16="http://schemas.microsoft.com/office/drawing/2014/main" id="{B3DFAF3F-7E61-4DC3-B4DA-693FB8914DCF}"/>
              </a:ext>
            </a:extLst>
          </p:cNvPr>
          <p:cNvSpPr txBox="1"/>
          <p:nvPr/>
        </p:nvSpPr>
        <p:spPr>
          <a:xfrm>
            <a:off x="3578646" y="2775805"/>
            <a:ext cx="3117429" cy="5120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000" dirty="0">
              <a:latin typeface="+mj-lt"/>
            </a:endParaRPr>
          </a:p>
        </p:txBody>
      </p:sp>
      <p:sp>
        <p:nvSpPr>
          <p:cNvPr id="22" name="Google Shape;1025;p22">
            <a:extLst>
              <a:ext uri="{FF2B5EF4-FFF2-40B4-BE49-F238E27FC236}">
                <a16:creationId xmlns:a16="http://schemas.microsoft.com/office/drawing/2014/main" id="{3CE25C58-0227-4B43-9E19-A1516FCEB2B8}"/>
              </a:ext>
            </a:extLst>
          </p:cNvPr>
          <p:cNvSpPr txBox="1"/>
          <p:nvPr/>
        </p:nvSpPr>
        <p:spPr>
          <a:xfrm>
            <a:off x="3702937" y="2291893"/>
            <a:ext cx="5899765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latin typeface="+mj-lt"/>
              </a:rPr>
              <a:t>Some Patients WILL Get Out of Bed Without You</a:t>
            </a:r>
          </a:p>
        </p:txBody>
      </p:sp>
      <p:sp>
        <p:nvSpPr>
          <p:cNvPr id="23" name="Google Shape;1026;p22">
            <a:extLst>
              <a:ext uri="{FF2B5EF4-FFF2-40B4-BE49-F238E27FC236}">
                <a16:creationId xmlns:a16="http://schemas.microsoft.com/office/drawing/2014/main" id="{3CF1B33F-114C-45E8-AAF0-7E5B31787911}"/>
              </a:ext>
            </a:extLst>
          </p:cNvPr>
          <p:cNvSpPr txBox="1"/>
          <p:nvPr/>
        </p:nvSpPr>
        <p:spPr>
          <a:xfrm>
            <a:off x="3702938" y="2839597"/>
            <a:ext cx="5899764" cy="3843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latin typeface="+mj-lt"/>
              </a:rPr>
              <a:t>Patients’ Perceptions about Falls Differ from Yours</a:t>
            </a:r>
          </a:p>
        </p:txBody>
      </p:sp>
      <p:sp>
        <p:nvSpPr>
          <p:cNvPr id="24" name="Google Shape;1027;p22">
            <a:extLst>
              <a:ext uri="{FF2B5EF4-FFF2-40B4-BE49-F238E27FC236}">
                <a16:creationId xmlns:a16="http://schemas.microsoft.com/office/drawing/2014/main" id="{51C0BDB1-5987-43F4-934F-61F0D802CE9D}"/>
              </a:ext>
            </a:extLst>
          </p:cNvPr>
          <p:cNvSpPr txBox="1"/>
          <p:nvPr/>
        </p:nvSpPr>
        <p:spPr>
          <a:xfrm>
            <a:off x="3702938" y="3378473"/>
            <a:ext cx="5899764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latin typeface="+mj-lt"/>
              </a:rPr>
              <a:t>Not All Falls are Equal</a:t>
            </a:r>
          </a:p>
        </p:txBody>
      </p:sp>
      <p:sp>
        <p:nvSpPr>
          <p:cNvPr id="25" name="Google Shape;1028;p22">
            <a:extLst>
              <a:ext uri="{FF2B5EF4-FFF2-40B4-BE49-F238E27FC236}">
                <a16:creationId xmlns:a16="http://schemas.microsoft.com/office/drawing/2014/main" id="{67821638-3F08-45EE-8A9B-E85AC65D2AF7}"/>
              </a:ext>
            </a:extLst>
          </p:cNvPr>
          <p:cNvSpPr txBox="1"/>
          <p:nvPr/>
        </p:nvSpPr>
        <p:spPr>
          <a:xfrm>
            <a:off x="4115826" y="3884501"/>
            <a:ext cx="5162758" cy="45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Falls from Beds result in Injury!</a:t>
            </a:r>
          </a:p>
        </p:txBody>
      </p:sp>
      <p:sp>
        <p:nvSpPr>
          <p:cNvPr id="42" name="Google Shape;1027;p22">
            <a:extLst>
              <a:ext uri="{FF2B5EF4-FFF2-40B4-BE49-F238E27FC236}">
                <a16:creationId xmlns:a16="http://schemas.microsoft.com/office/drawing/2014/main" id="{1400B426-F1EE-408D-BA2C-2663E360B41B}"/>
              </a:ext>
            </a:extLst>
          </p:cNvPr>
          <p:cNvSpPr txBox="1"/>
          <p:nvPr/>
        </p:nvSpPr>
        <p:spPr>
          <a:xfrm>
            <a:off x="3702938" y="4999654"/>
            <a:ext cx="5899764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latin typeface="+mj-lt"/>
              </a:rPr>
              <a:t>”Non-compliance” is overused</a:t>
            </a:r>
          </a:p>
        </p:txBody>
      </p:sp>
      <p:sp>
        <p:nvSpPr>
          <p:cNvPr id="43" name="Google Shape;1028;p22">
            <a:extLst>
              <a:ext uri="{FF2B5EF4-FFF2-40B4-BE49-F238E27FC236}">
                <a16:creationId xmlns:a16="http://schemas.microsoft.com/office/drawing/2014/main" id="{5610912B-D694-4A71-B545-C29A5CD3D548}"/>
              </a:ext>
            </a:extLst>
          </p:cNvPr>
          <p:cNvSpPr txBox="1"/>
          <p:nvPr/>
        </p:nvSpPr>
        <p:spPr>
          <a:xfrm>
            <a:off x="3702938" y="5538542"/>
            <a:ext cx="5899764" cy="3843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dirty="0"/>
              <a:t>Bed Alarms can be repurposed</a:t>
            </a:r>
          </a:p>
        </p:txBody>
      </p:sp>
      <p:sp>
        <p:nvSpPr>
          <p:cNvPr id="58" name="Google Shape;1027;p22">
            <a:extLst>
              <a:ext uri="{FF2B5EF4-FFF2-40B4-BE49-F238E27FC236}">
                <a16:creationId xmlns:a16="http://schemas.microsoft.com/office/drawing/2014/main" id="{21FC17E1-E8CC-4FFD-88FF-65C533FF13D9}"/>
              </a:ext>
            </a:extLst>
          </p:cNvPr>
          <p:cNvSpPr txBox="1"/>
          <p:nvPr/>
        </p:nvSpPr>
        <p:spPr>
          <a:xfrm>
            <a:off x="2755981" y="6041187"/>
            <a:ext cx="6225952" cy="5120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000" dirty="0">
              <a:latin typeface="+mj-lt"/>
            </a:endParaRPr>
          </a:p>
        </p:txBody>
      </p:sp>
      <p:sp>
        <p:nvSpPr>
          <p:cNvPr id="59" name="Google Shape;1010;p22">
            <a:extLst>
              <a:ext uri="{FF2B5EF4-FFF2-40B4-BE49-F238E27FC236}">
                <a16:creationId xmlns:a16="http://schemas.microsoft.com/office/drawing/2014/main" id="{67C04446-5AAB-4D09-B34E-4636701A2A2B}"/>
              </a:ext>
            </a:extLst>
          </p:cNvPr>
          <p:cNvSpPr/>
          <p:nvPr/>
        </p:nvSpPr>
        <p:spPr>
          <a:xfrm>
            <a:off x="3378194" y="6038806"/>
            <a:ext cx="6639238" cy="508856"/>
          </a:xfrm>
          <a:custGeom>
            <a:avLst/>
            <a:gdLst/>
            <a:ahLst/>
            <a:cxnLst/>
            <a:rect l="l" t="t" r="r" b="b"/>
            <a:pathLst>
              <a:path w="83544" h="10728" extrusionOk="0">
                <a:moveTo>
                  <a:pt x="5364" y="1"/>
                </a:moveTo>
                <a:cubicBezTo>
                  <a:pt x="2406" y="1"/>
                  <a:pt x="0" y="2407"/>
                  <a:pt x="0" y="5364"/>
                </a:cubicBezTo>
                <a:cubicBezTo>
                  <a:pt x="0" y="8322"/>
                  <a:pt x="2406" y="10728"/>
                  <a:pt x="5364" y="10728"/>
                </a:cubicBezTo>
                <a:lnTo>
                  <a:pt x="78196" y="10728"/>
                </a:lnTo>
                <a:cubicBezTo>
                  <a:pt x="81154" y="10728"/>
                  <a:pt x="83543" y="8322"/>
                  <a:pt x="83543" y="5364"/>
                </a:cubicBezTo>
                <a:cubicBezTo>
                  <a:pt x="83543" y="2407"/>
                  <a:pt x="81154" y="1"/>
                  <a:pt x="78196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latin typeface="+mj-lt"/>
              </a:rPr>
              <a:t>Falls are not just a nursing issue</a:t>
            </a:r>
          </a:p>
        </p:txBody>
      </p:sp>
      <p:sp>
        <p:nvSpPr>
          <p:cNvPr id="61" name="Google Shape;1027;p22">
            <a:extLst>
              <a:ext uri="{FF2B5EF4-FFF2-40B4-BE49-F238E27FC236}">
                <a16:creationId xmlns:a16="http://schemas.microsoft.com/office/drawing/2014/main" id="{58303C46-0732-4A79-B7A8-09CA670D73F2}"/>
              </a:ext>
            </a:extLst>
          </p:cNvPr>
          <p:cNvSpPr txBox="1"/>
          <p:nvPr/>
        </p:nvSpPr>
        <p:spPr>
          <a:xfrm>
            <a:off x="3578646" y="3855107"/>
            <a:ext cx="1135545" cy="50885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000" dirty="0">
              <a:latin typeface="+mj-lt"/>
            </a:endParaRPr>
          </a:p>
        </p:txBody>
      </p:sp>
      <p:sp>
        <p:nvSpPr>
          <p:cNvPr id="32" name="Google Shape;1027;p22">
            <a:extLst>
              <a:ext uri="{FF2B5EF4-FFF2-40B4-BE49-F238E27FC236}">
                <a16:creationId xmlns:a16="http://schemas.microsoft.com/office/drawing/2014/main" id="{582962DB-7B43-4C9B-BB9F-746E0051694D}"/>
              </a:ext>
            </a:extLst>
          </p:cNvPr>
          <p:cNvSpPr txBox="1"/>
          <p:nvPr/>
        </p:nvSpPr>
        <p:spPr>
          <a:xfrm>
            <a:off x="3223398" y="4395669"/>
            <a:ext cx="5034777" cy="5122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000" dirty="0">
              <a:latin typeface="+mj-lt"/>
            </a:endParaRPr>
          </a:p>
        </p:txBody>
      </p:sp>
      <p:sp>
        <p:nvSpPr>
          <p:cNvPr id="41" name="Google Shape;1026;p22">
            <a:extLst>
              <a:ext uri="{FF2B5EF4-FFF2-40B4-BE49-F238E27FC236}">
                <a16:creationId xmlns:a16="http://schemas.microsoft.com/office/drawing/2014/main" id="{FBC53B55-5CFF-4357-BCB8-CB8E3BC8B677}"/>
              </a:ext>
            </a:extLst>
          </p:cNvPr>
          <p:cNvSpPr txBox="1"/>
          <p:nvPr/>
        </p:nvSpPr>
        <p:spPr>
          <a:xfrm>
            <a:off x="3702937" y="4460778"/>
            <a:ext cx="5899765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latin typeface="+mj-lt"/>
              </a:rPr>
              <a:t>Universal Fall Prevention Bundles are not effective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8F4C08-7003-4D17-B63A-F0A55F87EA25}"/>
              </a:ext>
            </a:extLst>
          </p:cNvPr>
          <p:cNvGrpSpPr/>
          <p:nvPr/>
        </p:nvGrpSpPr>
        <p:grpSpPr>
          <a:xfrm>
            <a:off x="176874" y="1842691"/>
            <a:ext cx="4793052" cy="4987004"/>
            <a:chOff x="-4021495" y="2039174"/>
            <a:chExt cx="4728055" cy="4900474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4B8992E-A50E-4AE8-8326-76633A8E1BBF}"/>
                </a:ext>
              </a:extLst>
            </p:cNvPr>
            <p:cNvSpPr/>
            <p:nvPr/>
          </p:nvSpPr>
          <p:spPr bwMode="auto">
            <a:xfrm>
              <a:off x="-2180561" y="4984264"/>
              <a:ext cx="1043978" cy="13558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pic>
          <p:nvPicPr>
            <p:cNvPr id="47" name="Graphic 46" descr="Lightbulb">
              <a:extLst>
                <a:ext uri="{FF2B5EF4-FFF2-40B4-BE49-F238E27FC236}">
                  <a16:creationId xmlns:a16="http://schemas.microsoft.com/office/drawing/2014/main" id="{365E3963-2418-42D0-8E42-8543C2CDE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4021495" y="2039174"/>
              <a:ext cx="4728055" cy="49004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090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D1066-05DF-2548-9EE8-42BE13AF6F9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42950" y="2013676"/>
            <a:ext cx="5019675" cy="3794941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Evidence supports Opportunities to enhance safe mobility and fall and fall with injury prevention program infrastructure</a:t>
            </a:r>
          </a:p>
          <a:p>
            <a:r>
              <a:rPr lang="en-US" sz="2800" dirty="0">
                <a:solidFill>
                  <a:schemeClr val="bg1"/>
                </a:solidFill>
              </a:rPr>
              <a:t>What will you do to </a:t>
            </a:r>
            <a:r>
              <a:rPr lang="en-US" sz="2800" b="1" i="1" dirty="0">
                <a:solidFill>
                  <a:schemeClr val="bg1"/>
                </a:solidFill>
              </a:rPr>
              <a:t>Change Practice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18B8A6-7616-410E-BFCC-04D93C22A5B5}"/>
              </a:ext>
            </a:extLst>
          </p:cNvPr>
          <p:cNvSpPr txBox="1">
            <a:spLocks/>
          </p:cNvSpPr>
          <p:nvPr/>
        </p:nvSpPr>
        <p:spPr bwMode="auto">
          <a:xfrm>
            <a:off x="6502401" y="2110760"/>
            <a:ext cx="5518150" cy="433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Pct val="6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Pct val="55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Pct val="50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buFont typeface="Wingdings" charset="0"/>
              <a:buNone/>
            </a:pPr>
            <a:r>
              <a:rPr lang="en-US" sz="2800" kern="0" dirty="0"/>
              <a:t>That’s  </a:t>
            </a:r>
          </a:p>
          <a:p>
            <a:pPr marL="0" indent="0" defTabSz="914400">
              <a:lnSpc>
                <a:spcPts val="2900"/>
              </a:lnSpc>
              <a:spcBef>
                <a:spcPts val="0"/>
              </a:spcBef>
              <a:buFont typeface="Wingdings" charset="0"/>
              <a:buNone/>
            </a:pPr>
            <a:r>
              <a:rPr lang="en-US" b="1" kern="0" dirty="0"/>
              <a:t>Implementation Science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sz="2800" kern="0" dirty="0">
                <a:solidFill>
                  <a:srgbClr val="0432FF"/>
                </a:solidFill>
              </a:rPr>
              <a:t>Focus on Risk Factors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sz="2800" kern="0" dirty="0">
                <a:solidFill>
                  <a:srgbClr val="0432FF"/>
                </a:solidFill>
              </a:rPr>
              <a:t>Focus on Preventing Injury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sz="2800" kern="0" dirty="0">
                <a:solidFill>
                  <a:srgbClr val="0432FF"/>
                </a:solidFill>
              </a:rPr>
              <a:t>Learn from Adverse Events -  Falls and Injuries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sz="2800" kern="0" dirty="0">
                <a:solidFill>
                  <a:srgbClr val="0432FF"/>
                </a:solidFill>
              </a:rPr>
              <a:t>Partner with Patients and Family Members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sz="2800" kern="0" dirty="0">
                <a:solidFill>
                  <a:srgbClr val="FF0000"/>
                </a:solidFill>
              </a:rPr>
              <a:t>Strategies included in Long Presentation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95BC4-1F21-4E6F-8516-48292C8A38C9}"/>
              </a:ext>
            </a:extLst>
          </p:cNvPr>
          <p:cNvSpPr/>
          <p:nvPr/>
        </p:nvSpPr>
        <p:spPr bwMode="ltGray">
          <a:xfrm>
            <a:off x="-66675" y="609663"/>
            <a:ext cx="10504490" cy="1368199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DCDBDD6-7975-4065-BFBA-14CD06C0AFBA}"/>
              </a:ext>
            </a:extLst>
          </p:cNvPr>
          <p:cNvSpPr txBox="1">
            <a:spLocks/>
          </p:cNvSpPr>
          <p:nvPr/>
        </p:nvSpPr>
        <p:spPr>
          <a:xfrm>
            <a:off x="560069" y="645477"/>
            <a:ext cx="9429751" cy="1292226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914400"/>
            <a:r>
              <a:rPr lang="en-US" dirty="0"/>
              <a:t>Life is Rich with Opportunities</a:t>
            </a:r>
            <a:endParaRPr lang="en-US" kern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D985B8-CD54-4C7B-8E9A-44A13908DDB9}"/>
              </a:ext>
            </a:extLst>
          </p:cNvPr>
          <p:cNvSpPr/>
          <p:nvPr/>
        </p:nvSpPr>
        <p:spPr>
          <a:xfrm>
            <a:off x="10585828" y="609663"/>
            <a:ext cx="1602997" cy="1368199"/>
          </a:xfrm>
          <a:prstGeom prst="rect">
            <a:avLst/>
          </a:prstGeom>
          <a:solidFill>
            <a:srgbClr val="94B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Graphic 8" descr="Business Growth">
            <a:extLst>
              <a:ext uri="{FF2B5EF4-FFF2-40B4-BE49-F238E27FC236}">
                <a16:creationId xmlns:a16="http://schemas.microsoft.com/office/drawing/2014/main" id="{8AB88C58-2E74-4DED-B198-34DF974EA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0126" y="873633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B5EEB7-7750-491B-B9DA-BE6E47E01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339" y="6348559"/>
            <a:ext cx="1181601" cy="31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204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9831" y="0"/>
            <a:ext cx="11415770" cy="2715491"/>
          </a:xfrm>
        </p:spPr>
        <p:txBody>
          <a:bodyPr anchor="ctr"/>
          <a:lstStyle/>
          <a:p>
            <a:pPr lvl="0" defTabSz="457155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004579"/>
                </a:solidFill>
              </a:rPr>
              <a:t>Product Info &amp; References</a:t>
            </a:r>
            <a:br>
              <a:rPr lang="en-US" sz="4800" dirty="0">
                <a:solidFill>
                  <a:srgbClr val="004579"/>
                </a:solidFill>
              </a:rPr>
            </a:br>
            <a:r>
              <a:rPr lang="en-US" sz="2000" dirty="0">
                <a:solidFill>
                  <a:srgbClr val="004579"/>
                </a:solidFill>
              </a:rPr>
              <a:t>Strategies to Maximize Safe and Assisted Bed Exits </a:t>
            </a:r>
            <a:br>
              <a:rPr lang="en-US" sz="2000" dirty="0">
                <a:solidFill>
                  <a:srgbClr val="004579"/>
                </a:solidFill>
              </a:rPr>
            </a:br>
            <a:r>
              <a:rPr lang="en-US" sz="2000" dirty="0">
                <a:solidFill>
                  <a:srgbClr val="004579"/>
                </a:solidFill>
              </a:rPr>
              <a:t>May 19</a:t>
            </a:r>
            <a:r>
              <a:rPr lang="en-US" sz="2000" baseline="30000" dirty="0">
                <a:solidFill>
                  <a:srgbClr val="004579"/>
                </a:solidFill>
              </a:rPr>
              <a:t>th</a:t>
            </a:r>
            <a:r>
              <a:rPr lang="en-US" sz="2000" dirty="0">
                <a:solidFill>
                  <a:srgbClr val="004579"/>
                </a:solidFill>
              </a:rPr>
              <a:t>, 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5706B8-7C58-4CDB-8439-02C425539F30}"/>
              </a:ext>
            </a:extLst>
          </p:cNvPr>
          <p:cNvSpPr/>
          <p:nvPr/>
        </p:nvSpPr>
        <p:spPr>
          <a:xfrm>
            <a:off x="1575412" y="3497842"/>
            <a:ext cx="9364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72 Light" panose="020B0303030000000003" pitchFamily="34" charset="0"/>
                <a:ea typeface="ＭＳ Ｐゴシック"/>
                <a:cs typeface="72 Light" panose="020B0303030000000003" pitchFamily="34" charset="0"/>
              </a:rPr>
              <a:t>The following slides contain the information and links referenced throughout this webinar. Please feel free to reach out to us with any questions about the information or the products.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D07972-03CA-429D-BC4D-10631964F967}"/>
              </a:ext>
            </a:extLst>
          </p:cNvPr>
          <p:cNvSpPr txBox="1"/>
          <p:nvPr/>
        </p:nvSpPr>
        <p:spPr>
          <a:xfrm>
            <a:off x="4425186" y="4926525"/>
            <a:ext cx="386131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greamsnyder@curbellmedical.com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Graphic 6" descr="Email">
            <a:extLst>
              <a:ext uri="{FF2B5EF4-FFF2-40B4-BE49-F238E27FC236}">
                <a16:creationId xmlns:a16="http://schemas.microsoft.com/office/drawing/2014/main" id="{8F462D52-212F-469E-B3B6-700BF1D6B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1623" y="4865967"/>
            <a:ext cx="445279" cy="44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92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A03BA-F2F5-4BB6-95C4-4A709AC647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8075" y="384482"/>
            <a:ext cx="6273478" cy="520860"/>
          </a:xfrm>
        </p:spPr>
        <p:txBody>
          <a:bodyPr/>
          <a:lstStyle/>
          <a:p>
            <a:pPr algn="ctr"/>
            <a:r>
              <a:rPr lang="en-US" dirty="0"/>
              <a:t>Curbell Medical</a:t>
            </a:r>
          </a:p>
        </p:txBody>
      </p:sp>
      <p:sp>
        <p:nvSpPr>
          <p:cNvPr id="196" name="Google Shape;508;p35">
            <a:extLst>
              <a:ext uri="{FF2B5EF4-FFF2-40B4-BE49-F238E27FC236}">
                <a16:creationId xmlns:a16="http://schemas.microsoft.com/office/drawing/2014/main" id="{DD53DDBD-8F6C-46C9-A1DF-7B29E43AB0A7}"/>
              </a:ext>
            </a:extLst>
          </p:cNvPr>
          <p:cNvSpPr txBox="1">
            <a:spLocks/>
          </p:cNvSpPr>
          <p:nvPr/>
        </p:nvSpPr>
        <p:spPr>
          <a:xfrm>
            <a:off x="0" y="969285"/>
            <a:ext cx="6265403" cy="52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Oswald Regular"/>
              <a:buNone/>
              <a:defRPr sz="22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BC600 Cordless/Corded FM Monitor</a:t>
            </a:r>
          </a:p>
        </p:txBody>
      </p:sp>
      <p:sp>
        <p:nvSpPr>
          <p:cNvPr id="197" name="Google Shape;507;p35">
            <a:extLst>
              <a:ext uri="{FF2B5EF4-FFF2-40B4-BE49-F238E27FC236}">
                <a16:creationId xmlns:a16="http://schemas.microsoft.com/office/drawing/2014/main" id="{079FF5FC-A4E8-4328-BC4D-C2B14F235E8E}"/>
              </a:ext>
            </a:extLst>
          </p:cNvPr>
          <p:cNvSpPr txBox="1">
            <a:spLocks/>
          </p:cNvSpPr>
          <p:nvPr/>
        </p:nvSpPr>
        <p:spPr>
          <a:xfrm>
            <a:off x="351924" y="2442590"/>
            <a:ext cx="5721142" cy="384284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30200" indent="-285750">
              <a:lnSpc>
                <a:spcPct val="115000"/>
              </a:lnSpc>
              <a:buClr>
                <a:srgbClr val="94BA6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j-lt"/>
              </a:rPr>
              <a:t>Clearly labeled, easy to read buttons and LED indicator lights</a:t>
            </a:r>
          </a:p>
          <a:p>
            <a:pPr marL="330200" indent="-285750">
              <a:lnSpc>
                <a:spcPct val="115000"/>
              </a:lnSpc>
              <a:buClr>
                <a:srgbClr val="94BA6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j-lt"/>
              </a:rPr>
              <a:t>Setup functions kept out of sight in battery compartment</a:t>
            </a:r>
          </a:p>
          <a:p>
            <a:pPr marL="546100" lvl="3" indent="-285750">
              <a:lnSpc>
                <a:spcPct val="115000"/>
              </a:lnSpc>
              <a:buClr>
                <a:srgbClr val="94BA62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+mj-lt"/>
              </a:rPr>
              <a:t>Delay control*</a:t>
            </a:r>
            <a:r>
              <a:rPr lang="en-US" dirty="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 </a:t>
            </a:r>
            <a:r>
              <a:rPr lang="en-US" baseline="30000" dirty="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</a:t>
            </a:r>
            <a:endParaRPr lang="en-US" baseline="30000" dirty="0">
              <a:solidFill>
                <a:schemeClr val="bg1"/>
              </a:solidFill>
              <a:latin typeface="+mj-lt"/>
            </a:endParaRPr>
          </a:p>
          <a:p>
            <a:pPr marL="546100" lvl="3" indent="-285750">
              <a:lnSpc>
                <a:spcPct val="115000"/>
              </a:lnSpc>
              <a:buClr>
                <a:srgbClr val="94BA62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+mj-lt"/>
              </a:rPr>
              <a:t>Tone switch </a:t>
            </a:r>
          </a:p>
          <a:p>
            <a:pPr marL="546100" indent="-285750">
              <a:lnSpc>
                <a:spcPct val="115000"/>
              </a:lnSpc>
              <a:buClr>
                <a:srgbClr val="94BA62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+mj-lt"/>
              </a:rPr>
              <a:t>Volume </a:t>
            </a:r>
          </a:p>
          <a:p>
            <a:pPr marL="330200" indent="-285750">
              <a:lnSpc>
                <a:spcPct val="115000"/>
              </a:lnSpc>
              <a:buClr>
                <a:srgbClr val="94BA6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j-lt"/>
              </a:rPr>
              <a:t>Nurse call jack allows direct notification to nurse call</a:t>
            </a:r>
          </a:p>
          <a:p>
            <a:pPr marL="546100" indent="-285750">
              <a:lnSpc>
                <a:spcPct val="115000"/>
              </a:lnSpc>
              <a:buClr>
                <a:srgbClr val="94BA62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+mj-lt"/>
              </a:rPr>
              <a:t>Silent option when connected to Nurse Call</a:t>
            </a:r>
            <a:r>
              <a:rPr lang="en-US" baseline="30000" dirty="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 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30200" indent="-285750">
              <a:lnSpc>
                <a:spcPct val="115000"/>
              </a:lnSpc>
              <a:buClr>
                <a:srgbClr val="94BA6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j-lt"/>
              </a:rPr>
              <a:t>Can be used with both cordless and corded sensors</a:t>
            </a:r>
          </a:p>
          <a:p>
            <a:pPr marL="330200" indent="-285750">
              <a:lnSpc>
                <a:spcPct val="115000"/>
              </a:lnSpc>
              <a:buClr>
                <a:srgbClr val="94BA6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j-lt"/>
              </a:rPr>
              <a:t>60 Second Alarm Pause*</a:t>
            </a:r>
            <a:r>
              <a:rPr lang="en-US" dirty="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 </a:t>
            </a:r>
            <a:r>
              <a:rPr lang="en-US" baseline="30000" dirty="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</a:t>
            </a:r>
            <a:endParaRPr lang="en-US" baseline="30000" dirty="0">
              <a:solidFill>
                <a:schemeClr val="bg1"/>
              </a:solidFill>
              <a:latin typeface="+mj-lt"/>
            </a:endParaRPr>
          </a:p>
          <a:p>
            <a:pPr marL="330200" indent="-285750">
              <a:lnSpc>
                <a:spcPct val="115000"/>
              </a:lnSpc>
              <a:buClr>
                <a:srgbClr val="94BA6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j-lt"/>
              </a:rPr>
              <a:t>Can control up to three cordless devices at the same time</a:t>
            </a:r>
          </a:p>
          <a:p>
            <a:pPr marL="330200" indent="-285750">
              <a:lnSpc>
                <a:spcPct val="115000"/>
              </a:lnSpc>
              <a:buClr>
                <a:srgbClr val="94BA6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j-lt"/>
              </a:rPr>
              <a:t>3 AA Batteries - 6 Month Battery Lifespan</a:t>
            </a:r>
          </a:p>
          <a:p>
            <a:pPr marL="285750" indent="-285750">
              <a:lnSpc>
                <a:spcPct val="115000"/>
              </a:lnSpc>
              <a:buClr>
                <a:schemeClr val="bg1"/>
              </a:buClr>
              <a:buSzPts val="6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BDC180FE-B97F-424C-B35A-A4634BF7EC71}"/>
              </a:ext>
            </a:extLst>
          </p:cNvPr>
          <p:cNvSpPr txBox="1"/>
          <p:nvPr/>
        </p:nvSpPr>
        <p:spPr>
          <a:xfrm>
            <a:off x="351924" y="5354719"/>
            <a:ext cx="2353153" cy="38576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15000"/>
              </a:lnSpc>
              <a:buClr>
                <a:schemeClr val="dk1"/>
              </a:buClr>
              <a:buSzPts val="600"/>
              <a:defRPr sz="1100">
                <a:solidFill>
                  <a:srgbClr val="434343"/>
                </a:solidFill>
              </a:defRPr>
            </a:lvl1pPr>
            <a:lvl4pPr marL="457200" indent="-196850">
              <a:lnSpc>
                <a:spcPct val="115000"/>
              </a:lnSpc>
              <a:buClr>
                <a:srgbClr val="434343"/>
              </a:buClr>
              <a:buSzPts val="1100"/>
              <a:buFont typeface="Courier New" panose="02070309020205020404" pitchFamily="49" charset="0"/>
              <a:buChar char="o"/>
              <a:defRPr sz="1100">
                <a:solidFill>
                  <a:srgbClr val="434343"/>
                </a:solidFill>
              </a:defRPr>
            </a:lvl4pPr>
          </a:lstStyle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*Reduces False Alarms</a:t>
            </a:r>
          </a:p>
          <a:p>
            <a:r>
              <a:rPr lang="en-US" sz="1200" baseline="30000" dirty="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</a:t>
            </a:r>
            <a:r>
              <a:rPr lang="en-US" sz="1200" dirty="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Reduces Alarm Fatigue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2B21994B-2C80-4D62-A089-9384DC73D984}"/>
              </a:ext>
            </a:extLst>
          </p:cNvPr>
          <p:cNvSpPr/>
          <p:nvPr/>
        </p:nvSpPr>
        <p:spPr>
          <a:xfrm>
            <a:off x="374858" y="1742006"/>
            <a:ext cx="5698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Clinician Input Design! Simple to understand and easy to use for caregiver day to day use:</a:t>
            </a:r>
          </a:p>
        </p:txBody>
      </p: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CE57237E-0620-4F61-A757-51DA16CA7EB9}"/>
              </a:ext>
            </a:extLst>
          </p:cNvPr>
          <p:cNvCxnSpPr/>
          <p:nvPr/>
        </p:nvCxnSpPr>
        <p:spPr bwMode="auto">
          <a:xfrm>
            <a:off x="162046" y="1623125"/>
            <a:ext cx="572988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AF69D87-8BC0-4297-AB35-AEAF9B950F86}"/>
              </a:ext>
            </a:extLst>
          </p:cNvPr>
          <p:cNvGrpSpPr/>
          <p:nvPr/>
        </p:nvGrpSpPr>
        <p:grpSpPr>
          <a:xfrm>
            <a:off x="907866" y="6288887"/>
            <a:ext cx="4238246" cy="428741"/>
            <a:chOff x="374858" y="6249622"/>
            <a:chExt cx="4238246" cy="428741"/>
          </a:xfrm>
        </p:grpSpPr>
        <p:pic>
          <p:nvPicPr>
            <p:cNvPr id="35" name="Graphic 34" descr="Internet">
              <a:hlinkClick r:id="rId2"/>
              <a:extLst>
                <a:ext uri="{FF2B5EF4-FFF2-40B4-BE49-F238E27FC236}">
                  <a16:creationId xmlns:a16="http://schemas.microsoft.com/office/drawing/2014/main" id="{182587AF-879E-44C7-B4C8-F73955025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4858" y="6249622"/>
              <a:ext cx="428741" cy="428741"/>
            </a:xfrm>
            <a:prstGeom prst="rect">
              <a:avLst/>
            </a:prstGeom>
          </p:spPr>
        </p:pic>
        <p:sp>
          <p:nvSpPr>
            <p:cNvPr id="36" name="TextBox 35">
              <a:hlinkClick r:id="rId2"/>
              <a:extLst>
                <a:ext uri="{FF2B5EF4-FFF2-40B4-BE49-F238E27FC236}">
                  <a16:creationId xmlns:a16="http://schemas.microsoft.com/office/drawing/2014/main" id="{B0D9378F-6532-4906-93EA-253F7B1E53A5}"/>
                </a:ext>
              </a:extLst>
            </p:cNvPr>
            <p:cNvSpPr txBox="1"/>
            <p:nvPr/>
          </p:nvSpPr>
          <p:spPr>
            <a:xfrm>
              <a:off x="855793" y="6269894"/>
              <a:ext cx="37573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hlinkClick r:id="rId5"/>
                </a:rPr>
                <a:t>Click here for more product information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51B10C0-FF60-4ADD-A089-E4E32B70D4CF}"/>
              </a:ext>
            </a:extLst>
          </p:cNvPr>
          <p:cNvGrpSpPr/>
          <p:nvPr/>
        </p:nvGrpSpPr>
        <p:grpSpPr>
          <a:xfrm>
            <a:off x="6525627" y="158371"/>
            <a:ext cx="5668642" cy="6551849"/>
            <a:chOff x="6525627" y="158371"/>
            <a:chExt cx="5668642" cy="6551849"/>
          </a:xfrm>
        </p:grpSpPr>
        <p:sp>
          <p:nvSpPr>
            <p:cNvPr id="195" name="Google Shape;924;p39">
              <a:extLst>
                <a:ext uri="{FF2B5EF4-FFF2-40B4-BE49-F238E27FC236}">
                  <a16:creationId xmlns:a16="http://schemas.microsoft.com/office/drawing/2014/main" id="{59CDE4E6-03D4-4D57-815C-C93E6249C151}"/>
                </a:ext>
              </a:extLst>
            </p:cNvPr>
            <p:cNvSpPr/>
            <p:nvPr/>
          </p:nvSpPr>
          <p:spPr>
            <a:xfrm rot="659405">
              <a:off x="6704014" y="1128198"/>
              <a:ext cx="4676814" cy="3989831"/>
            </a:xfrm>
            <a:custGeom>
              <a:avLst/>
              <a:gdLst/>
              <a:ahLst/>
              <a:cxnLst/>
              <a:rect l="l" t="t" r="r" b="b"/>
              <a:pathLst>
                <a:path w="27076" h="25544" extrusionOk="0">
                  <a:moveTo>
                    <a:pt x="8431" y="435"/>
                  </a:moveTo>
                  <a:cubicBezTo>
                    <a:pt x="3664" y="435"/>
                    <a:pt x="491" y="3040"/>
                    <a:pt x="275" y="6741"/>
                  </a:cubicBezTo>
                  <a:cubicBezTo>
                    <a:pt x="0" y="11316"/>
                    <a:pt x="6005" y="11921"/>
                    <a:pt x="5587" y="18057"/>
                  </a:cubicBezTo>
                  <a:cubicBezTo>
                    <a:pt x="5241" y="22899"/>
                    <a:pt x="6633" y="25544"/>
                    <a:pt x="10534" y="25544"/>
                  </a:cubicBezTo>
                  <a:cubicBezTo>
                    <a:pt x="10726" y="25544"/>
                    <a:pt x="10925" y="25537"/>
                    <a:pt x="11129" y="25524"/>
                  </a:cubicBezTo>
                  <a:cubicBezTo>
                    <a:pt x="18783" y="25019"/>
                    <a:pt x="27075" y="17695"/>
                    <a:pt x="26987" y="10359"/>
                  </a:cubicBezTo>
                  <a:cubicBezTo>
                    <a:pt x="26844" y="0"/>
                    <a:pt x="19751" y="3024"/>
                    <a:pt x="12691" y="1056"/>
                  </a:cubicBezTo>
                  <a:cubicBezTo>
                    <a:pt x="11170" y="632"/>
                    <a:pt x="9740" y="435"/>
                    <a:pt x="8431" y="435"/>
                  </a:cubicBezTo>
                  <a:close/>
                </a:path>
              </a:pathLst>
            </a:custGeom>
            <a:solidFill>
              <a:srgbClr val="94BA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A4C0EA08-E52C-4F92-9A4D-AC804D065D8D}"/>
                </a:ext>
              </a:extLst>
            </p:cNvPr>
            <p:cNvGrpSpPr/>
            <p:nvPr/>
          </p:nvGrpSpPr>
          <p:grpSpPr>
            <a:xfrm>
              <a:off x="7912210" y="1297087"/>
              <a:ext cx="2260421" cy="3479536"/>
              <a:chOff x="9518065" y="2028219"/>
              <a:chExt cx="2161318" cy="3406586"/>
            </a:xfrm>
            <a:effectLst/>
          </p:grpSpPr>
          <p:pic>
            <p:nvPicPr>
              <p:cNvPr id="199" name="Picture 198">
                <a:extLst>
                  <a:ext uri="{FF2B5EF4-FFF2-40B4-BE49-F238E27FC236}">
                    <a16:creationId xmlns:a16="http://schemas.microsoft.com/office/drawing/2014/main" id="{AB2EB2B6-6C8B-462F-A505-1C66B5D40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18065" y="2028219"/>
                <a:ext cx="2161318" cy="3406586"/>
              </a:xfrm>
              <a:prstGeom prst="rect">
                <a:avLst/>
              </a:prstGeom>
              <a:effectLst/>
            </p:spPr>
          </p:pic>
          <p:pic>
            <p:nvPicPr>
              <p:cNvPr id="200" name="Picture 3" descr="\\CURB07\Marketing\Medical\curbell logos\Curbell Medical Logos\curbell medical rgb transparent.png">
                <a:extLst>
                  <a:ext uri="{FF2B5EF4-FFF2-40B4-BE49-F238E27FC236}">
                    <a16:creationId xmlns:a16="http://schemas.microsoft.com/office/drawing/2014/main" id="{EBA0729B-0EF0-45B3-8E31-D83E731D0F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31218" y="3074130"/>
                <a:ext cx="563587" cy="1551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1741F34C-1157-4422-ABC8-6B4ECB811730}"/>
                </a:ext>
              </a:extLst>
            </p:cNvPr>
            <p:cNvSpPr/>
            <p:nvPr/>
          </p:nvSpPr>
          <p:spPr>
            <a:xfrm>
              <a:off x="8386623" y="1631067"/>
              <a:ext cx="109015" cy="10912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4026F7CE-9195-48A5-8777-31A74D087760}"/>
                </a:ext>
              </a:extLst>
            </p:cNvPr>
            <p:cNvSpPr/>
            <p:nvPr/>
          </p:nvSpPr>
          <p:spPr>
            <a:xfrm>
              <a:off x="8047798" y="2156907"/>
              <a:ext cx="109015" cy="10912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F216C48-FEC1-4362-9868-3D517C0B2194}"/>
                </a:ext>
              </a:extLst>
            </p:cNvPr>
            <p:cNvSpPr/>
            <p:nvPr/>
          </p:nvSpPr>
          <p:spPr>
            <a:xfrm>
              <a:off x="8999836" y="3710034"/>
              <a:ext cx="109015" cy="10912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0615F6AA-180F-47F0-AD33-688B4FD34D49}"/>
                </a:ext>
              </a:extLst>
            </p:cNvPr>
            <p:cNvSpPr/>
            <p:nvPr/>
          </p:nvSpPr>
          <p:spPr>
            <a:xfrm>
              <a:off x="9916032" y="3180184"/>
              <a:ext cx="109015" cy="10912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9FFC03F4-5094-4F90-B5D3-9690A957EAC0}"/>
                </a:ext>
              </a:extLst>
            </p:cNvPr>
            <p:cNvSpPr/>
            <p:nvPr/>
          </p:nvSpPr>
          <p:spPr>
            <a:xfrm>
              <a:off x="9108851" y="335972"/>
              <a:ext cx="28203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221F1F"/>
                  </a:solidFill>
                  <a:latin typeface="+mj-lt"/>
                </a:rPr>
                <a:t>PAUSE </a:t>
              </a:r>
              <a:r>
                <a:rPr lang="en-US" sz="1200" dirty="0">
                  <a:solidFill>
                    <a:srgbClr val="221F1F"/>
                  </a:solidFill>
                  <a:latin typeface="+mj-lt"/>
                </a:rPr>
                <a:t>gives the caregiver 60 seconds</a:t>
              </a:r>
            </a:p>
            <a:p>
              <a:r>
                <a:rPr lang="en-US" sz="1200" dirty="0">
                  <a:solidFill>
                    <a:srgbClr val="221F1F"/>
                  </a:solidFill>
                  <a:latin typeface="+mj-lt"/>
                </a:rPr>
                <a:t>to remove the patient from the sensor</a:t>
              </a:r>
            </a:p>
            <a:p>
              <a:r>
                <a:rPr lang="en-US" sz="1200" dirty="0">
                  <a:solidFill>
                    <a:srgbClr val="221F1F"/>
                  </a:solidFill>
                  <a:latin typeface="+mj-lt"/>
                </a:rPr>
                <a:t>without causing an alarm.</a:t>
              </a:r>
              <a:endParaRPr lang="en-US" sz="1200" dirty="0">
                <a:latin typeface="+mj-lt"/>
              </a:endParaRPr>
            </a:p>
          </p:txBody>
        </p:sp>
        <p:cxnSp>
          <p:nvCxnSpPr>
            <p:cNvPr id="207" name="Connector: Elbow 206">
              <a:extLst>
                <a:ext uri="{FF2B5EF4-FFF2-40B4-BE49-F238E27FC236}">
                  <a16:creationId xmlns:a16="http://schemas.microsoft.com/office/drawing/2014/main" id="{7543BD39-E2B7-432F-88FE-001EC1BD1290}"/>
                </a:ext>
              </a:extLst>
            </p:cNvPr>
            <p:cNvCxnSpPr>
              <a:cxnSpLocks/>
              <a:stCxn id="202" idx="0"/>
              <a:endCxn id="206" idx="1"/>
            </p:cNvCxnSpPr>
            <p:nvPr/>
          </p:nvCxnSpPr>
          <p:spPr>
            <a:xfrm rot="5400000" flipH="1" flipV="1">
              <a:off x="8289026" y="811242"/>
              <a:ext cx="971930" cy="667721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ctor: Elbow 207">
              <a:extLst>
                <a:ext uri="{FF2B5EF4-FFF2-40B4-BE49-F238E27FC236}">
                  <a16:creationId xmlns:a16="http://schemas.microsoft.com/office/drawing/2014/main" id="{FDE2C925-B2F5-40D8-8040-EC6E60BE304E}"/>
                </a:ext>
              </a:extLst>
            </p:cNvPr>
            <p:cNvCxnSpPr>
              <a:cxnSpLocks/>
              <a:endCxn id="203" idx="2"/>
            </p:cNvCxnSpPr>
            <p:nvPr/>
          </p:nvCxnSpPr>
          <p:spPr>
            <a:xfrm rot="5400000" flipH="1" flipV="1">
              <a:off x="5661771" y="3677862"/>
              <a:ext cx="3852419" cy="919636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ctor: Elbow 208">
              <a:extLst>
                <a:ext uri="{FF2B5EF4-FFF2-40B4-BE49-F238E27FC236}">
                  <a16:creationId xmlns:a16="http://schemas.microsoft.com/office/drawing/2014/main" id="{3768620C-20D7-4E41-BDE8-B4BE778C81E3}"/>
                </a:ext>
              </a:extLst>
            </p:cNvPr>
            <p:cNvCxnSpPr>
              <a:cxnSpLocks/>
              <a:endCxn id="205" idx="6"/>
            </p:cNvCxnSpPr>
            <p:nvPr/>
          </p:nvCxnSpPr>
          <p:spPr>
            <a:xfrm rot="16200000" flipV="1">
              <a:off x="9499817" y="3759977"/>
              <a:ext cx="1482958" cy="432497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682A2D06-225E-41B8-8426-E319DE010E5C}"/>
                </a:ext>
              </a:extLst>
            </p:cNvPr>
            <p:cNvSpPr/>
            <p:nvPr/>
          </p:nvSpPr>
          <p:spPr>
            <a:xfrm>
              <a:off x="6839045" y="6063889"/>
              <a:ext cx="283378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221F1F"/>
                  </a:solidFill>
                  <a:latin typeface="+mj-lt"/>
                </a:rPr>
                <a:t>ALERTS </a:t>
              </a:r>
              <a:r>
                <a:rPr lang="en-US" sz="1200" dirty="0">
                  <a:solidFill>
                    <a:srgbClr val="221F1F"/>
                  </a:solidFill>
                  <a:latin typeface="+mj-lt"/>
                </a:rPr>
                <a:t>show when to replace the</a:t>
              </a:r>
            </a:p>
            <a:p>
              <a:r>
                <a:rPr lang="en-US" sz="1200" dirty="0">
                  <a:solidFill>
                    <a:srgbClr val="221F1F"/>
                  </a:solidFill>
                  <a:latin typeface="+mj-lt"/>
                </a:rPr>
                <a:t>batteries or sensor pad and if there</a:t>
              </a:r>
            </a:p>
            <a:p>
              <a:r>
                <a:rPr lang="en-US" sz="1200" dirty="0">
                  <a:solidFill>
                    <a:srgbClr val="221F1F"/>
                  </a:solidFill>
                  <a:latin typeface="+mj-lt"/>
                </a:rPr>
                <a:t>is a lost signal.</a:t>
              </a: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15940304-5CCC-4A8B-9862-D394E3A2D792}"/>
                </a:ext>
              </a:extLst>
            </p:cNvPr>
            <p:cNvSpPr/>
            <p:nvPr/>
          </p:nvSpPr>
          <p:spPr>
            <a:xfrm>
              <a:off x="8356807" y="5354718"/>
              <a:ext cx="33614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221F1F"/>
                  </a:solidFill>
                  <a:latin typeface="+mj-lt"/>
                </a:rPr>
                <a:t>CANCEL/RESET </a:t>
              </a:r>
              <a:r>
                <a:rPr lang="en-US" sz="1200" dirty="0">
                  <a:solidFill>
                    <a:srgbClr val="221F1F"/>
                  </a:solidFill>
                  <a:latin typeface="+mj-lt"/>
                </a:rPr>
                <a:t>flashes when an</a:t>
              </a:r>
            </a:p>
            <a:p>
              <a:r>
                <a:rPr lang="en-US" sz="1200" dirty="0">
                  <a:solidFill>
                    <a:srgbClr val="221F1F"/>
                  </a:solidFill>
                  <a:latin typeface="+mj-lt"/>
                </a:rPr>
                <a:t>alarm is triggered making it more</a:t>
              </a:r>
            </a:p>
            <a:p>
              <a:r>
                <a:rPr lang="en-US" sz="1200" dirty="0">
                  <a:solidFill>
                    <a:srgbClr val="221F1F"/>
                  </a:solidFill>
                  <a:latin typeface="+mj-lt"/>
                </a:rPr>
                <a:t>noticeable for the caregiver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294AD9BD-FF6E-4567-B7C7-6D0FE0D93E1E}"/>
                </a:ext>
              </a:extLst>
            </p:cNvPr>
            <p:cNvSpPr/>
            <p:nvPr/>
          </p:nvSpPr>
          <p:spPr>
            <a:xfrm>
              <a:off x="10128576" y="4805379"/>
              <a:ext cx="20656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221F1F"/>
                  </a:solidFill>
                  <a:latin typeface="+mj-lt"/>
                </a:rPr>
                <a:t>SENSORS </a:t>
              </a:r>
              <a:r>
                <a:rPr lang="en-US" sz="1200" dirty="0">
                  <a:solidFill>
                    <a:srgbClr val="221F1F"/>
                  </a:solidFill>
                  <a:latin typeface="+mj-lt"/>
                </a:rPr>
                <a:t>identify which</a:t>
              </a:r>
            </a:p>
            <a:p>
              <a:r>
                <a:rPr lang="en-US" sz="1200" dirty="0">
                  <a:solidFill>
                    <a:srgbClr val="221F1F"/>
                  </a:solidFill>
                  <a:latin typeface="+mj-lt"/>
                </a:rPr>
                <a:t>sensor initiated the alarm.</a:t>
              </a:r>
              <a:endParaRPr lang="en-US" sz="1200" dirty="0">
                <a:latin typeface="+mj-lt"/>
              </a:endParaRPr>
            </a:p>
          </p:txBody>
        </p:sp>
        <p:cxnSp>
          <p:nvCxnSpPr>
            <p:cNvPr id="233" name="Connector: Elbow 232">
              <a:extLst>
                <a:ext uri="{FF2B5EF4-FFF2-40B4-BE49-F238E27FC236}">
                  <a16:creationId xmlns:a16="http://schemas.microsoft.com/office/drawing/2014/main" id="{89641254-6B2D-4FC4-A210-E24DA52F94DE}"/>
                </a:ext>
              </a:extLst>
            </p:cNvPr>
            <p:cNvCxnSpPr>
              <a:cxnSpLocks/>
              <a:stCxn id="204" idx="4"/>
            </p:cNvCxnSpPr>
            <p:nvPr/>
          </p:nvCxnSpPr>
          <p:spPr bwMode="auto">
            <a:xfrm rot="5400000">
              <a:off x="8076366" y="4376740"/>
              <a:ext cx="1535558" cy="420399"/>
            </a:xfrm>
            <a:prstGeom prst="bentConnector3">
              <a:avLst>
                <a:gd name="adj1" fmla="val 83920"/>
              </a:avLst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D9A3B900-E67C-4AC0-8B15-A17B7A5B6E0A}"/>
                </a:ext>
              </a:extLst>
            </p:cNvPr>
            <p:cNvGrpSpPr/>
            <p:nvPr/>
          </p:nvGrpSpPr>
          <p:grpSpPr>
            <a:xfrm>
              <a:off x="6525627" y="158371"/>
              <a:ext cx="1205069" cy="565166"/>
              <a:chOff x="6617391" y="5782516"/>
              <a:chExt cx="2136421" cy="1015926"/>
            </a:xfrm>
          </p:grpSpPr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DD69A044-A543-4AD1-973A-CF650ABF5173}"/>
                  </a:ext>
                </a:extLst>
              </p:cNvPr>
              <p:cNvGrpSpPr/>
              <p:nvPr/>
            </p:nvGrpSpPr>
            <p:grpSpPr>
              <a:xfrm>
                <a:off x="7760718" y="5813791"/>
                <a:ext cx="993094" cy="984651"/>
                <a:chOff x="6617391" y="6902486"/>
                <a:chExt cx="993094" cy="984651"/>
              </a:xfrm>
            </p:grpSpPr>
            <p:sp>
              <p:nvSpPr>
                <p:cNvPr id="249" name="Oval 248">
                  <a:extLst>
                    <a:ext uri="{FF2B5EF4-FFF2-40B4-BE49-F238E27FC236}">
                      <a16:creationId xmlns:a16="http://schemas.microsoft.com/office/drawing/2014/main" id="{67110117-48BF-4FB4-A3BF-CAF6D74136A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617391" y="6902486"/>
                  <a:ext cx="993094" cy="984651"/>
                </a:xfrm>
                <a:prstGeom prst="ellipse">
                  <a:avLst/>
                </a:prstGeom>
                <a:solidFill>
                  <a:srgbClr val="94BA62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  <a:ea typeface="ＭＳ Ｐゴシック" charset="0"/>
                  </a:endParaRPr>
                </a:p>
              </p:txBody>
            </p:sp>
            <p:sp>
              <p:nvSpPr>
                <p:cNvPr id="250" name="Oval 249">
                  <a:extLst>
                    <a:ext uri="{FF2B5EF4-FFF2-40B4-BE49-F238E27FC236}">
                      <a16:creationId xmlns:a16="http://schemas.microsoft.com/office/drawing/2014/main" id="{58E538DC-9C37-4ED1-A0D2-EDE684027798}"/>
                    </a:ext>
                  </a:extLst>
                </p:cNvPr>
                <p:cNvSpPr/>
                <p:nvPr/>
              </p:nvSpPr>
              <p:spPr bwMode="auto">
                <a:xfrm>
                  <a:off x="6687791" y="6978623"/>
                  <a:ext cx="843486" cy="833166"/>
                </a:xfrm>
                <a:prstGeom prst="ellipse">
                  <a:avLst/>
                </a:prstGeom>
                <a:solidFill>
                  <a:srgbClr val="94BA62"/>
                </a:solidFill>
                <a:ln w="28575" cap="flat" cmpd="sng" algn="ctr">
                  <a:solidFill>
                    <a:schemeClr val="bg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  <a:ea typeface="ＭＳ Ｐゴシック" charset="0"/>
                  </a:endParaRPr>
                </a:p>
              </p:txBody>
            </p:sp>
            <p:pic>
              <p:nvPicPr>
                <p:cNvPr id="251" name="Graphic 250" descr="Wireless">
                  <a:extLst>
                    <a:ext uri="{FF2B5EF4-FFF2-40B4-BE49-F238E27FC236}">
                      <a16:creationId xmlns:a16="http://schemas.microsoft.com/office/drawing/2014/main" id="{396DADF9-2D0A-4E7D-8C03-D95DF17863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3620" y="7046688"/>
                  <a:ext cx="666356" cy="660691"/>
                </a:xfrm>
                <a:prstGeom prst="rect">
                  <a:avLst/>
                </a:prstGeom>
              </p:spPr>
            </p:pic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0E05D977-2F7F-4691-83F5-8AA2DD749CE5}"/>
                  </a:ext>
                </a:extLst>
              </p:cNvPr>
              <p:cNvGrpSpPr/>
              <p:nvPr/>
            </p:nvGrpSpPr>
            <p:grpSpPr>
              <a:xfrm>
                <a:off x="6617391" y="5782516"/>
                <a:ext cx="993094" cy="1005840"/>
                <a:chOff x="4000054" y="2507802"/>
                <a:chExt cx="1188720" cy="1188720"/>
              </a:xfrm>
            </p:grpSpPr>
            <p:sp>
              <p:nvSpPr>
                <p:cNvPr id="246" name="Oval 245">
                  <a:extLst>
                    <a:ext uri="{FF2B5EF4-FFF2-40B4-BE49-F238E27FC236}">
                      <a16:creationId xmlns:a16="http://schemas.microsoft.com/office/drawing/2014/main" id="{C64F66BB-7B5D-49C2-8FB5-B4AE0ABFB84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0054" y="2507802"/>
                  <a:ext cx="1188720" cy="1188720"/>
                </a:xfrm>
                <a:prstGeom prst="ellipse">
                  <a:avLst/>
                </a:prstGeom>
                <a:solidFill>
                  <a:srgbClr val="94BA62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  <a:ea typeface="ＭＳ Ｐゴシック" charset="0"/>
                  </a:endParaRPr>
                </a:p>
              </p:txBody>
            </p:sp>
            <p:sp>
              <p:nvSpPr>
                <p:cNvPr id="247" name="Oval 246">
                  <a:extLst>
                    <a:ext uri="{FF2B5EF4-FFF2-40B4-BE49-F238E27FC236}">
                      <a16:creationId xmlns:a16="http://schemas.microsoft.com/office/drawing/2014/main" id="{B0A3A07E-9F9A-4532-BE9E-B964969B8432}"/>
                    </a:ext>
                  </a:extLst>
                </p:cNvPr>
                <p:cNvSpPr/>
                <p:nvPr/>
              </p:nvSpPr>
              <p:spPr bwMode="auto">
                <a:xfrm>
                  <a:off x="4084074" y="2598759"/>
                  <a:ext cx="1009641" cy="1005840"/>
                </a:xfrm>
                <a:prstGeom prst="ellipse">
                  <a:avLst/>
                </a:prstGeom>
                <a:solidFill>
                  <a:srgbClr val="94BA62"/>
                </a:solidFill>
                <a:ln w="28575" cap="flat" cmpd="sng" algn="ctr">
                  <a:solidFill>
                    <a:schemeClr val="bg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latin typeface="Tahoma" charset="0"/>
                    <a:ea typeface="ＭＳ Ｐゴシック" charset="0"/>
                  </a:endParaRPr>
                </a:p>
              </p:txBody>
            </p:sp>
            <p:pic>
              <p:nvPicPr>
                <p:cNvPr id="248" name="Graphic 247" descr="USB">
                  <a:extLst>
                    <a:ext uri="{FF2B5EF4-FFF2-40B4-BE49-F238E27FC236}">
                      <a16:creationId xmlns:a16="http://schemas.microsoft.com/office/drawing/2014/main" id="{E73624FF-3989-4E2A-B58F-C65A5379D4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94837" y="2720212"/>
                  <a:ext cx="793793" cy="793793"/>
                </a:xfrm>
                <a:prstGeom prst="rect">
                  <a:avLst/>
                </a:prstGeom>
              </p:spPr>
            </p:pic>
          </p:grp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724570B-8F04-43DC-8904-C7ED2B62C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39" y="6348559"/>
              <a:ext cx="1181601" cy="315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49346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786;p38">
            <a:extLst>
              <a:ext uri="{FF2B5EF4-FFF2-40B4-BE49-F238E27FC236}">
                <a16:creationId xmlns:a16="http://schemas.microsoft.com/office/drawing/2014/main" id="{3E28F65D-0FB1-404D-B9EA-A34AA6DC4CEF}"/>
              </a:ext>
            </a:extLst>
          </p:cNvPr>
          <p:cNvSpPr/>
          <p:nvPr/>
        </p:nvSpPr>
        <p:spPr>
          <a:xfrm rot="2056408">
            <a:off x="6629218" y="1676626"/>
            <a:ext cx="4663452" cy="3991854"/>
          </a:xfrm>
          <a:custGeom>
            <a:avLst/>
            <a:gdLst/>
            <a:ahLst/>
            <a:cxnLst/>
            <a:rect l="l" t="t" r="r" b="b"/>
            <a:pathLst>
              <a:path w="18146" h="17963" extrusionOk="0">
                <a:moveTo>
                  <a:pt x="13608" y="0"/>
                </a:moveTo>
                <a:cubicBezTo>
                  <a:pt x="12036" y="0"/>
                  <a:pt x="10506" y="1008"/>
                  <a:pt x="8894" y="1008"/>
                </a:cubicBezTo>
                <a:cubicBezTo>
                  <a:pt x="8786" y="1008"/>
                  <a:pt x="8677" y="1004"/>
                  <a:pt x="8567" y="994"/>
                </a:cubicBezTo>
                <a:cubicBezTo>
                  <a:pt x="7830" y="950"/>
                  <a:pt x="7149" y="620"/>
                  <a:pt x="6412" y="576"/>
                </a:cubicBezTo>
                <a:cubicBezTo>
                  <a:pt x="6340" y="571"/>
                  <a:pt x="6268" y="568"/>
                  <a:pt x="6197" y="568"/>
                </a:cubicBezTo>
                <a:cubicBezTo>
                  <a:pt x="5037" y="568"/>
                  <a:pt x="3895" y="1226"/>
                  <a:pt x="3212" y="2137"/>
                </a:cubicBezTo>
                <a:cubicBezTo>
                  <a:pt x="2431" y="3149"/>
                  <a:pt x="2112" y="4425"/>
                  <a:pt x="2112" y="5668"/>
                </a:cubicBezTo>
                <a:cubicBezTo>
                  <a:pt x="2112" y="6580"/>
                  <a:pt x="2244" y="7548"/>
                  <a:pt x="1925" y="8417"/>
                </a:cubicBezTo>
                <a:cubicBezTo>
                  <a:pt x="1562" y="9374"/>
                  <a:pt x="682" y="10066"/>
                  <a:pt x="363" y="11067"/>
                </a:cubicBezTo>
                <a:cubicBezTo>
                  <a:pt x="0" y="12398"/>
                  <a:pt x="869" y="13816"/>
                  <a:pt x="1881" y="14784"/>
                </a:cubicBezTo>
                <a:cubicBezTo>
                  <a:pt x="3157" y="15972"/>
                  <a:pt x="4487" y="16434"/>
                  <a:pt x="6181" y="16709"/>
                </a:cubicBezTo>
                <a:cubicBezTo>
                  <a:pt x="7311" y="16911"/>
                  <a:pt x="8016" y="17962"/>
                  <a:pt x="9132" y="17962"/>
                </a:cubicBezTo>
                <a:cubicBezTo>
                  <a:pt x="9287" y="17962"/>
                  <a:pt x="9450" y="17942"/>
                  <a:pt x="9623" y="17896"/>
                </a:cubicBezTo>
                <a:cubicBezTo>
                  <a:pt x="10723" y="17621"/>
                  <a:pt x="11547" y="16621"/>
                  <a:pt x="11822" y="15521"/>
                </a:cubicBezTo>
                <a:cubicBezTo>
                  <a:pt x="11910" y="15191"/>
                  <a:pt x="12009" y="14872"/>
                  <a:pt x="12141" y="14553"/>
                </a:cubicBezTo>
                <a:cubicBezTo>
                  <a:pt x="12372" y="14146"/>
                  <a:pt x="12691" y="13871"/>
                  <a:pt x="13054" y="13596"/>
                </a:cubicBezTo>
                <a:cubicBezTo>
                  <a:pt x="14297" y="12541"/>
                  <a:pt x="15583" y="11485"/>
                  <a:pt x="16540" y="10154"/>
                </a:cubicBezTo>
                <a:cubicBezTo>
                  <a:pt x="17508" y="8824"/>
                  <a:pt x="18146" y="7218"/>
                  <a:pt x="18058" y="5624"/>
                </a:cubicBezTo>
                <a:cubicBezTo>
                  <a:pt x="18003" y="4524"/>
                  <a:pt x="17596" y="3424"/>
                  <a:pt x="17046" y="2456"/>
                </a:cubicBezTo>
                <a:cubicBezTo>
                  <a:pt x="16452" y="1357"/>
                  <a:pt x="15528" y="345"/>
                  <a:pt x="14297" y="70"/>
                </a:cubicBezTo>
                <a:cubicBezTo>
                  <a:pt x="14066" y="21"/>
                  <a:pt x="13837" y="0"/>
                  <a:pt x="13608" y="0"/>
                </a:cubicBezTo>
                <a:close/>
              </a:path>
            </a:pathLst>
          </a:custGeom>
          <a:solidFill>
            <a:srgbClr val="94B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1A03BA-F2F5-4BB6-95C4-4A709AC647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8075" y="384482"/>
            <a:ext cx="6273478" cy="520860"/>
          </a:xfrm>
        </p:spPr>
        <p:txBody>
          <a:bodyPr/>
          <a:lstStyle/>
          <a:p>
            <a:pPr algn="ctr"/>
            <a:r>
              <a:rPr lang="en-US" dirty="0"/>
              <a:t>Curbell Medical</a:t>
            </a:r>
          </a:p>
        </p:txBody>
      </p:sp>
      <p:sp>
        <p:nvSpPr>
          <p:cNvPr id="196" name="Google Shape;508;p35">
            <a:extLst>
              <a:ext uri="{FF2B5EF4-FFF2-40B4-BE49-F238E27FC236}">
                <a16:creationId xmlns:a16="http://schemas.microsoft.com/office/drawing/2014/main" id="{DD53DDBD-8F6C-46C9-A1DF-7B29E43AB0A7}"/>
              </a:ext>
            </a:extLst>
          </p:cNvPr>
          <p:cNvSpPr txBox="1">
            <a:spLocks/>
          </p:cNvSpPr>
          <p:nvPr/>
        </p:nvSpPr>
        <p:spPr>
          <a:xfrm>
            <a:off x="0" y="969285"/>
            <a:ext cx="6265403" cy="52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Oswald Regular"/>
              <a:buNone/>
              <a:defRPr sz="22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18-Month Corded &amp; Cordless Sensor Pads</a:t>
            </a:r>
          </a:p>
        </p:txBody>
      </p:sp>
      <p:sp>
        <p:nvSpPr>
          <p:cNvPr id="197" name="Google Shape;507;p35">
            <a:extLst>
              <a:ext uri="{FF2B5EF4-FFF2-40B4-BE49-F238E27FC236}">
                <a16:creationId xmlns:a16="http://schemas.microsoft.com/office/drawing/2014/main" id="{079FF5FC-A4E8-4328-BC4D-C2B14F235E8E}"/>
              </a:ext>
            </a:extLst>
          </p:cNvPr>
          <p:cNvSpPr txBox="1">
            <a:spLocks/>
          </p:cNvSpPr>
          <p:nvPr/>
        </p:nvSpPr>
        <p:spPr>
          <a:xfrm>
            <a:off x="351924" y="2442590"/>
            <a:ext cx="5721142" cy="26437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30200" indent="-285750">
              <a:lnSpc>
                <a:spcPct val="115000"/>
              </a:lnSpc>
              <a:buClr>
                <a:srgbClr val="94BA6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j-lt"/>
              </a:rPr>
              <a:t>Interchangeable</a:t>
            </a:r>
            <a:r>
              <a:rPr lang="en-US" baseline="30000" dirty="0">
                <a:solidFill>
                  <a:prstClr val="white"/>
                </a:solidFill>
                <a:latin typeface="Tahoma"/>
                <a:ea typeface="ＭＳ Ｐゴシック"/>
                <a:cs typeface="+mn-cs"/>
                <a:sym typeface="Wingdings 2" panose="05020102010507070707" pitchFamily="18" charset="2"/>
              </a:rPr>
              <a:t>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– can be used as a corded or cordless solution with a switch to either a cable (corded) or transmitter (cordless)</a:t>
            </a:r>
          </a:p>
          <a:p>
            <a:pPr marL="787355" lvl="1" indent="-285750">
              <a:lnSpc>
                <a:spcPct val="115000"/>
              </a:lnSpc>
              <a:buClr>
                <a:srgbClr val="94BA62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+mj-lt"/>
              </a:rPr>
              <a:t>Corded Sensor Pad* - allows for quick easy setup and use</a:t>
            </a:r>
          </a:p>
          <a:p>
            <a:pPr marL="787355" lvl="1" indent="-285750">
              <a:lnSpc>
                <a:spcPct val="115000"/>
              </a:lnSpc>
              <a:buClr>
                <a:srgbClr val="94BA62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+mj-lt"/>
              </a:rPr>
              <a:t>Cordless Sensor Pad</a:t>
            </a:r>
            <a:r>
              <a:rPr lang="en-US" baseline="30000" dirty="0">
                <a:solidFill>
                  <a:prstClr val="white"/>
                </a:solidFill>
                <a:latin typeface="Tahoma"/>
                <a:ea typeface="ＭＳ Ｐゴシック"/>
                <a:cs typeface="+mn-cs"/>
                <a:sym typeface="Wingdings 2" panose="05020102010507070707" pitchFamily="18" charset="2"/>
              </a:rPr>
              <a:t>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- option eliminate cord tripping hazards and cord damage</a:t>
            </a:r>
          </a:p>
          <a:p>
            <a:pPr marL="330200" indent="-285750">
              <a:lnSpc>
                <a:spcPct val="115000"/>
              </a:lnSpc>
              <a:buClr>
                <a:srgbClr val="94BA6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j-lt"/>
              </a:rPr>
              <a:t>Self Auditing - eliminates need for staff to manually track when the sensor needs to be replaced.</a:t>
            </a:r>
          </a:p>
          <a:p>
            <a:pPr marL="787355" lvl="1" indent="-285750">
              <a:lnSpc>
                <a:spcPct val="115000"/>
              </a:lnSpc>
              <a:buClr>
                <a:srgbClr val="94BA62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+mj-lt"/>
              </a:rPr>
              <a:t>Eliminates possibility of expired sensors being used with a patient</a:t>
            </a:r>
          </a:p>
          <a:p>
            <a:pPr marL="330200" indent="-285750">
              <a:lnSpc>
                <a:spcPct val="115000"/>
              </a:lnSpc>
              <a:buClr>
                <a:srgbClr val="94BA6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j-lt"/>
              </a:rPr>
              <a:t>Pad sizes – bed sensor pad 10”x30”, chair sensor pads 10”x15” </a:t>
            </a:r>
          </a:p>
          <a:p>
            <a:pPr marL="285750" indent="-285750">
              <a:lnSpc>
                <a:spcPct val="115000"/>
              </a:lnSpc>
              <a:buClr>
                <a:schemeClr val="bg1"/>
              </a:buClr>
              <a:buSzPts val="6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2B21994B-2C80-4D62-A089-9384DC73D984}"/>
              </a:ext>
            </a:extLst>
          </p:cNvPr>
          <p:cNvSpPr/>
          <p:nvPr/>
        </p:nvSpPr>
        <p:spPr>
          <a:xfrm>
            <a:off x="374858" y="1742006"/>
            <a:ext cx="5698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The 18-month lifespan is the longest in the market and is an economical solution to short-term sensor pads:</a:t>
            </a:r>
          </a:p>
        </p:txBody>
      </p: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CE57237E-0620-4F61-A757-51DA16CA7EB9}"/>
              </a:ext>
            </a:extLst>
          </p:cNvPr>
          <p:cNvCxnSpPr/>
          <p:nvPr/>
        </p:nvCxnSpPr>
        <p:spPr bwMode="auto">
          <a:xfrm>
            <a:off x="162046" y="1623125"/>
            <a:ext cx="572988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A802F6F-5328-4831-96F9-A7B64478ADAA}"/>
              </a:ext>
            </a:extLst>
          </p:cNvPr>
          <p:cNvSpPr txBox="1"/>
          <p:nvPr/>
        </p:nvSpPr>
        <p:spPr>
          <a:xfrm>
            <a:off x="415637" y="5039538"/>
            <a:ext cx="5657429" cy="58477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15000"/>
              </a:lnSpc>
              <a:buClr>
                <a:schemeClr val="dk1"/>
              </a:buClr>
              <a:buSzPts val="600"/>
              <a:defRPr sz="1100">
                <a:solidFill>
                  <a:srgbClr val="434343"/>
                </a:solidFill>
              </a:defRPr>
            </a:lvl1pPr>
            <a:lvl4pPr marL="457200" indent="-196850">
              <a:lnSpc>
                <a:spcPct val="115000"/>
              </a:lnSpc>
              <a:buClr>
                <a:srgbClr val="434343"/>
              </a:buClr>
              <a:buSzPts val="1100"/>
              <a:buFont typeface="Courier New" panose="02070309020205020404" pitchFamily="49" charset="0"/>
              <a:buChar char="o"/>
              <a:defRPr sz="1100">
                <a:solidFill>
                  <a:srgbClr val="434343"/>
                </a:solidFill>
              </a:defRPr>
            </a:lvl4pPr>
          </a:lstStyle>
          <a:p>
            <a:pPr>
              <a:lnSpc>
                <a:spcPct val="100000"/>
              </a:lnSpc>
            </a:pPr>
            <a:r>
              <a:rPr lang="en-US" baseline="3000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 </a:t>
            </a:r>
            <a:r>
              <a:rPr lang="en-US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Additional accessories (cables and 18-month transmitters) can be purchased separately </a:t>
            </a:r>
            <a:endParaRPr lang="en-US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+mj-lt"/>
              </a:rPr>
              <a:t>* Corded sensor pad part numbers include the cable</a:t>
            </a:r>
          </a:p>
          <a:p>
            <a:pPr>
              <a:lnSpc>
                <a:spcPct val="100000"/>
              </a:lnSpc>
            </a:pPr>
            <a:r>
              <a:rPr lang="en-US" baseline="3000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 </a:t>
            </a:r>
            <a:r>
              <a:rPr lang="en-US">
                <a:solidFill>
                  <a:schemeClr val="bg1"/>
                </a:solidFill>
                <a:latin typeface="+mj-lt"/>
              </a:rPr>
              <a:t>Cordless sensor pads include the 18-month transmitter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CCB135-8041-448D-B5F9-78BB911BB243}"/>
              </a:ext>
            </a:extLst>
          </p:cNvPr>
          <p:cNvGrpSpPr/>
          <p:nvPr/>
        </p:nvGrpSpPr>
        <p:grpSpPr>
          <a:xfrm>
            <a:off x="907866" y="6288887"/>
            <a:ext cx="4238246" cy="428741"/>
            <a:chOff x="374858" y="6249622"/>
            <a:chExt cx="4238246" cy="428741"/>
          </a:xfrm>
        </p:grpSpPr>
        <p:pic>
          <p:nvPicPr>
            <p:cNvPr id="37" name="Graphic 36" descr="Internet">
              <a:hlinkClick r:id="rId2"/>
              <a:extLst>
                <a:ext uri="{FF2B5EF4-FFF2-40B4-BE49-F238E27FC236}">
                  <a16:creationId xmlns:a16="http://schemas.microsoft.com/office/drawing/2014/main" id="{652C3AC2-3F8F-4E2F-9AD9-27AF1FB2A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4858" y="6249622"/>
              <a:ext cx="428741" cy="428741"/>
            </a:xfrm>
            <a:prstGeom prst="rect">
              <a:avLst/>
            </a:prstGeom>
          </p:spPr>
        </p:pic>
        <p:sp>
          <p:nvSpPr>
            <p:cNvPr id="38" name="TextBox 37">
              <a:hlinkClick r:id="rId5"/>
              <a:extLst>
                <a:ext uri="{FF2B5EF4-FFF2-40B4-BE49-F238E27FC236}">
                  <a16:creationId xmlns:a16="http://schemas.microsoft.com/office/drawing/2014/main" id="{AD592860-AC4C-4C2E-8555-A2E62C94C063}"/>
                </a:ext>
              </a:extLst>
            </p:cNvPr>
            <p:cNvSpPr txBox="1"/>
            <p:nvPr/>
          </p:nvSpPr>
          <p:spPr>
            <a:xfrm>
              <a:off x="855793" y="6269894"/>
              <a:ext cx="37573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hlinkClick r:id="rId2"/>
                </a:rPr>
                <a:t>Click here for more product information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42B9DBF-EE45-4F8B-996C-DB922690B893}"/>
              </a:ext>
            </a:extLst>
          </p:cNvPr>
          <p:cNvGrpSpPr/>
          <p:nvPr/>
        </p:nvGrpSpPr>
        <p:grpSpPr>
          <a:xfrm>
            <a:off x="6513897" y="225611"/>
            <a:ext cx="5579043" cy="6438079"/>
            <a:chOff x="6513897" y="225611"/>
            <a:chExt cx="5579043" cy="6438079"/>
          </a:xfrm>
        </p:grpSpPr>
        <p:sp>
          <p:nvSpPr>
            <p:cNvPr id="195" name="Google Shape;924;p39">
              <a:extLst>
                <a:ext uri="{FF2B5EF4-FFF2-40B4-BE49-F238E27FC236}">
                  <a16:creationId xmlns:a16="http://schemas.microsoft.com/office/drawing/2014/main" id="{59CDE4E6-03D4-4D57-815C-C93E6249C151}"/>
                </a:ext>
              </a:extLst>
            </p:cNvPr>
            <p:cNvSpPr/>
            <p:nvPr/>
          </p:nvSpPr>
          <p:spPr>
            <a:xfrm rot="659405">
              <a:off x="6704014" y="1128198"/>
              <a:ext cx="4676814" cy="3989831"/>
            </a:xfrm>
            <a:custGeom>
              <a:avLst/>
              <a:gdLst/>
              <a:ahLst/>
              <a:cxnLst/>
              <a:rect l="l" t="t" r="r" b="b"/>
              <a:pathLst>
                <a:path w="27076" h="25544" extrusionOk="0">
                  <a:moveTo>
                    <a:pt x="8431" y="435"/>
                  </a:moveTo>
                  <a:cubicBezTo>
                    <a:pt x="3664" y="435"/>
                    <a:pt x="491" y="3040"/>
                    <a:pt x="275" y="6741"/>
                  </a:cubicBezTo>
                  <a:cubicBezTo>
                    <a:pt x="0" y="11316"/>
                    <a:pt x="6005" y="11921"/>
                    <a:pt x="5587" y="18057"/>
                  </a:cubicBezTo>
                  <a:cubicBezTo>
                    <a:pt x="5241" y="22899"/>
                    <a:pt x="6633" y="25544"/>
                    <a:pt x="10534" y="25544"/>
                  </a:cubicBezTo>
                  <a:cubicBezTo>
                    <a:pt x="10726" y="25544"/>
                    <a:pt x="10925" y="25537"/>
                    <a:pt x="11129" y="25524"/>
                  </a:cubicBezTo>
                  <a:cubicBezTo>
                    <a:pt x="18783" y="25019"/>
                    <a:pt x="27075" y="17695"/>
                    <a:pt x="26987" y="10359"/>
                  </a:cubicBezTo>
                  <a:cubicBezTo>
                    <a:pt x="26844" y="0"/>
                    <a:pt x="19751" y="3024"/>
                    <a:pt x="12691" y="1056"/>
                  </a:cubicBezTo>
                  <a:cubicBezTo>
                    <a:pt x="11170" y="632"/>
                    <a:pt x="9740" y="435"/>
                    <a:pt x="8431" y="435"/>
                  </a:cubicBezTo>
                  <a:close/>
                </a:path>
              </a:pathLst>
            </a:custGeom>
            <a:solidFill>
              <a:srgbClr val="94BA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8D8C6FA-F56E-4408-8B9C-AEFE4D1E2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9185" y="3155301"/>
              <a:ext cx="4133328" cy="11293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32615CC-3CBD-4E30-A3B0-719AB1C24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4827" y="1224530"/>
              <a:ext cx="1673412" cy="1731116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FA5C681-EBA8-4256-8304-70BEA23045B1}"/>
                </a:ext>
              </a:extLst>
            </p:cNvPr>
            <p:cNvSpPr/>
            <p:nvPr/>
          </p:nvSpPr>
          <p:spPr>
            <a:xfrm>
              <a:off x="8970255" y="1425012"/>
              <a:ext cx="87847" cy="9144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BECE8E-4B5C-42FA-ACBA-02C0822EA3E2}"/>
                </a:ext>
              </a:extLst>
            </p:cNvPr>
            <p:cNvSpPr/>
            <p:nvPr/>
          </p:nvSpPr>
          <p:spPr>
            <a:xfrm>
              <a:off x="8876782" y="4003823"/>
              <a:ext cx="87847" cy="9144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7538C13-125F-4646-9FB7-41075B7FA77D}"/>
                </a:ext>
              </a:extLst>
            </p:cNvPr>
            <p:cNvSpPr/>
            <p:nvPr/>
          </p:nvSpPr>
          <p:spPr>
            <a:xfrm>
              <a:off x="9270389" y="633357"/>
              <a:ext cx="265754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cap="all" dirty="0">
                  <a:solidFill>
                    <a:srgbClr val="221F1F"/>
                  </a:solidFill>
                  <a:latin typeface="+mj-lt"/>
                </a:rPr>
                <a:t>Zippered pouch </a:t>
              </a:r>
              <a:r>
                <a:rPr lang="en-US" sz="1200" dirty="0">
                  <a:solidFill>
                    <a:srgbClr val="221F1F"/>
                  </a:solidFill>
                  <a:latin typeface="+mj-lt"/>
                </a:rPr>
                <a:t>VS. Velcro, addresses biohazard concerns</a:t>
              </a:r>
            </a:p>
          </p:txBody>
        </p:sp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69FABF53-5A18-4E59-B223-7E8E9CA31714}"/>
                </a:ext>
              </a:extLst>
            </p:cNvPr>
            <p:cNvCxnSpPr>
              <a:cxnSpLocks/>
              <a:stCxn id="27" idx="0"/>
              <a:endCxn id="29" idx="1"/>
            </p:cNvCxnSpPr>
            <p:nvPr/>
          </p:nvCxnSpPr>
          <p:spPr>
            <a:xfrm rot="5400000" flipH="1" flipV="1">
              <a:off x="8861873" y="1016496"/>
              <a:ext cx="560822" cy="256210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25BBB1F-34AD-4CE4-9B0E-FEB32E66A6DA}"/>
                </a:ext>
              </a:extLst>
            </p:cNvPr>
            <p:cNvSpPr/>
            <p:nvPr/>
          </p:nvSpPr>
          <p:spPr>
            <a:xfrm>
              <a:off x="9120333" y="5156489"/>
              <a:ext cx="265754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221F1F"/>
                  </a:solidFill>
                  <a:latin typeface="+mj-lt"/>
                </a:rPr>
                <a:t>FOLDABLE SEAM </a:t>
              </a:r>
              <a:r>
                <a:rPr lang="en-US" sz="1200" dirty="0">
                  <a:solidFill>
                    <a:srgbClr val="221F1F"/>
                  </a:solidFill>
                  <a:latin typeface="+mj-lt"/>
                </a:rPr>
                <a:t>on the bed sensor pads only allow for easy storage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6D84F1B-6833-4FA2-ADBA-83821396540F}"/>
                </a:ext>
              </a:extLst>
            </p:cNvPr>
            <p:cNvSpPr/>
            <p:nvPr/>
          </p:nvSpPr>
          <p:spPr>
            <a:xfrm>
              <a:off x="10857631" y="3538192"/>
              <a:ext cx="87847" cy="9144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355DA4A7-80E8-40C2-865C-E93E7735B828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rot="16200000" flipV="1">
              <a:off x="9301154" y="1937791"/>
              <a:ext cx="2295902" cy="904900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49B235FC-C626-4080-A90E-114CA663D6D6}"/>
                </a:ext>
              </a:extLst>
            </p:cNvPr>
            <p:cNvCxnSpPr>
              <a:cxnSpLocks/>
              <a:stCxn id="31" idx="1"/>
              <a:endCxn id="28" idx="4"/>
            </p:cNvCxnSpPr>
            <p:nvPr/>
          </p:nvCxnSpPr>
          <p:spPr>
            <a:xfrm rot="10800000">
              <a:off x="8920707" y="4095263"/>
              <a:ext cx="199627" cy="1384392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011BBE-A079-485E-90AF-349E30A694C4}"/>
                </a:ext>
              </a:extLst>
            </p:cNvPr>
            <p:cNvGrpSpPr/>
            <p:nvPr/>
          </p:nvGrpSpPr>
          <p:grpSpPr>
            <a:xfrm>
              <a:off x="6513897" y="225611"/>
              <a:ext cx="1836834" cy="565166"/>
              <a:chOff x="6617391" y="5782516"/>
              <a:chExt cx="3256453" cy="1015926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945A1B8-255A-4C86-B2A7-2665E8B0AFBE}"/>
                  </a:ext>
                </a:extLst>
              </p:cNvPr>
              <p:cNvGrpSpPr/>
              <p:nvPr/>
            </p:nvGrpSpPr>
            <p:grpSpPr>
              <a:xfrm>
                <a:off x="7760718" y="5813791"/>
                <a:ext cx="993094" cy="984651"/>
                <a:chOff x="6617391" y="6902486"/>
                <a:chExt cx="993094" cy="984651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B2D7ADE9-9E20-4A72-B806-C523B658339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617391" y="6902486"/>
                  <a:ext cx="993094" cy="984651"/>
                </a:xfrm>
                <a:prstGeom prst="ellipse">
                  <a:avLst/>
                </a:prstGeom>
                <a:solidFill>
                  <a:srgbClr val="94BA62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  <a:ea typeface="ＭＳ Ｐゴシック" charset="0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C6399142-5111-44CA-A341-33522674B003}"/>
                    </a:ext>
                  </a:extLst>
                </p:cNvPr>
                <p:cNvSpPr/>
                <p:nvPr/>
              </p:nvSpPr>
              <p:spPr bwMode="auto">
                <a:xfrm>
                  <a:off x="6687791" y="6978623"/>
                  <a:ext cx="843486" cy="833166"/>
                </a:xfrm>
                <a:prstGeom prst="ellipse">
                  <a:avLst/>
                </a:prstGeom>
                <a:solidFill>
                  <a:srgbClr val="94BA62"/>
                </a:solidFill>
                <a:ln w="28575" cap="flat" cmpd="sng" algn="ctr">
                  <a:solidFill>
                    <a:schemeClr val="bg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  <a:ea typeface="ＭＳ Ｐゴシック" charset="0"/>
                  </a:endParaRPr>
                </a:p>
              </p:txBody>
            </p:sp>
            <p:pic>
              <p:nvPicPr>
                <p:cNvPr id="41" name="Graphic 40" descr="Wireless">
                  <a:extLst>
                    <a:ext uri="{FF2B5EF4-FFF2-40B4-BE49-F238E27FC236}">
                      <a16:creationId xmlns:a16="http://schemas.microsoft.com/office/drawing/2014/main" id="{72662B4C-53CD-4EA5-BF5E-2AE4AF05C4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3620" y="7046688"/>
                  <a:ext cx="666356" cy="660691"/>
                </a:xfrm>
                <a:prstGeom prst="rect">
                  <a:avLst/>
                </a:prstGeom>
              </p:spPr>
            </p:pic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C2885B28-B31C-453E-B601-1A93C681A6D8}"/>
                  </a:ext>
                </a:extLst>
              </p:cNvPr>
              <p:cNvGrpSpPr/>
              <p:nvPr/>
            </p:nvGrpSpPr>
            <p:grpSpPr>
              <a:xfrm>
                <a:off x="6617391" y="5782516"/>
                <a:ext cx="993094" cy="1005840"/>
                <a:chOff x="4000054" y="2507802"/>
                <a:chExt cx="1188720" cy="1188720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5023FA6A-1B25-422A-B6ED-44A7EAB4201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0054" y="2507802"/>
                  <a:ext cx="1188720" cy="1188720"/>
                </a:xfrm>
                <a:prstGeom prst="ellipse">
                  <a:avLst/>
                </a:prstGeom>
                <a:solidFill>
                  <a:srgbClr val="94BA62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  <a:ea typeface="ＭＳ Ｐゴシック" charset="0"/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F59C7BE2-1EEA-4584-8780-A81E7D75AD51}"/>
                    </a:ext>
                  </a:extLst>
                </p:cNvPr>
                <p:cNvSpPr/>
                <p:nvPr/>
              </p:nvSpPr>
              <p:spPr bwMode="auto">
                <a:xfrm>
                  <a:off x="4084074" y="2598759"/>
                  <a:ext cx="1009641" cy="1005840"/>
                </a:xfrm>
                <a:prstGeom prst="ellipse">
                  <a:avLst/>
                </a:prstGeom>
                <a:solidFill>
                  <a:srgbClr val="94BA62"/>
                </a:solidFill>
                <a:ln w="28575" cap="flat" cmpd="sng" algn="ctr">
                  <a:solidFill>
                    <a:schemeClr val="bg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latin typeface="Tahoma" charset="0"/>
                    <a:ea typeface="ＭＳ Ｐゴシック" charset="0"/>
                  </a:endParaRPr>
                </a:p>
              </p:txBody>
            </p:sp>
            <p:pic>
              <p:nvPicPr>
                <p:cNvPr id="45" name="Graphic 44" descr="USB">
                  <a:extLst>
                    <a:ext uri="{FF2B5EF4-FFF2-40B4-BE49-F238E27FC236}">
                      <a16:creationId xmlns:a16="http://schemas.microsoft.com/office/drawing/2014/main" id="{AEF76B24-6BC1-419A-9879-930A81AE1A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94837" y="2720212"/>
                  <a:ext cx="793793" cy="793793"/>
                </a:xfrm>
                <a:prstGeom prst="rect">
                  <a:avLst/>
                </a:prstGeom>
              </p:spPr>
            </p:pic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60D5E54-1DE5-4A45-B890-817261C1FBFA}"/>
                  </a:ext>
                </a:extLst>
              </p:cNvPr>
              <p:cNvGrpSpPr/>
              <p:nvPr/>
            </p:nvGrpSpPr>
            <p:grpSpPr>
              <a:xfrm>
                <a:off x="8880750" y="5805335"/>
                <a:ext cx="993094" cy="984651"/>
                <a:chOff x="8961775" y="5793760"/>
                <a:chExt cx="993094" cy="984651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1ECBC0FF-1116-4144-BF1D-38308EB57BEE}"/>
                    </a:ext>
                  </a:extLst>
                </p:cNvPr>
                <p:cNvGrpSpPr/>
                <p:nvPr/>
              </p:nvGrpSpPr>
              <p:grpSpPr>
                <a:xfrm>
                  <a:off x="8961775" y="5793760"/>
                  <a:ext cx="993094" cy="984651"/>
                  <a:chOff x="4019803" y="4439456"/>
                  <a:chExt cx="1188720" cy="1188720"/>
                </a:xfrm>
              </p:grpSpPr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370E6834-EF5C-476E-AB89-2CEA8530B8C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4019803" y="4439456"/>
                    <a:ext cx="1188720" cy="118872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 w="9525" cap="flat" cmpd="sng" algn="ctr">
                    <a:noFill/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97311F5D-5AC8-4238-9D9C-064511F140A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04071" y="4531373"/>
                    <a:ext cx="1009641" cy="100584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 w="28575" cap="flat" cmpd="sng" algn="ctr">
                    <a:solidFill>
                      <a:schemeClr val="bg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charset="0"/>
                      <a:ea typeface="ＭＳ Ｐゴシック" charset="0"/>
                    </a:endParaRPr>
                  </a:p>
                </p:txBody>
              </p:sp>
            </p:grpSp>
            <p:pic>
              <p:nvPicPr>
                <p:cNvPr id="50" name="Graphic 49" descr="Monthly calendar">
                  <a:extLst>
                    <a:ext uri="{FF2B5EF4-FFF2-40B4-BE49-F238E27FC236}">
                      <a16:creationId xmlns:a16="http://schemas.microsoft.com/office/drawing/2014/main" id="{382F7C97-8407-4B32-A588-64FFEBD41C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53634" y="5975548"/>
                  <a:ext cx="627320" cy="627320"/>
                </a:xfrm>
                <a:prstGeom prst="rect">
                  <a:avLst/>
                </a:prstGeom>
              </p:spPr>
            </p:pic>
          </p:grp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220B2C7-39AA-4DCA-ADEC-DFF2A0242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39" y="6348559"/>
              <a:ext cx="1181601" cy="315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14782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786;p38">
            <a:extLst>
              <a:ext uri="{FF2B5EF4-FFF2-40B4-BE49-F238E27FC236}">
                <a16:creationId xmlns:a16="http://schemas.microsoft.com/office/drawing/2014/main" id="{06C56936-9DFB-44E3-BA8A-4A84A594A9D5}"/>
              </a:ext>
            </a:extLst>
          </p:cNvPr>
          <p:cNvSpPr/>
          <p:nvPr/>
        </p:nvSpPr>
        <p:spPr>
          <a:xfrm rot="2056408">
            <a:off x="6629218" y="1676626"/>
            <a:ext cx="4663452" cy="3991854"/>
          </a:xfrm>
          <a:custGeom>
            <a:avLst/>
            <a:gdLst/>
            <a:ahLst/>
            <a:cxnLst/>
            <a:rect l="l" t="t" r="r" b="b"/>
            <a:pathLst>
              <a:path w="18146" h="17963" extrusionOk="0">
                <a:moveTo>
                  <a:pt x="13608" y="0"/>
                </a:moveTo>
                <a:cubicBezTo>
                  <a:pt x="12036" y="0"/>
                  <a:pt x="10506" y="1008"/>
                  <a:pt x="8894" y="1008"/>
                </a:cubicBezTo>
                <a:cubicBezTo>
                  <a:pt x="8786" y="1008"/>
                  <a:pt x="8677" y="1004"/>
                  <a:pt x="8567" y="994"/>
                </a:cubicBezTo>
                <a:cubicBezTo>
                  <a:pt x="7830" y="950"/>
                  <a:pt x="7149" y="620"/>
                  <a:pt x="6412" y="576"/>
                </a:cubicBezTo>
                <a:cubicBezTo>
                  <a:pt x="6340" y="571"/>
                  <a:pt x="6268" y="568"/>
                  <a:pt x="6197" y="568"/>
                </a:cubicBezTo>
                <a:cubicBezTo>
                  <a:pt x="5037" y="568"/>
                  <a:pt x="3895" y="1226"/>
                  <a:pt x="3212" y="2137"/>
                </a:cubicBezTo>
                <a:cubicBezTo>
                  <a:pt x="2431" y="3149"/>
                  <a:pt x="2112" y="4425"/>
                  <a:pt x="2112" y="5668"/>
                </a:cubicBezTo>
                <a:cubicBezTo>
                  <a:pt x="2112" y="6580"/>
                  <a:pt x="2244" y="7548"/>
                  <a:pt x="1925" y="8417"/>
                </a:cubicBezTo>
                <a:cubicBezTo>
                  <a:pt x="1562" y="9374"/>
                  <a:pt x="682" y="10066"/>
                  <a:pt x="363" y="11067"/>
                </a:cubicBezTo>
                <a:cubicBezTo>
                  <a:pt x="0" y="12398"/>
                  <a:pt x="869" y="13816"/>
                  <a:pt x="1881" y="14784"/>
                </a:cubicBezTo>
                <a:cubicBezTo>
                  <a:pt x="3157" y="15972"/>
                  <a:pt x="4487" y="16434"/>
                  <a:pt x="6181" y="16709"/>
                </a:cubicBezTo>
                <a:cubicBezTo>
                  <a:pt x="7311" y="16911"/>
                  <a:pt x="8016" y="17962"/>
                  <a:pt x="9132" y="17962"/>
                </a:cubicBezTo>
                <a:cubicBezTo>
                  <a:pt x="9287" y="17962"/>
                  <a:pt x="9450" y="17942"/>
                  <a:pt x="9623" y="17896"/>
                </a:cubicBezTo>
                <a:cubicBezTo>
                  <a:pt x="10723" y="17621"/>
                  <a:pt x="11547" y="16621"/>
                  <a:pt x="11822" y="15521"/>
                </a:cubicBezTo>
                <a:cubicBezTo>
                  <a:pt x="11910" y="15191"/>
                  <a:pt x="12009" y="14872"/>
                  <a:pt x="12141" y="14553"/>
                </a:cubicBezTo>
                <a:cubicBezTo>
                  <a:pt x="12372" y="14146"/>
                  <a:pt x="12691" y="13871"/>
                  <a:pt x="13054" y="13596"/>
                </a:cubicBezTo>
                <a:cubicBezTo>
                  <a:pt x="14297" y="12541"/>
                  <a:pt x="15583" y="11485"/>
                  <a:pt x="16540" y="10154"/>
                </a:cubicBezTo>
                <a:cubicBezTo>
                  <a:pt x="17508" y="8824"/>
                  <a:pt x="18146" y="7218"/>
                  <a:pt x="18058" y="5624"/>
                </a:cubicBezTo>
                <a:cubicBezTo>
                  <a:pt x="18003" y="4524"/>
                  <a:pt x="17596" y="3424"/>
                  <a:pt x="17046" y="2456"/>
                </a:cubicBezTo>
                <a:cubicBezTo>
                  <a:pt x="16452" y="1357"/>
                  <a:pt x="15528" y="345"/>
                  <a:pt x="14297" y="70"/>
                </a:cubicBezTo>
                <a:cubicBezTo>
                  <a:pt x="14066" y="21"/>
                  <a:pt x="13837" y="0"/>
                  <a:pt x="13608" y="0"/>
                </a:cubicBezTo>
                <a:close/>
              </a:path>
            </a:pathLst>
          </a:custGeom>
          <a:solidFill>
            <a:srgbClr val="94B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1A03BA-F2F5-4BB6-95C4-4A709AC647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8075" y="384482"/>
            <a:ext cx="6273478" cy="520860"/>
          </a:xfrm>
        </p:spPr>
        <p:txBody>
          <a:bodyPr/>
          <a:lstStyle/>
          <a:p>
            <a:pPr algn="ctr"/>
            <a:r>
              <a:rPr lang="en-US" dirty="0"/>
              <a:t>Curbell Medical</a:t>
            </a:r>
          </a:p>
        </p:txBody>
      </p:sp>
      <p:sp>
        <p:nvSpPr>
          <p:cNvPr id="196" name="Google Shape;508;p35">
            <a:extLst>
              <a:ext uri="{FF2B5EF4-FFF2-40B4-BE49-F238E27FC236}">
                <a16:creationId xmlns:a16="http://schemas.microsoft.com/office/drawing/2014/main" id="{DD53DDBD-8F6C-46C9-A1DF-7B29E43AB0A7}"/>
              </a:ext>
            </a:extLst>
          </p:cNvPr>
          <p:cNvSpPr txBox="1">
            <a:spLocks/>
          </p:cNvSpPr>
          <p:nvPr/>
        </p:nvSpPr>
        <p:spPr>
          <a:xfrm>
            <a:off x="0" y="969285"/>
            <a:ext cx="6265403" cy="52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Oswald Regular"/>
              <a:buNone/>
              <a:defRPr sz="22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Short Term Corded &amp; Cordless Sensor Pads</a:t>
            </a:r>
          </a:p>
        </p:txBody>
      </p:sp>
      <p:sp>
        <p:nvSpPr>
          <p:cNvPr id="197" name="Google Shape;507;p35">
            <a:extLst>
              <a:ext uri="{FF2B5EF4-FFF2-40B4-BE49-F238E27FC236}">
                <a16:creationId xmlns:a16="http://schemas.microsoft.com/office/drawing/2014/main" id="{079FF5FC-A4E8-4328-BC4D-C2B14F235E8E}"/>
              </a:ext>
            </a:extLst>
          </p:cNvPr>
          <p:cNvSpPr txBox="1">
            <a:spLocks/>
          </p:cNvSpPr>
          <p:nvPr/>
        </p:nvSpPr>
        <p:spPr>
          <a:xfrm>
            <a:off x="351924" y="2442590"/>
            <a:ext cx="5721142" cy="384284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30200" indent="-285750">
              <a:lnSpc>
                <a:spcPct val="115000"/>
              </a:lnSpc>
              <a:buClr>
                <a:srgbClr val="94BA6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Available  in two styles:</a:t>
            </a:r>
          </a:p>
          <a:p>
            <a:pPr marL="787355" lvl="1" indent="-285750">
              <a:lnSpc>
                <a:spcPct val="115000"/>
              </a:lnSpc>
              <a:buClr>
                <a:srgbClr val="94BA62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Corded Sensor Pad* - allows for quick easy setup and use</a:t>
            </a:r>
          </a:p>
          <a:p>
            <a:pPr marL="787355" lvl="1" indent="-285750">
              <a:lnSpc>
                <a:spcPct val="115000"/>
              </a:lnSpc>
              <a:buClr>
                <a:srgbClr val="94BA62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Cordless Sensor Pad</a:t>
            </a:r>
            <a:r>
              <a:rPr lang="en-US" sz="1100" baseline="30000" dirty="0">
                <a:solidFill>
                  <a:schemeClr val="bg1"/>
                </a:solidFill>
                <a:sym typeface="Wingdings 2" panose="05020102010507070707" pitchFamily="18" charset="2"/>
              </a:rPr>
              <a:t> </a:t>
            </a:r>
            <a:r>
              <a:rPr lang="en-US" baseline="30000" dirty="0">
                <a:solidFill>
                  <a:schemeClr val="bg1"/>
                </a:solidFill>
                <a:sym typeface="Wingdings 2" panose="05020102010507070707" pitchFamily="18" charset="2"/>
              </a:rPr>
              <a:t>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- option eliminate cord tripping hazards and cord damage</a:t>
            </a:r>
          </a:p>
          <a:p>
            <a:pPr marL="330200" indent="-285750">
              <a:lnSpc>
                <a:spcPct val="115000"/>
              </a:lnSpc>
              <a:buClr>
                <a:srgbClr val="94BA6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Disposable – throw away after patient use. </a:t>
            </a:r>
          </a:p>
          <a:p>
            <a:pPr marL="330200" indent="-285750">
              <a:lnSpc>
                <a:spcPct val="115000"/>
              </a:lnSpc>
              <a:buClr>
                <a:srgbClr val="94BA6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Good up to 30 Days of use on a single patient</a:t>
            </a:r>
          </a:p>
          <a:p>
            <a:pPr marL="330200" indent="-285750">
              <a:lnSpc>
                <a:spcPct val="115000"/>
              </a:lnSpc>
              <a:buClr>
                <a:srgbClr val="94BA6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Smaller chair pad sizes allow for more immediate alarm notification if the patient shifts out of normal position</a:t>
            </a:r>
          </a:p>
          <a:p>
            <a:pPr marL="285750" indent="-285750">
              <a:lnSpc>
                <a:spcPct val="115000"/>
              </a:lnSpc>
              <a:buClr>
                <a:schemeClr val="bg1"/>
              </a:buClr>
              <a:buSzPts val="6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2B21994B-2C80-4D62-A089-9384DC73D984}"/>
              </a:ext>
            </a:extLst>
          </p:cNvPr>
          <p:cNvSpPr/>
          <p:nvPr/>
        </p:nvSpPr>
        <p:spPr>
          <a:xfrm>
            <a:off x="374858" y="1742006"/>
            <a:ext cx="5698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Single patient use sensor pads are an ideal solution when infection control is a concern:</a:t>
            </a:r>
          </a:p>
        </p:txBody>
      </p: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CE57237E-0620-4F61-A757-51DA16CA7EB9}"/>
              </a:ext>
            </a:extLst>
          </p:cNvPr>
          <p:cNvCxnSpPr/>
          <p:nvPr/>
        </p:nvCxnSpPr>
        <p:spPr bwMode="auto">
          <a:xfrm>
            <a:off x="162046" y="1623125"/>
            <a:ext cx="572988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A802F6F-5328-4831-96F9-A7B64478ADAA}"/>
              </a:ext>
            </a:extLst>
          </p:cNvPr>
          <p:cNvSpPr txBox="1"/>
          <p:nvPr/>
        </p:nvSpPr>
        <p:spPr>
          <a:xfrm>
            <a:off x="351924" y="5385514"/>
            <a:ext cx="5494470" cy="64633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15000"/>
              </a:lnSpc>
              <a:buClr>
                <a:schemeClr val="dk1"/>
              </a:buClr>
              <a:buSzPts val="600"/>
              <a:defRPr sz="1100">
                <a:solidFill>
                  <a:srgbClr val="434343"/>
                </a:solidFill>
              </a:defRPr>
            </a:lvl1pPr>
            <a:lvl4pPr marL="457200" indent="-196850">
              <a:lnSpc>
                <a:spcPct val="115000"/>
              </a:lnSpc>
              <a:buClr>
                <a:srgbClr val="434343"/>
              </a:buClr>
              <a:buSzPts val="1100"/>
              <a:buFont typeface="Courier New" panose="02070309020205020404" pitchFamily="49" charset="0"/>
              <a:buChar char="o"/>
              <a:defRPr sz="1100">
                <a:solidFill>
                  <a:srgbClr val="434343"/>
                </a:solidFill>
              </a:defRPr>
            </a:lvl4pPr>
          </a:lstStyle>
          <a:p>
            <a:pPr>
              <a:lnSpc>
                <a:spcPct val="100000"/>
              </a:lnSpc>
            </a:pPr>
            <a:r>
              <a:rPr lang="en-US" sz="1600" baseline="30000" dirty="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 Short term sensor pad must be used with the CSP-TW-TX45DY 90 Day Disposable Transmitter (sold separately)</a:t>
            </a:r>
          </a:p>
          <a:p>
            <a:pPr>
              <a:lnSpc>
                <a:spcPct val="100000"/>
              </a:lnSpc>
            </a:pPr>
            <a:r>
              <a:rPr lang="en-US" sz="1600" baseline="30000" dirty="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* Corded sensor pad have an attached, fixed cable but a cable extension is available and sold separately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147933E-F38D-449A-8479-FA15DB1E965B}"/>
              </a:ext>
            </a:extLst>
          </p:cNvPr>
          <p:cNvGrpSpPr/>
          <p:nvPr/>
        </p:nvGrpSpPr>
        <p:grpSpPr>
          <a:xfrm>
            <a:off x="907866" y="6288887"/>
            <a:ext cx="4238246" cy="428741"/>
            <a:chOff x="374858" y="6249622"/>
            <a:chExt cx="4238246" cy="428741"/>
          </a:xfrm>
        </p:grpSpPr>
        <p:pic>
          <p:nvPicPr>
            <p:cNvPr id="29" name="Graphic 28" descr="Internet">
              <a:hlinkClick r:id="rId2"/>
              <a:extLst>
                <a:ext uri="{FF2B5EF4-FFF2-40B4-BE49-F238E27FC236}">
                  <a16:creationId xmlns:a16="http://schemas.microsoft.com/office/drawing/2014/main" id="{0925343C-F9A3-4092-AC95-B8D73F877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4858" y="6249622"/>
              <a:ext cx="428741" cy="428741"/>
            </a:xfrm>
            <a:prstGeom prst="rect">
              <a:avLst/>
            </a:prstGeom>
          </p:spPr>
        </p:pic>
        <p:sp>
          <p:nvSpPr>
            <p:cNvPr id="30" name="TextBox 29">
              <a:hlinkClick r:id="rId2"/>
              <a:extLst>
                <a:ext uri="{FF2B5EF4-FFF2-40B4-BE49-F238E27FC236}">
                  <a16:creationId xmlns:a16="http://schemas.microsoft.com/office/drawing/2014/main" id="{AE006237-839B-44E5-A1BC-90E31246DD1E}"/>
                </a:ext>
              </a:extLst>
            </p:cNvPr>
            <p:cNvSpPr txBox="1"/>
            <p:nvPr/>
          </p:nvSpPr>
          <p:spPr>
            <a:xfrm>
              <a:off x="855793" y="6269894"/>
              <a:ext cx="37573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hlinkClick r:id="rId5"/>
                </a:rPr>
                <a:t>Click here for more product information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8AAFFE1-9F7F-4742-8C11-F64DC84D36B7}"/>
              </a:ext>
            </a:extLst>
          </p:cNvPr>
          <p:cNvGrpSpPr/>
          <p:nvPr/>
        </p:nvGrpSpPr>
        <p:grpSpPr>
          <a:xfrm>
            <a:off x="6558928" y="264710"/>
            <a:ext cx="5534012" cy="6398980"/>
            <a:chOff x="6558928" y="264710"/>
            <a:chExt cx="5534012" cy="6398980"/>
          </a:xfrm>
        </p:grpSpPr>
        <p:sp>
          <p:nvSpPr>
            <p:cNvPr id="195" name="Google Shape;924;p39">
              <a:extLst>
                <a:ext uri="{FF2B5EF4-FFF2-40B4-BE49-F238E27FC236}">
                  <a16:creationId xmlns:a16="http://schemas.microsoft.com/office/drawing/2014/main" id="{59CDE4E6-03D4-4D57-815C-C93E6249C151}"/>
                </a:ext>
              </a:extLst>
            </p:cNvPr>
            <p:cNvSpPr/>
            <p:nvPr/>
          </p:nvSpPr>
          <p:spPr>
            <a:xfrm rot="659405">
              <a:off x="6704014" y="1128198"/>
              <a:ext cx="4676814" cy="3989831"/>
            </a:xfrm>
            <a:custGeom>
              <a:avLst/>
              <a:gdLst/>
              <a:ahLst/>
              <a:cxnLst/>
              <a:rect l="l" t="t" r="r" b="b"/>
              <a:pathLst>
                <a:path w="27076" h="25544" extrusionOk="0">
                  <a:moveTo>
                    <a:pt x="8431" y="435"/>
                  </a:moveTo>
                  <a:cubicBezTo>
                    <a:pt x="3664" y="435"/>
                    <a:pt x="491" y="3040"/>
                    <a:pt x="275" y="6741"/>
                  </a:cubicBezTo>
                  <a:cubicBezTo>
                    <a:pt x="0" y="11316"/>
                    <a:pt x="6005" y="11921"/>
                    <a:pt x="5587" y="18057"/>
                  </a:cubicBezTo>
                  <a:cubicBezTo>
                    <a:pt x="5241" y="22899"/>
                    <a:pt x="6633" y="25544"/>
                    <a:pt x="10534" y="25544"/>
                  </a:cubicBezTo>
                  <a:cubicBezTo>
                    <a:pt x="10726" y="25544"/>
                    <a:pt x="10925" y="25537"/>
                    <a:pt x="11129" y="25524"/>
                  </a:cubicBezTo>
                  <a:cubicBezTo>
                    <a:pt x="18783" y="25019"/>
                    <a:pt x="27075" y="17695"/>
                    <a:pt x="26987" y="10359"/>
                  </a:cubicBezTo>
                  <a:cubicBezTo>
                    <a:pt x="26844" y="0"/>
                    <a:pt x="19751" y="3024"/>
                    <a:pt x="12691" y="1056"/>
                  </a:cubicBezTo>
                  <a:cubicBezTo>
                    <a:pt x="11170" y="632"/>
                    <a:pt x="9740" y="435"/>
                    <a:pt x="8431" y="435"/>
                  </a:cubicBezTo>
                  <a:close/>
                </a:path>
              </a:pathLst>
            </a:custGeom>
            <a:solidFill>
              <a:srgbClr val="94BA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5BE7C21-63F8-4DCC-B4D2-35F7BA5596BC}"/>
                </a:ext>
              </a:extLst>
            </p:cNvPr>
            <p:cNvGrpSpPr/>
            <p:nvPr/>
          </p:nvGrpSpPr>
          <p:grpSpPr>
            <a:xfrm>
              <a:off x="6558928" y="264710"/>
              <a:ext cx="1836834" cy="565166"/>
              <a:chOff x="6617391" y="5782516"/>
              <a:chExt cx="3256453" cy="101592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F8B2441-7F67-4CEA-8AA7-7E83667C4E06}"/>
                  </a:ext>
                </a:extLst>
              </p:cNvPr>
              <p:cNvGrpSpPr/>
              <p:nvPr/>
            </p:nvGrpSpPr>
            <p:grpSpPr>
              <a:xfrm>
                <a:off x="7760718" y="5813791"/>
                <a:ext cx="993094" cy="984651"/>
                <a:chOff x="6617391" y="6902486"/>
                <a:chExt cx="993094" cy="984651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A75AB4BF-74B0-4449-8143-0AA6B06463B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617391" y="6902486"/>
                  <a:ext cx="993094" cy="984651"/>
                </a:xfrm>
                <a:prstGeom prst="ellipse">
                  <a:avLst/>
                </a:prstGeom>
                <a:solidFill>
                  <a:srgbClr val="94BA62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  <a:ea typeface="ＭＳ Ｐゴシック" charset="0"/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EC41A041-CA91-4418-9FC8-1B1F67C53CCF}"/>
                    </a:ext>
                  </a:extLst>
                </p:cNvPr>
                <p:cNvSpPr/>
                <p:nvPr/>
              </p:nvSpPr>
              <p:spPr bwMode="auto">
                <a:xfrm>
                  <a:off x="6687791" y="6978623"/>
                  <a:ext cx="843486" cy="833166"/>
                </a:xfrm>
                <a:prstGeom prst="ellipse">
                  <a:avLst/>
                </a:prstGeom>
                <a:solidFill>
                  <a:srgbClr val="94BA62"/>
                </a:solidFill>
                <a:ln w="28575" cap="flat" cmpd="sng" algn="ctr">
                  <a:solidFill>
                    <a:schemeClr val="bg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  <a:ea typeface="ＭＳ Ｐゴシック" charset="0"/>
                  </a:endParaRPr>
                </a:p>
              </p:txBody>
            </p:sp>
            <p:pic>
              <p:nvPicPr>
                <p:cNvPr id="45" name="Graphic 44" descr="Wireless">
                  <a:extLst>
                    <a:ext uri="{FF2B5EF4-FFF2-40B4-BE49-F238E27FC236}">
                      <a16:creationId xmlns:a16="http://schemas.microsoft.com/office/drawing/2014/main" id="{2F280DDC-2E75-4B79-9A20-5501C1B034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3620" y="7046688"/>
                  <a:ext cx="666356" cy="660691"/>
                </a:xfrm>
                <a:prstGeom prst="rect">
                  <a:avLst/>
                </a:prstGeom>
              </p:spPr>
            </p:pic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8579F91-0797-4ECB-A7BA-3F573DA56CB8}"/>
                  </a:ext>
                </a:extLst>
              </p:cNvPr>
              <p:cNvGrpSpPr/>
              <p:nvPr/>
            </p:nvGrpSpPr>
            <p:grpSpPr>
              <a:xfrm>
                <a:off x="6617391" y="5782516"/>
                <a:ext cx="993094" cy="1005840"/>
                <a:chOff x="4000054" y="2507802"/>
                <a:chExt cx="1188720" cy="1188720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67C6838A-2546-4FC8-8014-27028496C5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0054" y="2507802"/>
                  <a:ext cx="1188720" cy="1188720"/>
                </a:xfrm>
                <a:prstGeom prst="ellipse">
                  <a:avLst/>
                </a:prstGeom>
                <a:solidFill>
                  <a:srgbClr val="94BA62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  <a:ea typeface="ＭＳ Ｐゴシック" charset="0"/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E1E625FE-0E75-40AA-9A77-5B896281A8BC}"/>
                    </a:ext>
                  </a:extLst>
                </p:cNvPr>
                <p:cNvSpPr/>
                <p:nvPr/>
              </p:nvSpPr>
              <p:spPr bwMode="auto">
                <a:xfrm>
                  <a:off x="4084074" y="2598759"/>
                  <a:ext cx="1009641" cy="1005840"/>
                </a:xfrm>
                <a:prstGeom prst="ellipse">
                  <a:avLst/>
                </a:prstGeom>
                <a:solidFill>
                  <a:srgbClr val="94BA62"/>
                </a:solidFill>
                <a:ln w="28575" cap="flat" cmpd="sng" algn="ctr">
                  <a:solidFill>
                    <a:schemeClr val="bg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latin typeface="Tahoma" charset="0"/>
                    <a:ea typeface="ＭＳ Ｐゴシック" charset="0"/>
                  </a:endParaRPr>
                </a:p>
              </p:txBody>
            </p:sp>
            <p:pic>
              <p:nvPicPr>
                <p:cNvPr id="42" name="Graphic 41" descr="USB">
                  <a:extLst>
                    <a:ext uri="{FF2B5EF4-FFF2-40B4-BE49-F238E27FC236}">
                      <a16:creationId xmlns:a16="http://schemas.microsoft.com/office/drawing/2014/main" id="{7C19E747-2B40-4569-87F4-F173B98D3D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94837" y="2720212"/>
                  <a:ext cx="793793" cy="793793"/>
                </a:xfrm>
                <a:prstGeom prst="rect">
                  <a:avLst/>
                </a:prstGeom>
              </p:spPr>
            </p:pic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9CAEE5F-EDE9-48FE-9712-438892964FCD}"/>
                  </a:ext>
                </a:extLst>
              </p:cNvPr>
              <p:cNvGrpSpPr/>
              <p:nvPr/>
            </p:nvGrpSpPr>
            <p:grpSpPr>
              <a:xfrm>
                <a:off x="8880751" y="5805334"/>
                <a:ext cx="993093" cy="984652"/>
                <a:chOff x="4019803" y="4439456"/>
                <a:chExt cx="1188720" cy="1188720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6CD19CAF-0AE3-4B26-BB65-CCE7117CB8B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19803" y="4439456"/>
                  <a:ext cx="1188720" cy="118872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  <a:ea typeface="ＭＳ Ｐゴシック" charset="0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33E3BBCB-76D7-4C99-AC62-9927BE7A5C7E}"/>
                    </a:ext>
                  </a:extLst>
                </p:cNvPr>
                <p:cNvSpPr/>
                <p:nvPr/>
              </p:nvSpPr>
              <p:spPr bwMode="auto">
                <a:xfrm>
                  <a:off x="4104071" y="4531373"/>
                  <a:ext cx="1009641" cy="100584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28575" cap="flat" cmpd="sng" algn="ctr">
                  <a:solidFill>
                    <a:schemeClr val="bg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  <a:ea typeface="ＭＳ Ｐゴシック" charset="0"/>
                  </a:endParaRPr>
                </a:p>
              </p:txBody>
            </p:sp>
          </p:grpSp>
        </p:grpSp>
        <p:pic>
          <p:nvPicPr>
            <p:cNvPr id="47" name="Graphic 46" descr="Stopwatch">
              <a:extLst>
                <a:ext uri="{FF2B5EF4-FFF2-40B4-BE49-F238E27FC236}">
                  <a16:creationId xmlns:a16="http://schemas.microsoft.com/office/drawing/2014/main" id="{43078BD5-014C-4786-972C-8F2C6EE07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929161" y="365448"/>
              <a:ext cx="370200" cy="36576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DE39181-0951-48AE-B72A-4D9101B8A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891" y="1718297"/>
              <a:ext cx="1884379" cy="1541700"/>
            </a:xfrm>
            <a:prstGeom prst="rect">
              <a:avLst/>
            </a:prstGeom>
            <a:effectLst/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B0DF13D-8225-4824-8142-F0C1368628D9}"/>
                </a:ext>
              </a:extLst>
            </p:cNvPr>
            <p:cNvGrpSpPr/>
            <p:nvPr/>
          </p:nvGrpSpPr>
          <p:grpSpPr>
            <a:xfrm>
              <a:off x="6991110" y="3552548"/>
              <a:ext cx="4745316" cy="651028"/>
              <a:chOff x="7219185" y="3552548"/>
              <a:chExt cx="4133328" cy="651028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87FD4F9-B4C6-46F7-9D0F-8606D3129607}"/>
                  </a:ext>
                </a:extLst>
              </p:cNvPr>
              <p:cNvSpPr/>
              <p:nvPr/>
            </p:nvSpPr>
            <p:spPr bwMode="auto">
              <a:xfrm>
                <a:off x="7219185" y="3558371"/>
                <a:ext cx="3372902" cy="63363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7C42A13-255B-496C-A924-AFBEC8E30A38}"/>
                  </a:ext>
                </a:extLst>
              </p:cNvPr>
              <p:cNvSpPr/>
              <p:nvPr/>
            </p:nvSpPr>
            <p:spPr bwMode="auto">
              <a:xfrm>
                <a:off x="10394065" y="3710771"/>
                <a:ext cx="654506" cy="31721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8D8C6FA-F56E-4408-8B9C-AEFE4D1E25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harpenSoften amount="87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219185" y="3552548"/>
                <a:ext cx="4133328" cy="651028"/>
              </a:xfrm>
              <a:prstGeom prst="rect">
                <a:avLst/>
              </a:prstGeom>
            </p:spPr>
          </p:pic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ACD6E02-2C10-448D-83B8-352ADEAAE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39" y="6348559"/>
              <a:ext cx="1181601" cy="315131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95FD00-8025-49CA-971D-0689435443AE}"/>
                </a:ext>
              </a:extLst>
            </p:cNvPr>
            <p:cNvSpPr/>
            <p:nvPr/>
          </p:nvSpPr>
          <p:spPr>
            <a:xfrm>
              <a:off x="8970255" y="1601284"/>
              <a:ext cx="87847" cy="9144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BAFA60B-C90A-4366-992C-BF817CE61FAE}"/>
                </a:ext>
              </a:extLst>
            </p:cNvPr>
            <p:cNvSpPr/>
            <p:nvPr/>
          </p:nvSpPr>
          <p:spPr>
            <a:xfrm>
              <a:off x="8876782" y="4213582"/>
              <a:ext cx="87847" cy="9144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910576-231C-4621-997E-0173E8F499A2}"/>
                </a:ext>
              </a:extLst>
            </p:cNvPr>
            <p:cNvSpPr/>
            <p:nvPr/>
          </p:nvSpPr>
          <p:spPr>
            <a:xfrm>
              <a:off x="9270389" y="798612"/>
              <a:ext cx="265754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cap="all" dirty="0">
                  <a:solidFill>
                    <a:srgbClr val="221F1F"/>
                  </a:solidFill>
                  <a:latin typeface="+mj-lt"/>
                </a:rPr>
                <a:t>Chair Pad </a:t>
              </a:r>
              <a:r>
                <a:rPr lang="en-US" sz="1200" dirty="0">
                  <a:solidFill>
                    <a:srgbClr val="221F1F"/>
                  </a:solidFill>
                  <a:latin typeface="+mj-lt"/>
                </a:rPr>
                <a:t>7”x 15”</a:t>
              </a:r>
            </a:p>
          </p:txBody>
        </p: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2AE4C4C9-768F-4F3D-B232-8A665C015361}"/>
                </a:ext>
              </a:extLst>
            </p:cNvPr>
            <p:cNvCxnSpPr>
              <a:cxnSpLocks/>
              <a:stCxn id="33" idx="0"/>
            </p:cNvCxnSpPr>
            <p:nvPr/>
          </p:nvCxnSpPr>
          <p:spPr>
            <a:xfrm rot="5400000" flipH="1" flipV="1">
              <a:off x="8815707" y="1146602"/>
              <a:ext cx="653155" cy="256210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B91C18A-94C4-4DC7-BCA5-380811660E97}"/>
                </a:ext>
              </a:extLst>
            </p:cNvPr>
            <p:cNvSpPr/>
            <p:nvPr/>
          </p:nvSpPr>
          <p:spPr>
            <a:xfrm>
              <a:off x="9120333" y="5156489"/>
              <a:ext cx="265754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221F1F"/>
                  </a:solidFill>
                  <a:latin typeface="+mj-lt"/>
                </a:rPr>
                <a:t>Bed Pad </a:t>
              </a:r>
              <a:r>
                <a:rPr lang="en-US" sz="1200" dirty="0">
                  <a:solidFill>
                    <a:srgbClr val="221F1F"/>
                  </a:solidFill>
                  <a:latin typeface="+mj-lt"/>
                </a:rPr>
                <a:t>3” x 30”</a:t>
              </a:r>
              <a:endParaRPr lang="en-US" sz="1200" dirty="0">
                <a:latin typeface="+mj-lt"/>
              </a:endParaRPr>
            </a:p>
          </p:txBody>
        </p:sp>
        <p:cxnSp>
          <p:nvCxnSpPr>
            <p:cNvPr id="53" name="Connector: Elbow 52">
              <a:extLst>
                <a:ext uri="{FF2B5EF4-FFF2-40B4-BE49-F238E27FC236}">
                  <a16:creationId xmlns:a16="http://schemas.microsoft.com/office/drawing/2014/main" id="{D02DC67F-2583-4131-8874-B355E993D5FA}"/>
                </a:ext>
              </a:extLst>
            </p:cNvPr>
            <p:cNvCxnSpPr>
              <a:cxnSpLocks/>
              <a:stCxn id="50" idx="1"/>
              <a:endCxn id="34" idx="4"/>
            </p:cNvCxnSpPr>
            <p:nvPr/>
          </p:nvCxnSpPr>
          <p:spPr>
            <a:xfrm rot="10800000">
              <a:off x="8920707" y="4305023"/>
              <a:ext cx="199627" cy="989967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65058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A03BA-F2F5-4BB6-95C4-4A709AC647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8075" y="384482"/>
            <a:ext cx="6273478" cy="520860"/>
          </a:xfrm>
        </p:spPr>
        <p:txBody>
          <a:bodyPr/>
          <a:lstStyle/>
          <a:p>
            <a:pPr algn="ctr"/>
            <a:r>
              <a:rPr lang="en-US" dirty="0"/>
              <a:t>Curbell Medical</a:t>
            </a:r>
          </a:p>
        </p:txBody>
      </p:sp>
      <p:sp>
        <p:nvSpPr>
          <p:cNvPr id="196" name="Google Shape;508;p35">
            <a:extLst>
              <a:ext uri="{FF2B5EF4-FFF2-40B4-BE49-F238E27FC236}">
                <a16:creationId xmlns:a16="http://schemas.microsoft.com/office/drawing/2014/main" id="{DD53DDBD-8F6C-46C9-A1DF-7B29E43AB0A7}"/>
              </a:ext>
            </a:extLst>
          </p:cNvPr>
          <p:cNvSpPr txBox="1">
            <a:spLocks/>
          </p:cNvSpPr>
          <p:nvPr/>
        </p:nvSpPr>
        <p:spPr>
          <a:xfrm>
            <a:off x="0" y="969285"/>
            <a:ext cx="6265403" cy="52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Oswald Regular"/>
              <a:buNone/>
              <a:defRPr sz="22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Oswald Regular"/>
              <a:buNone/>
              <a:defRPr sz="3300" b="0" i="0" u="none" strike="noStrike" cap="none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CS-WMS Wireless Motion Sensor</a:t>
            </a:r>
          </a:p>
        </p:txBody>
      </p:sp>
      <p:sp>
        <p:nvSpPr>
          <p:cNvPr id="197" name="Google Shape;507;p35">
            <a:extLst>
              <a:ext uri="{FF2B5EF4-FFF2-40B4-BE49-F238E27FC236}">
                <a16:creationId xmlns:a16="http://schemas.microsoft.com/office/drawing/2014/main" id="{079FF5FC-A4E8-4328-BC4D-C2B14F235E8E}"/>
              </a:ext>
            </a:extLst>
          </p:cNvPr>
          <p:cNvSpPr txBox="1">
            <a:spLocks/>
          </p:cNvSpPr>
          <p:nvPr/>
        </p:nvSpPr>
        <p:spPr>
          <a:xfrm>
            <a:off x="351924" y="3442779"/>
            <a:ext cx="5721142" cy="186264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30200" indent="-285750">
              <a:lnSpc>
                <a:spcPct val="115000"/>
              </a:lnSpc>
              <a:buClr>
                <a:srgbClr val="94BA6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Can be mounted on a wall above bed, chair, doorway or above a toilet</a:t>
            </a:r>
          </a:p>
          <a:p>
            <a:pPr marL="330200" indent="-285750">
              <a:lnSpc>
                <a:spcPct val="115000"/>
              </a:lnSpc>
              <a:buClr>
                <a:srgbClr val="94BA6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Compatible with BC600 cordless monitors</a:t>
            </a:r>
          </a:p>
          <a:p>
            <a:pPr marL="787355" lvl="1" indent="-285750">
              <a:lnSpc>
                <a:spcPct val="115000"/>
              </a:lnSpc>
              <a:buClr>
                <a:srgbClr val="94BA6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Can send an alert through nurse call when paired with the BC600</a:t>
            </a:r>
          </a:p>
          <a:p>
            <a:pPr marL="330200" indent="-285750">
              <a:lnSpc>
                <a:spcPct val="115000"/>
              </a:lnSpc>
              <a:buClr>
                <a:srgbClr val="94BA6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Narrow detection angle with adjustable distance</a:t>
            </a:r>
          </a:p>
          <a:p>
            <a:pPr marL="330200" indent="-285750">
              <a:lnSpc>
                <a:spcPct val="115000"/>
              </a:lnSpc>
              <a:buClr>
                <a:srgbClr val="94BA6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Stand alone option</a:t>
            </a:r>
          </a:p>
          <a:p>
            <a:pPr marL="330200" indent="-285750">
              <a:lnSpc>
                <a:spcPct val="115000"/>
              </a:lnSpc>
              <a:buClr>
                <a:srgbClr val="94BA6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3 AA Batteries - 6 Month Battery Lifespan</a:t>
            </a:r>
          </a:p>
          <a:p>
            <a:pPr marL="285750" indent="-285750">
              <a:lnSpc>
                <a:spcPct val="115000"/>
              </a:lnSpc>
              <a:buClr>
                <a:schemeClr val="bg1"/>
              </a:buClr>
              <a:buSzPts val="6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2B21994B-2C80-4D62-A089-9384DC73D984}"/>
              </a:ext>
            </a:extLst>
          </p:cNvPr>
          <p:cNvSpPr/>
          <p:nvPr/>
        </p:nvSpPr>
        <p:spPr>
          <a:xfrm>
            <a:off x="374858" y="1742006"/>
            <a:ext cx="56982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Provides reliable infrared motion detection in light and dark conditions. It can be used as a standalone device or as an accessory for the BC600 fall management monitor. When a patient passes through the detection area, the CS-WMS will be triggered and will either sound an alarm or send a wireless signal to the BC600 to alarm:</a:t>
            </a:r>
          </a:p>
        </p:txBody>
      </p: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CE57237E-0620-4F61-A757-51DA16CA7EB9}"/>
              </a:ext>
            </a:extLst>
          </p:cNvPr>
          <p:cNvCxnSpPr/>
          <p:nvPr/>
        </p:nvCxnSpPr>
        <p:spPr bwMode="auto">
          <a:xfrm>
            <a:off x="162046" y="1623125"/>
            <a:ext cx="572988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FEEE242E-45E8-4F72-8E4B-E662215B2434}"/>
              </a:ext>
            </a:extLst>
          </p:cNvPr>
          <p:cNvGrpSpPr/>
          <p:nvPr/>
        </p:nvGrpSpPr>
        <p:grpSpPr>
          <a:xfrm>
            <a:off x="907866" y="6288887"/>
            <a:ext cx="4238246" cy="428741"/>
            <a:chOff x="374858" y="6249622"/>
            <a:chExt cx="4238246" cy="428741"/>
          </a:xfrm>
        </p:grpSpPr>
        <p:pic>
          <p:nvPicPr>
            <p:cNvPr id="4" name="Graphic 3" descr="Internet">
              <a:hlinkClick r:id="rId2"/>
              <a:extLst>
                <a:ext uri="{FF2B5EF4-FFF2-40B4-BE49-F238E27FC236}">
                  <a16:creationId xmlns:a16="http://schemas.microsoft.com/office/drawing/2014/main" id="{D70754FA-FEDA-4CAD-89F2-BB7CAFFE4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4858" y="6249622"/>
              <a:ext cx="428741" cy="42874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BA4AC7-709A-4B55-9142-96C4AED824FD}"/>
                </a:ext>
              </a:extLst>
            </p:cNvPr>
            <p:cNvSpPr txBox="1"/>
            <p:nvPr/>
          </p:nvSpPr>
          <p:spPr>
            <a:xfrm>
              <a:off x="855793" y="6269894"/>
              <a:ext cx="37573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hlinkClick r:id="rId2"/>
                </a:rPr>
                <a:t>Click here for more product information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A112245-2732-4A29-BAF5-404C8E17FEE1}"/>
              </a:ext>
            </a:extLst>
          </p:cNvPr>
          <p:cNvGrpSpPr/>
          <p:nvPr/>
        </p:nvGrpSpPr>
        <p:grpSpPr>
          <a:xfrm>
            <a:off x="6541297" y="202938"/>
            <a:ext cx="5663529" cy="6460752"/>
            <a:chOff x="6541297" y="202938"/>
            <a:chExt cx="5663529" cy="6460752"/>
          </a:xfrm>
        </p:grpSpPr>
        <p:sp>
          <p:nvSpPr>
            <p:cNvPr id="288" name="Google Shape;510;p35">
              <a:extLst>
                <a:ext uri="{FF2B5EF4-FFF2-40B4-BE49-F238E27FC236}">
                  <a16:creationId xmlns:a16="http://schemas.microsoft.com/office/drawing/2014/main" id="{08C8AF49-937B-465D-BA96-37DF2D29EEA3}"/>
                </a:ext>
              </a:extLst>
            </p:cNvPr>
            <p:cNvSpPr/>
            <p:nvPr/>
          </p:nvSpPr>
          <p:spPr>
            <a:xfrm rot="9975785">
              <a:off x="7267941" y="1643621"/>
              <a:ext cx="3650966" cy="2866596"/>
            </a:xfrm>
            <a:custGeom>
              <a:avLst/>
              <a:gdLst>
                <a:gd name="connsiteX0" fmla="*/ 58668 w 94757"/>
                <a:gd name="connsiteY0" fmla="*/ 0 h 66889"/>
                <a:gd name="connsiteX1" fmla="*/ 47427 w 94757"/>
                <a:gd name="connsiteY1" fmla="*/ 2507 h 66889"/>
                <a:gd name="connsiteX2" fmla="*/ 28264 w 94757"/>
                <a:gd name="connsiteY2" fmla="*/ 22627 h 66889"/>
                <a:gd name="connsiteX3" fmla="*/ 24739 w 94757"/>
                <a:gd name="connsiteY3" fmla="*/ 23238 h 66889"/>
                <a:gd name="connsiteX4" fmla="*/ 19980 w 94757"/>
                <a:gd name="connsiteY4" fmla="*/ 22251 h 66889"/>
                <a:gd name="connsiteX5" fmla="*/ 14181 w 94757"/>
                <a:gd name="connsiteY5" fmla="*/ 21263 h 66889"/>
                <a:gd name="connsiteX6" fmla="*/ 7569 w 94757"/>
                <a:gd name="connsiteY6" fmla="*/ 22241 h 66889"/>
                <a:gd name="connsiteX7" fmla="*/ 1631 w 94757"/>
                <a:gd name="connsiteY7" fmla="*/ 43321 h 66889"/>
                <a:gd name="connsiteX8" fmla="*/ 15625 w 94757"/>
                <a:gd name="connsiteY8" fmla="*/ 56228 h 66889"/>
                <a:gd name="connsiteX9" fmla="*/ 83833 w 94757"/>
                <a:gd name="connsiteY9" fmla="*/ 66889 h 66889"/>
                <a:gd name="connsiteX10" fmla="*/ 94757 w 94757"/>
                <a:gd name="connsiteY10" fmla="*/ 44660 h 66889"/>
                <a:gd name="connsiteX11" fmla="*/ 81533 w 94757"/>
                <a:gd name="connsiteY11" fmla="*/ 15728 h 66889"/>
                <a:gd name="connsiteX12" fmla="*/ 58668 w 94757"/>
                <a:gd name="connsiteY12" fmla="*/ 0 h 66889"/>
                <a:gd name="connsiteX0" fmla="*/ 58668 w 94757"/>
                <a:gd name="connsiteY0" fmla="*/ 0 h 64145"/>
                <a:gd name="connsiteX1" fmla="*/ 47427 w 94757"/>
                <a:gd name="connsiteY1" fmla="*/ 2507 h 64145"/>
                <a:gd name="connsiteX2" fmla="*/ 28264 w 94757"/>
                <a:gd name="connsiteY2" fmla="*/ 22627 h 64145"/>
                <a:gd name="connsiteX3" fmla="*/ 24739 w 94757"/>
                <a:gd name="connsiteY3" fmla="*/ 23238 h 64145"/>
                <a:gd name="connsiteX4" fmla="*/ 19980 w 94757"/>
                <a:gd name="connsiteY4" fmla="*/ 22251 h 64145"/>
                <a:gd name="connsiteX5" fmla="*/ 14181 w 94757"/>
                <a:gd name="connsiteY5" fmla="*/ 21263 h 64145"/>
                <a:gd name="connsiteX6" fmla="*/ 7569 w 94757"/>
                <a:gd name="connsiteY6" fmla="*/ 22241 h 64145"/>
                <a:gd name="connsiteX7" fmla="*/ 1631 w 94757"/>
                <a:gd name="connsiteY7" fmla="*/ 43321 h 64145"/>
                <a:gd name="connsiteX8" fmla="*/ 15625 w 94757"/>
                <a:gd name="connsiteY8" fmla="*/ 56228 h 64145"/>
                <a:gd name="connsiteX9" fmla="*/ 71724 w 94757"/>
                <a:gd name="connsiteY9" fmla="*/ 64145 h 64145"/>
                <a:gd name="connsiteX10" fmla="*/ 94757 w 94757"/>
                <a:gd name="connsiteY10" fmla="*/ 44660 h 64145"/>
                <a:gd name="connsiteX11" fmla="*/ 81533 w 94757"/>
                <a:gd name="connsiteY11" fmla="*/ 15728 h 64145"/>
                <a:gd name="connsiteX12" fmla="*/ 58668 w 94757"/>
                <a:gd name="connsiteY12" fmla="*/ 0 h 64145"/>
                <a:gd name="connsiteX0" fmla="*/ 58668 w 94757"/>
                <a:gd name="connsiteY0" fmla="*/ 0 h 67561"/>
                <a:gd name="connsiteX1" fmla="*/ 47427 w 94757"/>
                <a:gd name="connsiteY1" fmla="*/ 2507 h 67561"/>
                <a:gd name="connsiteX2" fmla="*/ 28264 w 94757"/>
                <a:gd name="connsiteY2" fmla="*/ 22627 h 67561"/>
                <a:gd name="connsiteX3" fmla="*/ 24739 w 94757"/>
                <a:gd name="connsiteY3" fmla="*/ 23238 h 67561"/>
                <a:gd name="connsiteX4" fmla="*/ 19980 w 94757"/>
                <a:gd name="connsiteY4" fmla="*/ 22251 h 67561"/>
                <a:gd name="connsiteX5" fmla="*/ 14181 w 94757"/>
                <a:gd name="connsiteY5" fmla="*/ 21263 h 67561"/>
                <a:gd name="connsiteX6" fmla="*/ 7569 w 94757"/>
                <a:gd name="connsiteY6" fmla="*/ 22241 h 67561"/>
                <a:gd name="connsiteX7" fmla="*/ 1631 w 94757"/>
                <a:gd name="connsiteY7" fmla="*/ 43321 h 67561"/>
                <a:gd name="connsiteX8" fmla="*/ 15625 w 94757"/>
                <a:gd name="connsiteY8" fmla="*/ 56228 h 67561"/>
                <a:gd name="connsiteX9" fmla="*/ 71724 w 94757"/>
                <a:gd name="connsiteY9" fmla="*/ 64145 h 67561"/>
                <a:gd name="connsiteX10" fmla="*/ 94757 w 94757"/>
                <a:gd name="connsiteY10" fmla="*/ 44660 h 67561"/>
                <a:gd name="connsiteX11" fmla="*/ 81533 w 94757"/>
                <a:gd name="connsiteY11" fmla="*/ 15728 h 67561"/>
                <a:gd name="connsiteX12" fmla="*/ 58668 w 94757"/>
                <a:gd name="connsiteY12" fmla="*/ 0 h 67561"/>
                <a:gd name="connsiteX0" fmla="*/ 51280 w 87369"/>
                <a:gd name="connsiteY0" fmla="*/ 0 h 67561"/>
                <a:gd name="connsiteX1" fmla="*/ 40039 w 87369"/>
                <a:gd name="connsiteY1" fmla="*/ 2507 h 67561"/>
                <a:gd name="connsiteX2" fmla="*/ 20876 w 87369"/>
                <a:gd name="connsiteY2" fmla="*/ 22627 h 67561"/>
                <a:gd name="connsiteX3" fmla="*/ 17351 w 87369"/>
                <a:gd name="connsiteY3" fmla="*/ 23238 h 67561"/>
                <a:gd name="connsiteX4" fmla="*/ 12592 w 87369"/>
                <a:gd name="connsiteY4" fmla="*/ 22251 h 67561"/>
                <a:gd name="connsiteX5" fmla="*/ 6793 w 87369"/>
                <a:gd name="connsiteY5" fmla="*/ 21263 h 67561"/>
                <a:gd name="connsiteX6" fmla="*/ 181 w 87369"/>
                <a:gd name="connsiteY6" fmla="*/ 22241 h 67561"/>
                <a:gd name="connsiteX7" fmla="*/ 8237 w 87369"/>
                <a:gd name="connsiteY7" fmla="*/ 56228 h 67561"/>
                <a:gd name="connsiteX8" fmla="*/ 64336 w 87369"/>
                <a:gd name="connsiteY8" fmla="*/ 64145 h 67561"/>
                <a:gd name="connsiteX9" fmla="*/ 87369 w 87369"/>
                <a:gd name="connsiteY9" fmla="*/ 44660 h 67561"/>
                <a:gd name="connsiteX10" fmla="*/ 74145 w 87369"/>
                <a:gd name="connsiteY10" fmla="*/ 15728 h 67561"/>
                <a:gd name="connsiteX11" fmla="*/ 51280 w 87369"/>
                <a:gd name="connsiteY11" fmla="*/ 0 h 67561"/>
                <a:gd name="connsiteX0" fmla="*/ 55986 w 92075"/>
                <a:gd name="connsiteY0" fmla="*/ 0 h 67561"/>
                <a:gd name="connsiteX1" fmla="*/ 44745 w 92075"/>
                <a:gd name="connsiteY1" fmla="*/ 2507 h 67561"/>
                <a:gd name="connsiteX2" fmla="*/ 25582 w 92075"/>
                <a:gd name="connsiteY2" fmla="*/ 22627 h 67561"/>
                <a:gd name="connsiteX3" fmla="*/ 22057 w 92075"/>
                <a:gd name="connsiteY3" fmla="*/ 23238 h 67561"/>
                <a:gd name="connsiteX4" fmla="*/ 17298 w 92075"/>
                <a:gd name="connsiteY4" fmla="*/ 22251 h 67561"/>
                <a:gd name="connsiteX5" fmla="*/ 11499 w 92075"/>
                <a:gd name="connsiteY5" fmla="*/ 21263 h 67561"/>
                <a:gd name="connsiteX6" fmla="*/ 4 w 92075"/>
                <a:gd name="connsiteY6" fmla="*/ 35766 h 67561"/>
                <a:gd name="connsiteX7" fmla="*/ 12943 w 92075"/>
                <a:gd name="connsiteY7" fmla="*/ 56228 h 67561"/>
                <a:gd name="connsiteX8" fmla="*/ 69042 w 92075"/>
                <a:gd name="connsiteY8" fmla="*/ 64145 h 67561"/>
                <a:gd name="connsiteX9" fmla="*/ 92075 w 92075"/>
                <a:gd name="connsiteY9" fmla="*/ 44660 h 67561"/>
                <a:gd name="connsiteX10" fmla="*/ 78851 w 92075"/>
                <a:gd name="connsiteY10" fmla="*/ 15728 h 67561"/>
                <a:gd name="connsiteX11" fmla="*/ 55986 w 92075"/>
                <a:gd name="connsiteY11" fmla="*/ 0 h 67561"/>
                <a:gd name="connsiteX0" fmla="*/ 56086 w 92175"/>
                <a:gd name="connsiteY0" fmla="*/ 0 h 67561"/>
                <a:gd name="connsiteX1" fmla="*/ 44845 w 92175"/>
                <a:gd name="connsiteY1" fmla="*/ 2507 h 67561"/>
                <a:gd name="connsiteX2" fmla="*/ 25682 w 92175"/>
                <a:gd name="connsiteY2" fmla="*/ 22627 h 67561"/>
                <a:gd name="connsiteX3" fmla="*/ 22157 w 92175"/>
                <a:gd name="connsiteY3" fmla="*/ 23238 h 67561"/>
                <a:gd name="connsiteX4" fmla="*/ 17398 w 92175"/>
                <a:gd name="connsiteY4" fmla="*/ 22251 h 67561"/>
                <a:gd name="connsiteX5" fmla="*/ 7498 w 92175"/>
                <a:gd name="connsiteY5" fmla="*/ 18323 h 67561"/>
                <a:gd name="connsiteX6" fmla="*/ 104 w 92175"/>
                <a:gd name="connsiteY6" fmla="*/ 35766 h 67561"/>
                <a:gd name="connsiteX7" fmla="*/ 13043 w 92175"/>
                <a:gd name="connsiteY7" fmla="*/ 56228 h 67561"/>
                <a:gd name="connsiteX8" fmla="*/ 69142 w 92175"/>
                <a:gd name="connsiteY8" fmla="*/ 64145 h 67561"/>
                <a:gd name="connsiteX9" fmla="*/ 92175 w 92175"/>
                <a:gd name="connsiteY9" fmla="*/ 44660 h 67561"/>
                <a:gd name="connsiteX10" fmla="*/ 78951 w 92175"/>
                <a:gd name="connsiteY10" fmla="*/ 15728 h 67561"/>
                <a:gd name="connsiteX11" fmla="*/ 56086 w 92175"/>
                <a:gd name="connsiteY11" fmla="*/ 0 h 67561"/>
                <a:gd name="connsiteX0" fmla="*/ 56086 w 92175"/>
                <a:gd name="connsiteY0" fmla="*/ 0 h 67561"/>
                <a:gd name="connsiteX1" fmla="*/ 44845 w 92175"/>
                <a:gd name="connsiteY1" fmla="*/ 2507 h 67561"/>
                <a:gd name="connsiteX2" fmla="*/ 25682 w 92175"/>
                <a:gd name="connsiteY2" fmla="*/ 22627 h 67561"/>
                <a:gd name="connsiteX3" fmla="*/ 22157 w 92175"/>
                <a:gd name="connsiteY3" fmla="*/ 23238 h 67561"/>
                <a:gd name="connsiteX4" fmla="*/ 17398 w 92175"/>
                <a:gd name="connsiteY4" fmla="*/ 22251 h 67561"/>
                <a:gd name="connsiteX5" fmla="*/ 104 w 92175"/>
                <a:gd name="connsiteY5" fmla="*/ 35766 h 67561"/>
                <a:gd name="connsiteX6" fmla="*/ 13043 w 92175"/>
                <a:gd name="connsiteY6" fmla="*/ 56228 h 67561"/>
                <a:gd name="connsiteX7" fmla="*/ 69142 w 92175"/>
                <a:gd name="connsiteY7" fmla="*/ 64145 h 67561"/>
                <a:gd name="connsiteX8" fmla="*/ 92175 w 92175"/>
                <a:gd name="connsiteY8" fmla="*/ 44660 h 67561"/>
                <a:gd name="connsiteX9" fmla="*/ 78951 w 92175"/>
                <a:gd name="connsiteY9" fmla="*/ 15728 h 67561"/>
                <a:gd name="connsiteX10" fmla="*/ 56086 w 92175"/>
                <a:gd name="connsiteY10" fmla="*/ 0 h 67561"/>
                <a:gd name="connsiteX0" fmla="*/ 56304 w 92393"/>
                <a:gd name="connsiteY0" fmla="*/ 0 h 67561"/>
                <a:gd name="connsiteX1" fmla="*/ 45063 w 92393"/>
                <a:gd name="connsiteY1" fmla="*/ 2507 h 67561"/>
                <a:gd name="connsiteX2" fmla="*/ 25900 w 92393"/>
                <a:gd name="connsiteY2" fmla="*/ 22627 h 67561"/>
                <a:gd name="connsiteX3" fmla="*/ 22375 w 92393"/>
                <a:gd name="connsiteY3" fmla="*/ 23238 h 67561"/>
                <a:gd name="connsiteX4" fmla="*/ 322 w 92393"/>
                <a:gd name="connsiteY4" fmla="*/ 35766 h 67561"/>
                <a:gd name="connsiteX5" fmla="*/ 13261 w 92393"/>
                <a:gd name="connsiteY5" fmla="*/ 56228 h 67561"/>
                <a:gd name="connsiteX6" fmla="*/ 69360 w 92393"/>
                <a:gd name="connsiteY6" fmla="*/ 64145 h 67561"/>
                <a:gd name="connsiteX7" fmla="*/ 92393 w 92393"/>
                <a:gd name="connsiteY7" fmla="*/ 44660 h 67561"/>
                <a:gd name="connsiteX8" fmla="*/ 79169 w 92393"/>
                <a:gd name="connsiteY8" fmla="*/ 15728 h 67561"/>
                <a:gd name="connsiteX9" fmla="*/ 56304 w 92393"/>
                <a:gd name="connsiteY9" fmla="*/ 0 h 67561"/>
                <a:gd name="connsiteX0" fmla="*/ 56497 w 92586"/>
                <a:gd name="connsiteY0" fmla="*/ 0 h 67561"/>
                <a:gd name="connsiteX1" fmla="*/ 45256 w 92586"/>
                <a:gd name="connsiteY1" fmla="*/ 2507 h 67561"/>
                <a:gd name="connsiteX2" fmla="*/ 26093 w 92586"/>
                <a:gd name="connsiteY2" fmla="*/ 22627 h 67561"/>
                <a:gd name="connsiteX3" fmla="*/ 515 w 92586"/>
                <a:gd name="connsiteY3" fmla="*/ 35766 h 67561"/>
                <a:gd name="connsiteX4" fmla="*/ 13454 w 92586"/>
                <a:gd name="connsiteY4" fmla="*/ 56228 h 67561"/>
                <a:gd name="connsiteX5" fmla="*/ 69553 w 92586"/>
                <a:gd name="connsiteY5" fmla="*/ 64145 h 67561"/>
                <a:gd name="connsiteX6" fmla="*/ 92586 w 92586"/>
                <a:gd name="connsiteY6" fmla="*/ 44660 h 67561"/>
                <a:gd name="connsiteX7" fmla="*/ 79362 w 92586"/>
                <a:gd name="connsiteY7" fmla="*/ 15728 h 67561"/>
                <a:gd name="connsiteX8" fmla="*/ 56497 w 92586"/>
                <a:gd name="connsiteY8" fmla="*/ 0 h 67561"/>
                <a:gd name="connsiteX0" fmla="*/ 56200 w 92289"/>
                <a:gd name="connsiteY0" fmla="*/ 0 h 67561"/>
                <a:gd name="connsiteX1" fmla="*/ 44959 w 92289"/>
                <a:gd name="connsiteY1" fmla="*/ 2507 h 67561"/>
                <a:gd name="connsiteX2" fmla="*/ 20146 w 92289"/>
                <a:gd name="connsiteY2" fmla="*/ 5721 h 67561"/>
                <a:gd name="connsiteX3" fmla="*/ 218 w 92289"/>
                <a:gd name="connsiteY3" fmla="*/ 35766 h 67561"/>
                <a:gd name="connsiteX4" fmla="*/ 13157 w 92289"/>
                <a:gd name="connsiteY4" fmla="*/ 56228 h 67561"/>
                <a:gd name="connsiteX5" fmla="*/ 69256 w 92289"/>
                <a:gd name="connsiteY5" fmla="*/ 64145 h 67561"/>
                <a:gd name="connsiteX6" fmla="*/ 92289 w 92289"/>
                <a:gd name="connsiteY6" fmla="*/ 44660 h 67561"/>
                <a:gd name="connsiteX7" fmla="*/ 79065 w 92289"/>
                <a:gd name="connsiteY7" fmla="*/ 15728 h 67561"/>
                <a:gd name="connsiteX8" fmla="*/ 56200 w 92289"/>
                <a:gd name="connsiteY8" fmla="*/ 0 h 67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289" h="67561" extrusionOk="0">
                  <a:moveTo>
                    <a:pt x="56200" y="0"/>
                  </a:moveTo>
                  <a:cubicBezTo>
                    <a:pt x="52152" y="0"/>
                    <a:pt x="50968" y="1553"/>
                    <a:pt x="44959" y="2507"/>
                  </a:cubicBezTo>
                  <a:cubicBezTo>
                    <a:pt x="38950" y="3461"/>
                    <a:pt x="27603" y="178"/>
                    <a:pt x="20146" y="5721"/>
                  </a:cubicBezTo>
                  <a:cubicBezTo>
                    <a:pt x="12689" y="11264"/>
                    <a:pt x="1383" y="27348"/>
                    <a:pt x="218" y="35766"/>
                  </a:cubicBezTo>
                  <a:cubicBezTo>
                    <a:pt x="-947" y="44184"/>
                    <a:pt x="2465" y="49244"/>
                    <a:pt x="13157" y="56228"/>
                  </a:cubicBezTo>
                  <a:cubicBezTo>
                    <a:pt x="32638" y="66511"/>
                    <a:pt x="42353" y="71307"/>
                    <a:pt x="69256" y="64145"/>
                  </a:cubicBezTo>
                  <a:cubicBezTo>
                    <a:pt x="69256" y="64145"/>
                    <a:pt x="92289" y="57307"/>
                    <a:pt x="92289" y="44660"/>
                  </a:cubicBezTo>
                  <a:cubicBezTo>
                    <a:pt x="92289" y="32013"/>
                    <a:pt x="85199" y="32013"/>
                    <a:pt x="79065" y="15728"/>
                  </a:cubicBezTo>
                  <a:cubicBezTo>
                    <a:pt x="74834" y="4486"/>
                    <a:pt x="65218" y="0"/>
                    <a:pt x="56200" y="0"/>
                  </a:cubicBezTo>
                  <a:close/>
                </a:path>
              </a:pathLst>
            </a:custGeom>
            <a:solidFill>
              <a:srgbClr val="94BA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/>
                <a:t> </a:t>
              </a:r>
              <a:endParaRPr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F8B2441-7F67-4CEA-8AA7-7E83667C4E06}"/>
                </a:ext>
              </a:extLst>
            </p:cNvPr>
            <p:cNvGrpSpPr/>
            <p:nvPr/>
          </p:nvGrpSpPr>
          <p:grpSpPr>
            <a:xfrm>
              <a:off x="6541297" y="202938"/>
              <a:ext cx="560164" cy="547767"/>
              <a:chOff x="6617391" y="6902486"/>
              <a:chExt cx="993094" cy="984651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75AB4BF-74B0-4449-8143-0AA6B06463B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617391" y="6902486"/>
                <a:ext cx="993094" cy="984651"/>
              </a:xfrm>
              <a:prstGeom prst="ellipse">
                <a:avLst/>
              </a:prstGeom>
              <a:solidFill>
                <a:srgbClr val="94BA62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C41A041-CA91-4418-9FC8-1B1F67C53CCF}"/>
                  </a:ext>
                </a:extLst>
              </p:cNvPr>
              <p:cNvSpPr/>
              <p:nvPr/>
            </p:nvSpPr>
            <p:spPr bwMode="auto">
              <a:xfrm>
                <a:off x="6687791" y="6978623"/>
                <a:ext cx="843486" cy="833166"/>
              </a:xfrm>
              <a:prstGeom prst="ellipse">
                <a:avLst/>
              </a:prstGeom>
              <a:solidFill>
                <a:srgbClr val="94BA62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pic>
            <p:nvPicPr>
              <p:cNvPr id="45" name="Graphic 44" descr="Wireless">
                <a:extLst>
                  <a:ext uri="{FF2B5EF4-FFF2-40B4-BE49-F238E27FC236}">
                    <a16:creationId xmlns:a16="http://schemas.microsoft.com/office/drawing/2014/main" id="{2F280DDC-2E75-4B79-9A20-5501C1B03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63620" y="7046688"/>
                <a:ext cx="666356" cy="660691"/>
              </a:xfrm>
              <a:prstGeom prst="rect">
                <a:avLst/>
              </a:prstGeom>
            </p:spPr>
          </p:pic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4F16EE6B-3800-4432-88BE-81848FA6B30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75763" y="1219854"/>
              <a:ext cx="2437646" cy="3017520"/>
              <a:chOff x="5952066" y="1066802"/>
              <a:chExt cx="1774827" cy="2197027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C6F19A5D-EE61-4270-B207-D780A277B17E}"/>
                  </a:ext>
                </a:extLst>
              </p:cNvPr>
              <p:cNvGrpSpPr/>
              <p:nvPr/>
            </p:nvGrpSpPr>
            <p:grpSpPr>
              <a:xfrm>
                <a:off x="5952066" y="1066802"/>
                <a:ext cx="1774827" cy="2197027"/>
                <a:chOff x="5952066" y="1066802"/>
                <a:chExt cx="1774827" cy="2197027"/>
              </a:xfrm>
            </p:grpSpPr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633F8DA5-13D3-4490-99CF-7C404808877F}"/>
                    </a:ext>
                  </a:extLst>
                </p:cNvPr>
                <p:cNvSpPr/>
                <p:nvPr/>
              </p:nvSpPr>
              <p:spPr>
                <a:xfrm>
                  <a:off x="7385209" y="1123964"/>
                  <a:ext cx="45719" cy="204787"/>
                </a:xfrm>
                <a:prstGeom prst="rect">
                  <a:avLst/>
                </a:prstGeom>
                <a:solidFill>
                  <a:srgbClr val="C6C5C5"/>
                </a:solidFill>
                <a:ln w="12700" cap="flat" cmpd="sng" algn="ctr">
                  <a:solidFill>
                    <a:srgbClr val="434343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65AF41F5-9754-4735-A5D8-A5F3C027466B}"/>
                    </a:ext>
                  </a:extLst>
                </p:cNvPr>
                <p:cNvSpPr/>
                <p:nvPr/>
              </p:nvSpPr>
              <p:spPr>
                <a:xfrm>
                  <a:off x="7372350" y="1328738"/>
                  <a:ext cx="71438" cy="204787"/>
                </a:xfrm>
                <a:prstGeom prst="rect">
                  <a:avLst/>
                </a:prstGeom>
                <a:solidFill>
                  <a:srgbClr val="C6C5C5"/>
                </a:solidFill>
                <a:ln w="12700" cap="flat" cmpd="sng" algn="ctr">
                  <a:solidFill>
                    <a:srgbClr val="434343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37" name="Rectangle: Rounded Corners 6">
                  <a:extLst>
                    <a:ext uri="{FF2B5EF4-FFF2-40B4-BE49-F238E27FC236}">
                      <a16:creationId xmlns:a16="http://schemas.microsoft.com/office/drawing/2014/main" id="{0AFCF294-181C-47DE-BE4D-FF33E27C9A5D}"/>
                    </a:ext>
                  </a:extLst>
                </p:cNvPr>
                <p:cNvSpPr/>
                <p:nvPr/>
              </p:nvSpPr>
              <p:spPr>
                <a:xfrm>
                  <a:off x="6029045" y="1464959"/>
                  <a:ext cx="1619421" cy="1639058"/>
                </a:xfrm>
                <a:custGeom>
                  <a:avLst/>
                  <a:gdLst>
                    <a:gd name="connsiteX0" fmla="*/ 0 w 1628946"/>
                    <a:gd name="connsiteY0" fmla="*/ 262970 h 1577788"/>
                    <a:gd name="connsiteX1" fmla="*/ 262970 w 1628946"/>
                    <a:gd name="connsiteY1" fmla="*/ 0 h 1577788"/>
                    <a:gd name="connsiteX2" fmla="*/ 1365976 w 1628946"/>
                    <a:gd name="connsiteY2" fmla="*/ 0 h 1577788"/>
                    <a:gd name="connsiteX3" fmla="*/ 1628946 w 1628946"/>
                    <a:gd name="connsiteY3" fmla="*/ 262970 h 1577788"/>
                    <a:gd name="connsiteX4" fmla="*/ 1628946 w 1628946"/>
                    <a:gd name="connsiteY4" fmla="*/ 1314818 h 1577788"/>
                    <a:gd name="connsiteX5" fmla="*/ 1365976 w 1628946"/>
                    <a:gd name="connsiteY5" fmla="*/ 1577788 h 1577788"/>
                    <a:gd name="connsiteX6" fmla="*/ 262970 w 1628946"/>
                    <a:gd name="connsiteY6" fmla="*/ 1577788 h 1577788"/>
                    <a:gd name="connsiteX7" fmla="*/ 0 w 1628946"/>
                    <a:gd name="connsiteY7" fmla="*/ 1314818 h 1577788"/>
                    <a:gd name="connsiteX8" fmla="*/ 0 w 1628946"/>
                    <a:gd name="connsiteY8" fmla="*/ 262970 h 1577788"/>
                    <a:gd name="connsiteX0" fmla="*/ 0 w 1628946"/>
                    <a:gd name="connsiteY0" fmla="*/ 262970 h 1577788"/>
                    <a:gd name="connsiteX1" fmla="*/ 220108 w 1628946"/>
                    <a:gd name="connsiteY1" fmla="*/ 0 h 1577788"/>
                    <a:gd name="connsiteX2" fmla="*/ 1365976 w 1628946"/>
                    <a:gd name="connsiteY2" fmla="*/ 0 h 1577788"/>
                    <a:gd name="connsiteX3" fmla="*/ 1628946 w 1628946"/>
                    <a:gd name="connsiteY3" fmla="*/ 262970 h 1577788"/>
                    <a:gd name="connsiteX4" fmla="*/ 1628946 w 1628946"/>
                    <a:gd name="connsiteY4" fmla="*/ 1314818 h 1577788"/>
                    <a:gd name="connsiteX5" fmla="*/ 1365976 w 1628946"/>
                    <a:gd name="connsiteY5" fmla="*/ 1577788 h 1577788"/>
                    <a:gd name="connsiteX6" fmla="*/ 262970 w 1628946"/>
                    <a:gd name="connsiteY6" fmla="*/ 1577788 h 1577788"/>
                    <a:gd name="connsiteX7" fmla="*/ 0 w 1628946"/>
                    <a:gd name="connsiteY7" fmla="*/ 1314818 h 1577788"/>
                    <a:gd name="connsiteX8" fmla="*/ 0 w 1628946"/>
                    <a:gd name="connsiteY8" fmla="*/ 262970 h 1577788"/>
                    <a:gd name="connsiteX0" fmla="*/ 9525 w 1628946"/>
                    <a:gd name="connsiteY0" fmla="*/ 205820 h 1577788"/>
                    <a:gd name="connsiteX1" fmla="*/ 220108 w 1628946"/>
                    <a:gd name="connsiteY1" fmla="*/ 0 h 1577788"/>
                    <a:gd name="connsiteX2" fmla="*/ 1365976 w 1628946"/>
                    <a:gd name="connsiteY2" fmla="*/ 0 h 1577788"/>
                    <a:gd name="connsiteX3" fmla="*/ 1628946 w 1628946"/>
                    <a:gd name="connsiteY3" fmla="*/ 262970 h 1577788"/>
                    <a:gd name="connsiteX4" fmla="*/ 1628946 w 1628946"/>
                    <a:gd name="connsiteY4" fmla="*/ 1314818 h 1577788"/>
                    <a:gd name="connsiteX5" fmla="*/ 1365976 w 1628946"/>
                    <a:gd name="connsiteY5" fmla="*/ 1577788 h 1577788"/>
                    <a:gd name="connsiteX6" fmla="*/ 262970 w 1628946"/>
                    <a:gd name="connsiteY6" fmla="*/ 1577788 h 1577788"/>
                    <a:gd name="connsiteX7" fmla="*/ 0 w 1628946"/>
                    <a:gd name="connsiteY7" fmla="*/ 1314818 h 1577788"/>
                    <a:gd name="connsiteX8" fmla="*/ 9525 w 1628946"/>
                    <a:gd name="connsiteY8" fmla="*/ 205820 h 1577788"/>
                    <a:gd name="connsiteX0" fmla="*/ 9525 w 1633709"/>
                    <a:gd name="connsiteY0" fmla="*/ 205820 h 1577788"/>
                    <a:gd name="connsiteX1" fmla="*/ 220108 w 1633709"/>
                    <a:gd name="connsiteY1" fmla="*/ 0 h 1577788"/>
                    <a:gd name="connsiteX2" fmla="*/ 1365976 w 1633709"/>
                    <a:gd name="connsiteY2" fmla="*/ 0 h 1577788"/>
                    <a:gd name="connsiteX3" fmla="*/ 1633709 w 1633709"/>
                    <a:gd name="connsiteY3" fmla="*/ 224870 h 1577788"/>
                    <a:gd name="connsiteX4" fmla="*/ 1628946 w 1633709"/>
                    <a:gd name="connsiteY4" fmla="*/ 1314818 h 1577788"/>
                    <a:gd name="connsiteX5" fmla="*/ 1365976 w 1633709"/>
                    <a:gd name="connsiteY5" fmla="*/ 1577788 h 1577788"/>
                    <a:gd name="connsiteX6" fmla="*/ 262970 w 1633709"/>
                    <a:gd name="connsiteY6" fmla="*/ 1577788 h 1577788"/>
                    <a:gd name="connsiteX7" fmla="*/ 0 w 1633709"/>
                    <a:gd name="connsiteY7" fmla="*/ 1314818 h 1577788"/>
                    <a:gd name="connsiteX8" fmla="*/ 9525 w 1633709"/>
                    <a:gd name="connsiteY8" fmla="*/ 205820 h 1577788"/>
                    <a:gd name="connsiteX0" fmla="*/ 9525 w 1629157"/>
                    <a:gd name="connsiteY0" fmla="*/ 205820 h 1577788"/>
                    <a:gd name="connsiteX1" fmla="*/ 220108 w 1629157"/>
                    <a:gd name="connsiteY1" fmla="*/ 0 h 1577788"/>
                    <a:gd name="connsiteX2" fmla="*/ 1365976 w 1629157"/>
                    <a:gd name="connsiteY2" fmla="*/ 0 h 1577788"/>
                    <a:gd name="connsiteX3" fmla="*/ 1624184 w 1629157"/>
                    <a:gd name="connsiteY3" fmla="*/ 229632 h 1577788"/>
                    <a:gd name="connsiteX4" fmla="*/ 1628946 w 1629157"/>
                    <a:gd name="connsiteY4" fmla="*/ 1314818 h 1577788"/>
                    <a:gd name="connsiteX5" fmla="*/ 1365976 w 1629157"/>
                    <a:gd name="connsiteY5" fmla="*/ 1577788 h 1577788"/>
                    <a:gd name="connsiteX6" fmla="*/ 262970 w 1629157"/>
                    <a:gd name="connsiteY6" fmla="*/ 1577788 h 1577788"/>
                    <a:gd name="connsiteX7" fmla="*/ 0 w 1629157"/>
                    <a:gd name="connsiteY7" fmla="*/ 1314818 h 1577788"/>
                    <a:gd name="connsiteX8" fmla="*/ 9525 w 1629157"/>
                    <a:gd name="connsiteY8" fmla="*/ 205820 h 1577788"/>
                    <a:gd name="connsiteX0" fmla="*/ 9525 w 1629157"/>
                    <a:gd name="connsiteY0" fmla="*/ 205820 h 1577788"/>
                    <a:gd name="connsiteX1" fmla="*/ 220108 w 1629157"/>
                    <a:gd name="connsiteY1" fmla="*/ 0 h 1577788"/>
                    <a:gd name="connsiteX2" fmla="*/ 1394551 w 1629157"/>
                    <a:gd name="connsiteY2" fmla="*/ 4763 h 1577788"/>
                    <a:gd name="connsiteX3" fmla="*/ 1624184 w 1629157"/>
                    <a:gd name="connsiteY3" fmla="*/ 229632 h 1577788"/>
                    <a:gd name="connsiteX4" fmla="*/ 1628946 w 1629157"/>
                    <a:gd name="connsiteY4" fmla="*/ 1314818 h 1577788"/>
                    <a:gd name="connsiteX5" fmla="*/ 1365976 w 1629157"/>
                    <a:gd name="connsiteY5" fmla="*/ 1577788 h 1577788"/>
                    <a:gd name="connsiteX6" fmla="*/ 262970 w 1629157"/>
                    <a:gd name="connsiteY6" fmla="*/ 1577788 h 1577788"/>
                    <a:gd name="connsiteX7" fmla="*/ 0 w 1629157"/>
                    <a:gd name="connsiteY7" fmla="*/ 1314818 h 1577788"/>
                    <a:gd name="connsiteX8" fmla="*/ 9525 w 1629157"/>
                    <a:gd name="connsiteY8" fmla="*/ 205820 h 1577788"/>
                    <a:gd name="connsiteX0" fmla="*/ 9525 w 1629157"/>
                    <a:gd name="connsiteY0" fmla="*/ 205820 h 1577788"/>
                    <a:gd name="connsiteX1" fmla="*/ 220108 w 1629157"/>
                    <a:gd name="connsiteY1" fmla="*/ 0 h 1577788"/>
                    <a:gd name="connsiteX2" fmla="*/ 1394551 w 1629157"/>
                    <a:gd name="connsiteY2" fmla="*/ 4763 h 1577788"/>
                    <a:gd name="connsiteX3" fmla="*/ 1624184 w 1629157"/>
                    <a:gd name="connsiteY3" fmla="*/ 229632 h 1577788"/>
                    <a:gd name="connsiteX4" fmla="*/ 1628946 w 1629157"/>
                    <a:gd name="connsiteY4" fmla="*/ 1343393 h 1577788"/>
                    <a:gd name="connsiteX5" fmla="*/ 1365976 w 1629157"/>
                    <a:gd name="connsiteY5" fmla="*/ 1577788 h 1577788"/>
                    <a:gd name="connsiteX6" fmla="*/ 262970 w 1629157"/>
                    <a:gd name="connsiteY6" fmla="*/ 1577788 h 1577788"/>
                    <a:gd name="connsiteX7" fmla="*/ 0 w 1629157"/>
                    <a:gd name="connsiteY7" fmla="*/ 1314818 h 1577788"/>
                    <a:gd name="connsiteX8" fmla="*/ 9525 w 1629157"/>
                    <a:gd name="connsiteY8" fmla="*/ 205820 h 1577788"/>
                    <a:gd name="connsiteX0" fmla="*/ 9525 w 1629157"/>
                    <a:gd name="connsiteY0" fmla="*/ 205820 h 1577788"/>
                    <a:gd name="connsiteX1" fmla="*/ 220108 w 1629157"/>
                    <a:gd name="connsiteY1" fmla="*/ 0 h 1577788"/>
                    <a:gd name="connsiteX2" fmla="*/ 1394551 w 1629157"/>
                    <a:gd name="connsiteY2" fmla="*/ 4763 h 1577788"/>
                    <a:gd name="connsiteX3" fmla="*/ 1624184 w 1629157"/>
                    <a:gd name="connsiteY3" fmla="*/ 229632 h 1577788"/>
                    <a:gd name="connsiteX4" fmla="*/ 1628946 w 1629157"/>
                    <a:gd name="connsiteY4" fmla="*/ 1343393 h 1577788"/>
                    <a:gd name="connsiteX5" fmla="*/ 1418364 w 1629157"/>
                    <a:gd name="connsiteY5" fmla="*/ 1568263 h 1577788"/>
                    <a:gd name="connsiteX6" fmla="*/ 262970 w 1629157"/>
                    <a:gd name="connsiteY6" fmla="*/ 1577788 h 1577788"/>
                    <a:gd name="connsiteX7" fmla="*/ 0 w 1629157"/>
                    <a:gd name="connsiteY7" fmla="*/ 1314818 h 1577788"/>
                    <a:gd name="connsiteX8" fmla="*/ 9525 w 1629157"/>
                    <a:gd name="connsiteY8" fmla="*/ 205820 h 1577788"/>
                    <a:gd name="connsiteX0" fmla="*/ 9525 w 1629157"/>
                    <a:gd name="connsiteY0" fmla="*/ 205820 h 1573025"/>
                    <a:gd name="connsiteX1" fmla="*/ 220108 w 1629157"/>
                    <a:gd name="connsiteY1" fmla="*/ 0 h 1573025"/>
                    <a:gd name="connsiteX2" fmla="*/ 1394551 w 1629157"/>
                    <a:gd name="connsiteY2" fmla="*/ 4763 h 1573025"/>
                    <a:gd name="connsiteX3" fmla="*/ 1624184 w 1629157"/>
                    <a:gd name="connsiteY3" fmla="*/ 229632 h 1573025"/>
                    <a:gd name="connsiteX4" fmla="*/ 1628946 w 1629157"/>
                    <a:gd name="connsiteY4" fmla="*/ 1343393 h 1573025"/>
                    <a:gd name="connsiteX5" fmla="*/ 1418364 w 1629157"/>
                    <a:gd name="connsiteY5" fmla="*/ 1568263 h 1573025"/>
                    <a:gd name="connsiteX6" fmla="*/ 229632 w 1629157"/>
                    <a:gd name="connsiteY6" fmla="*/ 1573025 h 1573025"/>
                    <a:gd name="connsiteX7" fmla="*/ 0 w 1629157"/>
                    <a:gd name="connsiteY7" fmla="*/ 1314818 h 1573025"/>
                    <a:gd name="connsiteX8" fmla="*/ 9525 w 1629157"/>
                    <a:gd name="connsiteY8" fmla="*/ 205820 h 1573025"/>
                    <a:gd name="connsiteX0" fmla="*/ 4762 w 1624394"/>
                    <a:gd name="connsiteY0" fmla="*/ 205820 h 1573025"/>
                    <a:gd name="connsiteX1" fmla="*/ 215345 w 1624394"/>
                    <a:gd name="connsiteY1" fmla="*/ 0 h 1573025"/>
                    <a:gd name="connsiteX2" fmla="*/ 1389788 w 1624394"/>
                    <a:gd name="connsiteY2" fmla="*/ 4763 h 1573025"/>
                    <a:gd name="connsiteX3" fmla="*/ 1619421 w 1624394"/>
                    <a:gd name="connsiteY3" fmla="*/ 229632 h 1573025"/>
                    <a:gd name="connsiteX4" fmla="*/ 1624183 w 1624394"/>
                    <a:gd name="connsiteY4" fmla="*/ 1343393 h 1573025"/>
                    <a:gd name="connsiteX5" fmla="*/ 1413601 w 1624394"/>
                    <a:gd name="connsiteY5" fmla="*/ 1568263 h 1573025"/>
                    <a:gd name="connsiteX6" fmla="*/ 224869 w 1624394"/>
                    <a:gd name="connsiteY6" fmla="*/ 1573025 h 1573025"/>
                    <a:gd name="connsiteX7" fmla="*/ 0 w 1624394"/>
                    <a:gd name="connsiteY7" fmla="*/ 1371968 h 1573025"/>
                    <a:gd name="connsiteX8" fmla="*/ 4762 w 1624394"/>
                    <a:gd name="connsiteY8" fmla="*/ 205820 h 1573025"/>
                    <a:gd name="connsiteX0" fmla="*/ 4762 w 1624394"/>
                    <a:gd name="connsiteY0" fmla="*/ 214892 h 1582097"/>
                    <a:gd name="connsiteX1" fmla="*/ 215345 w 1624394"/>
                    <a:gd name="connsiteY1" fmla="*/ 9072 h 1582097"/>
                    <a:gd name="connsiteX2" fmla="*/ 1389788 w 1624394"/>
                    <a:gd name="connsiteY2" fmla="*/ 13835 h 1582097"/>
                    <a:gd name="connsiteX3" fmla="*/ 1619421 w 1624394"/>
                    <a:gd name="connsiteY3" fmla="*/ 238704 h 1582097"/>
                    <a:gd name="connsiteX4" fmla="*/ 1624183 w 1624394"/>
                    <a:gd name="connsiteY4" fmla="*/ 1352465 h 1582097"/>
                    <a:gd name="connsiteX5" fmla="*/ 1413601 w 1624394"/>
                    <a:gd name="connsiteY5" fmla="*/ 1577335 h 1582097"/>
                    <a:gd name="connsiteX6" fmla="*/ 224869 w 1624394"/>
                    <a:gd name="connsiteY6" fmla="*/ 1582097 h 1582097"/>
                    <a:gd name="connsiteX7" fmla="*/ 0 w 1624394"/>
                    <a:gd name="connsiteY7" fmla="*/ 1381040 h 1582097"/>
                    <a:gd name="connsiteX8" fmla="*/ 4762 w 1624394"/>
                    <a:gd name="connsiteY8" fmla="*/ 214892 h 1582097"/>
                    <a:gd name="connsiteX0" fmla="*/ 4762 w 1624394"/>
                    <a:gd name="connsiteY0" fmla="*/ 223088 h 1590293"/>
                    <a:gd name="connsiteX1" fmla="*/ 215345 w 1624394"/>
                    <a:gd name="connsiteY1" fmla="*/ 17268 h 1590293"/>
                    <a:gd name="connsiteX2" fmla="*/ 1389788 w 1624394"/>
                    <a:gd name="connsiteY2" fmla="*/ 22031 h 1590293"/>
                    <a:gd name="connsiteX3" fmla="*/ 1619421 w 1624394"/>
                    <a:gd name="connsiteY3" fmla="*/ 246900 h 1590293"/>
                    <a:gd name="connsiteX4" fmla="*/ 1624183 w 1624394"/>
                    <a:gd name="connsiteY4" fmla="*/ 1360661 h 1590293"/>
                    <a:gd name="connsiteX5" fmla="*/ 1413601 w 1624394"/>
                    <a:gd name="connsiteY5" fmla="*/ 1585531 h 1590293"/>
                    <a:gd name="connsiteX6" fmla="*/ 224869 w 1624394"/>
                    <a:gd name="connsiteY6" fmla="*/ 1590293 h 1590293"/>
                    <a:gd name="connsiteX7" fmla="*/ 0 w 1624394"/>
                    <a:gd name="connsiteY7" fmla="*/ 1389236 h 1590293"/>
                    <a:gd name="connsiteX8" fmla="*/ 4762 w 1624394"/>
                    <a:gd name="connsiteY8" fmla="*/ 223088 h 1590293"/>
                    <a:gd name="connsiteX0" fmla="*/ 4762 w 1624394"/>
                    <a:gd name="connsiteY0" fmla="*/ 234801 h 1602006"/>
                    <a:gd name="connsiteX1" fmla="*/ 215345 w 1624394"/>
                    <a:gd name="connsiteY1" fmla="*/ 28981 h 1602006"/>
                    <a:gd name="connsiteX2" fmla="*/ 1389788 w 1624394"/>
                    <a:gd name="connsiteY2" fmla="*/ 33744 h 1602006"/>
                    <a:gd name="connsiteX3" fmla="*/ 1619421 w 1624394"/>
                    <a:gd name="connsiteY3" fmla="*/ 258613 h 1602006"/>
                    <a:gd name="connsiteX4" fmla="*/ 1624183 w 1624394"/>
                    <a:gd name="connsiteY4" fmla="*/ 1372374 h 1602006"/>
                    <a:gd name="connsiteX5" fmla="*/ 1413601 w 1624394"/>
                    <a:gd name="connsiteY5" fmla="*/ 1597244 h 1602006"/>
                    <a:gd name="connsiteX6" fmla="*/ 224869 w 1624394"/>
                    <a:gd name="connsiteY6" fmla="*/ 1602006 h 1602006"/>
                    <a:gd name="connsiteX7" fmla="*/ 0 w 1624394"/>
                    <a:gd name="connsiteY7" fmla="*/ 1400949 h 1602006"/>
                    <a:gd name="connsiteX8" fmla="*/ 4762 w 1624394"/>
                    <a:gd name="connsiteY8" fmla="*/ 234801 h 1602006"/>
                    <a:gd name="connsiteX0" fmla="*/ 4762 w 1624394"/>
                    <a:gd name="connsiteY0" fmla="*/ 234801 h 1602006"/>
                    <a:gd name="connsiteX1" fmla="*/ 215345 w 1624394"/>
                    <a:gd name="connsiteY1" fmla="*/ 28981 h 1602006"/>
                    <a:gd name="connsiteX2" fmla="*/ 1389788 w 1624394"/>
                    <a:gd name="connsiteY2" fmla="*/ 33744 h 1602006"/>
                    <a:gd name="connsiteX3" fmla="*/ 1619421 w 1624394"/>
                    <a:gd name="connsiteY3" fmla="*/ 258613 h 1602006"/>
                    <a:gd name="connsiteX4" fmla="*/ 1624183 w 1624394"/>
                    <a:gd name="connsiteY4" fmla="*/ 1372374 h 1602006"/>
                    <a:gd name="connsiteX5" fmla="*/ 1413601 w 1624394"/>
                    <a:gd name="connsiteY5" fmla="*/ 1597244 h 1602006"/>
                    <a:gd name="connsiteX6" fmla="*/ 224869 w 1624394"/>
                    <a:gd name="connsiteY6" fmla="*/ 1602006 h 1602006"/>
                    <a:gd name="connsiteX7" fmla="*/ 0 w 1624394"/>
                    <a:gd name="connsiteY7" fmla="*/ 1400949 h 1602006"/>
                    <a:gd name="connsiteX8" fmla="*/ 4762 w 1624394"/>
                    <a:gd name="connsiteY8" fmla="*/ 234801 h 1602006"/>
                    <a:gd name="connsiteX0" fmla="*/ 4762 w 1624394"/>
                    <a:gd name="connsiteY0" fmla="*/ 234801 h 1602006"/>
                    <a:gd name="connsiteX1" fmla="*/ 215345 w 1624394"/>
                    <a:gd name="connsiteY1" fmla="*/ 28981 h 1602006"/>
                    <a:gd name="connsiteX2" fmla="*/ 1389788 w 1624394"/>
                    <a:gd name="connsiteY2" fmla="*/ 33744 h 1602006"/>
                    <a:gd name="connsiteX3" fmla="*/ 1619421 w 1624394"/>
                    <a:gd name="connsiteY3" fmla="*/ 258613 h 1602006"/>
                    <a:gd name="connsiteX4" fmla="*/ 1624183 w 1624394"/>
                    <a:gd name="connsiteY4" fmla="*/ 1372374 h 1602006"/>
                    <a:gd name="connsiteX5" fmla="*/ 1413601 w 1624394"/>
                    <a:gd name="connsiteY5" fmla="*/ 1597244 h 1602006"/>
                    <a:gd name="connsiteX6" fmla="*/ 224869 w 1624394"/>
                    <a:gd name="connsiteY6" fmla="*/ 1602006 h 1602006"/>
                    <a:gd name="connsiteX7" fmla="*/ 0 w 1624394"/>
                    <a:gd name="connsiteY7" fmla="*/ 1400949 h 1602006"/>
                    <a:gd name="connsiteX8" fmla="*/ 4762 w 1624394"/>
                    <a:gd name="connsiteY8" fmla="*/ 234801 h 1602006"/>
                    <a:gd name="connsiteX0" fmla="*/ 4762 w 1624394"/>
                    <a:gd name="connsiteY0" fmla="*/ 234801 h 1602006"/>
                    <a:gd name="connsiteX1" fmla="*/ 215345 w 1624394"/>
                    <a:gd name="connsiteY1" fmla="*/ 28981 h 1602006"/>
                    <a:gd name="connsiteX2" fmla="*/ 1389788 w 1624394"/>
                    <a:gd name="connsiteY2" fmla="*/ 33744 h 1602006"/>
                    <a:gd name="connsiteX3" fmla="*/ 1619421 w 1624394"/>
                    <a:gd name="connsiteY3" fmla="*/ 258613 h 1602006"/>
                    <a:gd name="connsiteX4" fmla="*/ 1624183 w 1624394"/>
                    <a:gd name="connsiteY4" fmla="*/ 1372374 h 1602006"/>
                    <a:gd name="connsiteX5" fmla="*/ 1413601 w 1624394"/>
                    <a:gd name="connsiteY5" fmla="*/ 1597244 h 1602006"/>
                    <a:gd name="connsiteX6" fmla="*/ 224869 w 1624394"/>
                    <a:gd name="connsiteY6" fmla="*/ 1602006 h 1602006"/>
                    <a:gd name="connsiteX7" fmla="*/ 0 w 1624394"/>
                    <a:gd name="connsiteY7" fmla="*/ 1400949 h 1602006"/>
                    <a:gd name="connsiteX8" fmla="*/ 4762 w 1624394"/>
                    <a:gd name="connsiteY8" fmla="*/ 234801 h 1602006"/>
                    <a:gd name="connsiteX0" fmla="*/ 4762 w 1624394"/>
                    <a:gd name="connsiteY0" fmla="*/ 234801 h 1602006"/>
                    <a:gd name="connsiteX1" fmla="*/ 215345 w 1624394"/>
                    <a:gd name="connsiteY1" fmla="*/ 28981 h 1602006"/>
                    <a:gd name="connsiteX2" fmla="*/ 1389788 w 1624394"/>
                    <a:gd name="connsiteY2" fmla="*/ 33744 h 1602006"/>
                    <a:gd name="connsiteX3" fmla="*/ 1619421 w 1624394"/>
                    <a:gd name="connsiteY3" fmla="*/ 258613 h 1602006"/>
                    <a:gd name="connsiteX4" fmla="*/ 1624183 w 1624394"/>
                    <a:gd name="connsiteY4" fmla="*/ 1372374 h 1602006"/>
                    <a:gd name="connsiteX5" fmla="*/ 1413601 w 1624394"/>
                    <a:gd name="connsiteY5" fmla="*/ 1597244 h 1602006"/>
                    <a:gd name="connsiteX6" fmla="*/ 224869 w 1624394"/>
                    <a:gd name="connsiteY6" fmla="*/ 1602006 h 1602006"/>
                    <a:gd name="connsiteX7" fmla="*/ 0 w 1624394"/>
                    <a:gd name="connsiteY7" fmla="*/ 1400949 h 1602006"/>
                    <a:gd name="connsiteX8" fmla="*/ 4762 w 1624394"/>
                    <a:gd name="connsiteY8" fmla="*/ 234801 h 1602006"/>
                    <a:gd name="connsiteX0" fmla="*/ 4762 w 1624394"/>
                    <a:gd name="connsiteY0" fmla="*/ 234801 h 1619512"/>
                    <a:gd name="connsiteX1" fmla="*/ 215345 w 1624394"/>
                    <a:gd name="connsiteY1" fmla="*/ 28981 h 1619512"/>
                    <a:gd name="connsiteX2" fmla="*/ 1389788 w 1624394"/>
                    <a:gd name="connsiteY2" fmla="*/ 33744 h 1619512"/>
                    <a:gd name="connsiteX3" fmla="*/ 1619421 w 1624394"/>
                    <a:gd name="connsiteY3" fmla="*/ 258613 h 1619512"/>
                    <a:gd name="connsiteX4" fmla="*/ 1624183 w 1624394"/>
                    <a:gd name="connsiteY4" fmla="*/ 1372374 h 1619512"/>
                    <a:gd name="connsiteX5" fmla="*/ 1413601 w 1624394"/>
                    <a:gd name="connsiteY5" fmla="*/ 1597244 h 1619512"/>
                    <a:gd name="connsiteX6" fmla="*/ 224869 w 1624394"/>
                    <a:gd name="connsiteY6" fmla="*/ 1602006 h 1619512"/>
                    <a:gd name="connsiteX7" fmla="*/ 0 w 1624394"/>
                    <a:gd name="connsiteY7" fmla="*/ 1400949 h 1619512"/>
                    <a:gd name="connsiteX8" fmla="*/ 4762 w 1624394"/>
                    <a:gd name="connsiteY8" fmla="*/ 234801 h 1619512"/>
                    <a:gd name="connsiteX0" fmla="*/ 4762 w 1624394"/>
                    <a:gd name="connsiteY0" fmla="*/ 234801 h 1639058"/>
                    <a:gd name="connsiteX1" fmla="*/ 215345 w 1624394"/>
                    <a:gd name="connsiteY1" fmla="*/ 28981 h 1639058"/>
                    <a:gd name="connsiteX2" fmla="*/ 1389788 w 1624394"/>
                    <a:gd name="connsiteY2" fmla="*/ 33744 h 1639058"/>
                    <a:gd name="connsiteX3" fmla="*/ 1619421 w 1624394"/>
                    <a:gd name="connsiteY3" fmla="*/ 258613 h 1639058"/>
                    <a:gd name="connsiteX4" fmla="*/ 1624183 w 1624394"/>
                    <a:gd name="connsiteY4" fmla="*/ 1372374 h 1639058"/>
                    <a:gd name="connsiteX5" fmla="*/ 1413601 w 1624394"/>
                    <a:gd name="connsiteY5" fmla="*/ 1597244 h 1639058"/>
                    <a:gd name="connsiteX6" fmla="*/ 224869 w 1624394"/>
                    <a:gd name="connsiteY6" fmla="*/ 1602006 h 1639058"/>
                    <a:gd name="connsiteX7" fmla="*/ 0 w 1624394"/>
                    <a:gd name="connsiteY7" fmla="*/ 1400949 h 1639058"/>
                    <a:gd name="connsiteX8" fmla="*/ 4762 w 1624394"/>
                    <a:gd name="connsiteY8" fmla="*/ 234801 h 1639058"/>
                    <a:gd name="connsiteX0" fmla="*/ 4762 w 1619421"/>
                    <a:gd name="connsiteY0" fmla="*/ 234801 h 1639058"/>
                    <a:gd name="connsiteX1" fmla="*/ 215345 w 1619421"/>
                    <a:gd name="connsiteY1" fmla="*/ 28981 h 1639058"/>
                    <a:gd name="connsiteX2" fmla="*/ 1389788 w 1619421"/>
                    <a:gd name="connsiteY2" fmla="*/ 33744 h 1639058"/>
                    <a:gd name="connsiteX3" fmla="*/ 1619421 w 1619421"/>
                    <a:gd name="connsiteY3" fmla="*/ 258613 h 1639058"/>
                    <a:gd name="connsiteX4" fmla="*/ 1617039 w 1619421"/>
                    <a:gd name="connsiteY4" fmla="*/ 1372374 h 1639058"/>
                    <a:gd name="connsiteX5" fmla="*/ 1413601 w 1619421"/>
                    <a:gd name="connsiteY5" fmla="*/ 1597244 h 1639058"/>
                    <a:gd name="connsiteX6" fmla="*/ 224869 w 1619421"/>
                    <a:gd name="connsiteY6" fmla="*/ 1602006 h 1639058"/>
                    <a:gd name="connsiteX7" fmla="*/ 0 w 1619421"/>
                    <a:gd name="connsiteY7" fmla="*/ 1400949 h 1639058"/>
                    <a:gd name="connsiteX8" fmla="*/ 4762 w 1619421"/>
                    <a:gd name="connsiteY8" fmla="*/ 234801 h 1639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19421" h="1639058">
                      <a:moveTo>
                        <a:pt x="4762" y="234801"/>
                      </a:moveTo>
                      <a:cubicBezTo>
                        <a:pt x="4762" y="89567"/>
                        <a:pt x="70111" y="48031"/>
                        <a:pt x="215345" y="28981"/>
                      </a:cubicBezTo>
                      <a:cubicBezTo>
                        <a:pt x="759226" y="-21818"/>
                        <a:pt x="993544" y="3581"/>
                        <a:pt x="1389788" y="33744"/>
                      </a:cubicBezTo>
                      <a:cubicBezTo>
                        <a:pt x="1573122" y="71844"/>
                        <a:pt x="1619421" y="113379"/>
                        <a:pt x="1619421" y="258613"/>
                      </a:cubicBezTo>
                      <a:cubicBezTo>
                        <a:pt x="1617833" y="621929"/>
                        <a:pt x="1618627" y="1009058"/>
                        <a:pt x="1617039" y="1372374"/>
                      </a:cubicBezTo>
                      <a:cubicBezTo>
                        <a:pt x="1617039" y="1517608"/>
                        <a:pt x="1558835" y="1568669"/>
                        <a:pt x="1413601" y="1597244"/>
                      </a:cubicBezTo>
                      <a:cubicBezTo>
                        <a:pt x="984020" y="1660744"/>
                        <a:pt x="663976" y="1643282"/>
                        <a:pt x="224869" y="1602006"/>
                      </a:cubicBezTo>
                      <a:cubicBezTo>
                        <a:pt x="65347" y="1568669"/>
                        <a:pt x="0" y="1546183"/>
                        <a:pt x="0" y="1400949"/>
                      </a:cubicBezTo>
                      <a:cubicBezTo>
                        <a:pt x="1587" y="1012233"/>
                        <a:pt x="3175" y="623517"/>
                        <a:pt x="4762" y="234801"/>
                      </a:cubicBezTo>
                      <a:close/>
                    </a:path>
                  </a:pathLst>
                </a:custGeom>
                <a:solidFill>
                  <a:srgbClr val="FFFFFF">
                    <a:lumMod val="95000"/>
                  </a:srgbClr>
                </a:solidFill>
                <a:ln w="25400" cap="flat" cmpd="sng" algn="ctr">
                  <a:solidFill>
                    <a:srgbClr val="434343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38" name="Rectangle 4">
                  <a:extLst>
                    <a:ext uri="{FF2B5EF4-FFF2-40B4-BE49-F238E27FC236}">
                      <a16:creationId xmlns:a16="http://schemas.microsoft.com/office/drawing/2014/main" id="{9BC0A0F6-46C8-4401-A1F0-11619902E90E}"/>
                    </a:ext>
                  </a:extLst>
                </p:cNvPr>
                <p:cNvSpPr/>
                <p:nvPr/>
              </p:nvSpPr>
              <p:spPr>
                <a:xfrm>
                  <a:off x="6322219" y="1587667"/>
                  <a:ext cx="1006085" cy="1517663"/>
                </a:xfrm>
                <a:custGeom>
                  <a:avLst/>
                  <a:gdLst>
                    <a:gd name="connsiteX0" fmla="*/ 0 w 966787"/>
                    <a:gd name="connsiteY0" fmla="*/ 0 h 1452562"/>
                    <a:gd name="connsiteX1" fmla="*/ 966787 w 966787"/>
                    <a:gd name="connsiteY1" fmla="*/ 0 h 1452562"/>
                    <a:gd name="connsiteX2" fmla="*/ 966787 w 966787"/>
                    <a:gd name="connsiteY2" fmla="*/ 1452562 h 1452562"/>
                    <a:gd name="connsiteX3" fmla="*/ 0 w 966787"/>
                    <a:gd name="connsiteY3" fmla="*/ 1452562 h 1452562"/>
                    <a:gd name="connsiteX4" fmla="*/ 0 w 966787"/>
                    <a:gd name="connsiteY4" fmla="*/ 0 h 1452562"/>
                    <a:gd name="connsiteX0" fmla="*/ 0 w 966787"/>
                    <a:gd name="connsiteY0" fmla="*/ 0 h 1486428"/>
                    <a:gd name="connsiteX1" fmla="*/ 966787 w 966787"/>
                    <a:gd name="connsiteY1" fmla="*/ 0 h 1486428"/>
                    <a:gd name="connsiteX2" fmla="*/ 966787 w 966787"/>
                    <a:gd name="connsiteY2" fmla="*/ 1452562 h 1486428"/>
                    <a:gd name="connsiteX3" fmla="*/ 0 w 966787"/>
                    <a:gd name="connsiteY3" fmla="*/ 1452562 h 1486428"/>
                    <a:gd name="connsiteX4" fmla="*/ 0 w 966787"/>
                    <a:gd name="connsiteY4" fmla="*/ 0 h 1486428"/>
                    <a:gd name="connsiteX0" fmla="*/ 0 w 966787"/>
                    <a:gd name="connsiteY0" fmla="*/ 0 h 1506199"/>
                    <a:gd name="connsiteX1" fmla="*/ 966787 w 966787"/>
                    <a:gd name="connsiteY1" fmla="*/ 0 h 1506199"/>
                    <a:gd name="connsiteX2" fmla="*/ 966787 w 966787"/>
                    <a:gd name="connsiteY2" fmla="*/ 1452562 h 1506199"/>
                    <a:gd name="connsiteX3" fmla="*/ 0 w 966787"/>
                    <a:gd name="connsiteY3" fmla="*/ 1452562 h 1506199"/>
                    <a:gd name="connsiteX4" fmla="*/ 0 w 966787"/>
                    <a:gd name="connsiteY4" fmla="*/ 0 h 1506199"/>
                    <a:gd name="connsiteX0" fmla="*/ 0 w 966787"/>
                    <a:gd name="connsiteY0" fmla="*/ 0 h 1502568"/>
                    <a:gd name="connsiteX1" fmla="*/ 966787 w 966787"/>
                    <a:gd name="connsiteY1" fmla="*/ 0 h 1502568"/>
                    <a:gd name="connsiteX2" fmla="*/ 966787 w 966787"/>
                    <a:gd name="connsiteY2" fmla="*/ 1452562 h 1502568"/>
                    <a:gd name="connsiteX3" fmla="*/ 0 w 966787"/>
                    <a:gd name="connsiteY3" fmla="*/ 1452562 h 1502568"/>
                    <a:gd name="connsiteX4" fmla="*/ 0 w 966787"/>
                    <a:gd name="connsiteY4" fmla="*/ 0 h 1502568"/>
                    <a:gd name="connsiteX0" fmla="*/ 0 w 966787"/>
                    <a:gd name="connsiteY0" fmla="*/ 0 h 1506199"/>
                    <a:gd name="connsiteX1" fmla="*/ 966787 w 966787"/>
                    <a:gd name="connsiteY1" fmla="*/ 0 h 1506199"/>
                    <a:gd name="connsiteX2" fmla="*/ 966787 w 966787"/>
                    <a:gd name="connsiteY2" fmla="*/ 1452562 h 1506199"/>
                    <a:gd name="connsiteX3" fmla="*/ 0 w 966787"/>
                    <a:gd name="connsiteY3" fmla="*/ 1452562 h 1506199"/>
                    <a:gd name="connsiteX4" fmla="*/ 0 w 966787"/>
                    <a:gd name="connsiteY4" fmla="*/ 0 h 1506199"/>
                    <a:gd name="connsiteX0" fmla="*/ 0 w 966787"/>
                    <a:gd name="connsiteY0" fmla="*/ 16683 h 1522882"/>
                    <a:gd name="connsiteX1" fmla="*/ 966787 w 966787"/>
                    <a:gd name="connsiteY1" fmla="*/ 16683 h 1522882"/>
                    <a:gd name="connsiteX2" fmla="*/ 966787 w 966787"/>
                    <a:gd name="connsiteY2" fmla="*/ 1469245 h 1522882"/>
                    <a:gd name="connsiteX3" fmla="*/ 0 w 966787"/>
                    <a:gd name="connsiteY3" fmla="*/ 1469245 h 1522882"/>
                    <a:gd name="connsiteX4" fmla="*/ 0 w 966787"/>
                    <a:gd name="connsiteY4" fmla="*/ 16683 h 1522882"/>
                    <a:gd name="connsiteX0" fmla="*/ 0 w 966787"/>
                    <a:gd name="connsiteY0" fmla="*/ 26423 h 1532622"/>
                    <a:gd name="connsiteX1" fmla="*/ 966787 w 966787"/>
                    <a:gd name="connsiteY1" fmla="*/ 26423 h 1532622"/>
                    <a:gd name="connsiteX2" fmla="*/ 966787 w 966787"/>
                    <a:gd name="connsiteY2" fmla="*/ 1478985 h 1532622"/>
                    <a:gd name="connsiteX3" fmla="*/ 0 w 966787"/>
                    <a:gd name="connsiteY3" fmla="*/ 1478985 h 1532622"/>
                    <a:gd name="connsiteX4" fmla="*/ 0 w 966787"/>
                    <a:gd name="connsiteY4" fmla="*/ 26423 h 1532622"/>
                    <a:gd name="connsiteX0" fmla="*/ 0 w 966787"/>
                    <a:gd name="connsiteY0" fmla="*/ 26423 h 1523891"/>
                    <a:gd name="connsiteX1" fmla="*/ 966787 w 966787"/>
                    <a:gd name="connsiteY1" fmla="*/ 26423 h 1523891"/>
                    <a:gd name="connsiteX2" fmla="*/ 966787 w 966787"/>
                    <a:gd name="connsiteY2" fmla="*/ 1478985 h 1523891"/>
                    <a:gd name="connsiteX3" fmla="*/ 0 w 966787"/>
                    <a:gd name="connsiteY3" fmla="*/ 1478985 h 1523891"/>
                    <a:gd name="connsiteX4" fmla="*/ 0 w 966787"/>
                    <a:gd name="connsiteY4" fmla="*/ 26423 h 1523891"/>
                    <a:gd name="connsiteX0" fmla="*/ 0 w 966787"/>
                    <a:gd name="connsiteY0" fmla="*/ 26423 h 1515002"/>
                    <a:gd name="connsiteX1" fmla="*/ 966787 w 966787"/>
                    <a:gd name="connsiteY1" fmla="*/ 26423 h 1515002"/>
                    <a:gd name="connsiteX2" fmla="*/ 966787 w 966787"/>
                    <a:gd name="connsiteY2" fmla="*/ 1478985 h 1515002"/>
                    <a:gd name="connsiteX3" fmla="*/ 0 w 966787"/>
                    <a:gd name="connsiteY3" fmla="*/ 1478985 h 1515002"/>
                    <a:gd name="connsiteX4" fmla="*/ 0 w 966787"/>
                    <a:gd name="connsiteY4" fmla="*/ 26423 h 1515002"/>
                    <a:gd name="connsiteX0" fmla="*/ 0 w 966787"/>
                    <a:gd name="connsiteY0" fmla="*/ 26423 h 1504792"/>
                    <a:gd name="connsiteX1" fmla="*/ 966787 w 966787"/>
                    <a:gd name="connsiteY1" fmla="*/ 26423 h 1504792"/>
                    <a:gd name="connsiteX2" fmla="*/ 966787 w 966787"/>
                    <a:gd name="connsiteY2" fmla="*/ 1478985 h 1504792"/>
                    <a:gd name="connsiteX3" fmla="*/ 0 w 966787"/>
                    <a:gd name="connsiteY3" fmla="*/ 1478985 h 1504792"/>
                    <a:gd name="connsiteX4" fmla="*/ 0 w 966787"/>
                    <a:gd name="connsiteY4" fmla="*/ 26423 h 1504792"/>
                    <a:gd name="connsiteX0" fmla="*/ 0 w 966787"/>
                    <a:gd name="connsiteY0" fmla="*/ 26423 h 1507958"/>
                    <a:gd name="connsiteX1" fmla="*/ 966787 w 966787"/>
                    <a:gd name="connsiteY1" fmla="*/ 26423 h 1507958"/>
                    <a:gd name="connsiteX2" fmla="*/ 966787 w 966787"/>
                    <a:gd name="connsiteY2" fmla="*/ 1478985 h 1507958"/>
                    <a:gd name="connsiteX3" fmla="*/ 0 w 966787"/>
                    <a:gd name="connsiteY3" fmla="*/ 1478985 h 1507958"/>
                    <a:gd name="connsiteX4" fmla="*/ 0 w 966787"/>
                    <a:gd name="connsiteY4" fmla="*/ 26423 h 1507958"/>
                    <a:gd name="connsiteX0" fmla="*/ 0 w 966787"/>
                    <a:gd name="connsiteY0" fmla="*/ 26423 h 1504353"/>
                    <a:gd name="connsiteX1" fmla="*/ 966787 w 966787"/>
                    <a:gd name="connsiteY1" fmla="*/ 26423 h 1504353"/>
                    <a:gd name="connsiteX2" fmla="*/ 966787 w 966787"/>
                    <a:gd name="connsiteY2" fmla="*/ 1478985 h 1504353"/>
                    <a:gd name="connsiteX3" fmla="*/ 0 w 966787"/>
                    <a:gd name="connsiteY3" fmla="*/ 1471926 h 1504353"/>
                    <a:gd name="connsiteX4" fmla="*/ 0 w 966787"/>
                    <a:gd name="connsiteY4" fmla="*/ 26423 h 1504353"/>
                    <a:gd name="connsiteX0" fmla="*/ 0 w 969081"/>
                    <a:gd name="connsiteY0" fmla="*/ 26423 h 1499854"/>
                    <a:gd name="connsiteX1" fmla="*/ 966787 w 969081"/>
                    <a:gd name="connsiteY1" fmla="*/ 26423 h 1499854"/>
                    <a:gd name="connsiteX2" fmla="*/ 969081 w 969081"/>
                    <a:gd name="connsiteY2" fmla="*/ 1469572 h 1499854"/>
                    <a:gd name="connsiteX3" fmla="*/ 0 w 969081"/>
                    <a:gd name="connsiteY3" fmla="*/ 1471926 h 1499854"/>
                    <a:gd name="connsiteX4" fmla="*/ 0 w 969081"/>
                    <a:gd name="connsiteY4" fmla="*/ 26423 h 1499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9081" h="1499854">
                      <a:moveTo>
                        <a:pt x="0" y="26423"/>
                      </a:moveTo>
                      <a:cubicBezTo>
                        <a:pt x="307975" y="-11115"/>
                        <a:pt x="635000" y="-6423"/>
                        <a:pt x="966787" y="26423"/>
                      </a:cubicBezTo>
                      <a:cubicBezTo>
                        <a:pt x="967552" y="507473"/>
                        <a:pt x="968316" y="988522"/>
                        <a:pt x="969081" y="1469572"/>
                      </a:cubicBezTo>
                      <a:cubicBezTo>
                        <a:pt x="618244" y="1503414"/>
                        <a:pt x="398463" y="1515069"/>
                        <a:pt x="0" y="1471926"/>
                      </a:cubicBezTo>
                      <a:lnTo>
                        <a:pt x="0" y="26423"/>
                      </a:lnTo>
                      <a:close/>
                    </a:path>
                  </a:pathLst>
                </a:custGeom>
                <a:solidFill>
                  <a:srgbClr val="F2F2F2"/>
                </a:solidFill>
                <a:ln w="25400" cap="flat" cmpd="sng" algn="ctr">
                  <a:solidFill>
                    <a:srgbClr val="434343">
                      <a:shade val="50000"/>
                    </a:srgbClr>
                  </a:solidFill>
                  <a:prstDash val="solid"/>
                </a:ln>
                <a:effectLst>
                  <a:outerShdw dist="76200" dir="11520000" sx="97000" sy="97000" algn="r" rotWithShape="0">
                    <a:srgbClr val="434343">
                      <a:lumMod val="40000"/>
                      <a:lumOff val="6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EBCAB5C3-9921-4147-96F2-1D62AB1E765F}"/>
                    </a:ext>
                  </a:extLst>
                </p:cNvPr>
                <p:cNvSpPr/>
                <p:nvPr/>
              </p:nvSpPr>
              <p:spPr>
                <a:xfrm>
                  <a:off x="6398926" y="1704509"/>
                  <a:ext cx="865731" cy="438150"/>
                </a:xfrm>
                <a:prstGeom prst="rect">
                  <a:avLst/>
                </a:prstGeom>
                <a:solidFill>
                  <a:srgbClr val="B4B4B4"/>
                </a:solidFill>
                <a:ln w="6350" cap="flat" cmpd="sng" algn="ctr">
                  <a:solidFill>
                    <a:srgbClr val="B4B4B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F9DF3AF9-EA35-4DE5-A8F5-72BED7DAB687}"/>
                    </a:ext>
                  </a:extLst>
                </p:cNvPr>
                <p:cNvSpPr/>
                <p:nvPr/>
              </p:nvSpPr>
              <p:spPr>
                <a:xfrm>
                  <a:off x="6428944" y="1704975"/>
                  <a:ext cx="800531" cy="438150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6350" cap="flat" cmpd="sng" algn="ctr">
                  <a:solidFill>
                    <a:srgbClr val="434343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33F4C2EF-EB32-4F5F-915B-82CA20400658}"/>
                    </a:ext>
                  </a:extLst>
                </p:cNvPr>
                <p:cNvSpPr/>
                <p:nvPr/>
              </p:nvSpPr>
              <p:spPr>
                <a:xfrm>
                  <a:off x="6759938" y="1704975"/>
                  <a:ext cx="152400" cy="438150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6350" cap="flat" cmpd="sng" algn="ctr">
                  <a:solidFill>
                    <a:srgbClr val="434343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6C20C990-D413-43C2-A18E-A8BAC6F0D9CA}"/>
                    </a:ext>
                  </a:extLst>
                </p:cNvPr>
                <p:cNvGrpSpPr/>
                <p:nvPr/>
              </p:nvGrpSpPr>
              <p:grpSpPr>
                <a:xfrm>
                  <a:off x="6430126" y="2336719"/>
                  <a:ext cx="812023" cy="406730"/>
                  <a:chOff x="4784299" y="2889168"/>
                  <a:chExt cx="812023" cy="406730"/>
                </a:xfrm>
              </p:grpSpPr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78A28737-E71D-4AA2-8DE6-A675079514A8}"/>
                      </a:ext>
                    </a:extLst>
                  </p:cNvPr>
                  <p:cNvSpPr/>
                  <p:nvPr/>
                </p:nvSpPr>
                <p:spPr>
                  <a:xfrm>
                    <a:off x="5036749" y="2894389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" name="Oval 145">
                    <a:extLst>
                      <a:ext uri="{FF2B5EF4-FFF2-40B4-BE49-F238E27FC236}">
                        <a16:creationId xmlns:a16="http://schemas.microsoft.com/office/drawing/2014/main" id="{646CC976-79F7-4B6E-990C-CAF7242DE19D}"/>
                      </a:ext>
                    </a:extLst>
                  </p:cNvPr>
                  <p:cNvSpPr/>
                  <p:nvPr/>
                </p:nvSpPr>
                <p:spPr>
                  <a:xfrm>
                    <a:off x="5118367" y="2894389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A1F94C27-F643-4472-B661-8875CF80958E}"/>
                      </a:ext>
                    </a:extLst>
                  </p:cNvPr>
                  <p:cNvSpPr/>
                  <p:nvPr/>
                </p:nvSpPr>
                <p:spPr>
                  <a:xfrm>
                    <a:off x="5204220" y="2896511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193303EE-70DD-47E4-A88B-AB50AAC604CE}"/>
                      </a:ext>
                    </a:extLst>
                  </p:cNvPr>
                  <p:cNvSpPr/>
                  <p:nvPr/>
                </p:nvSpPr>
                <p:spPr>
                  <a:xfrm>
                    <a:off x="5285838" y="2896511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id="{7B32F9B1-3EB1-4163-A30B-4B7C5DF3D311}"/>
                      </a:ext>
                    </a:extLst>
                  </p:cNvPr>
                  <p:cNvSpPr/>
                  <p:nvPr/>
                </p:nvSpPr>
                <p:spPr>
                  <a:xfrm>
                    <a:off x="5036745" y="2982498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28C49673-971E-43D1-8D83-0050353CF086}"/>
                      </a:ext>
                    </a:extLst>
                  </p:cNvPr>
                  <p:cNvSpPr/>
                  <p:nvPr/>
                </p:nvSpPr>
                <p:spPr>
                  <a:xfrm>
                    <a:off x="5118363" y="2982498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id="{F002509C-1FD0-495A-BDE2-5D852F905A43}"/>
                      </a:ext>
                    </a:extLst>
                  </p:cNvPr>
                  <p:cNvSpPr/>
                  <p:nvPr/>
                </p:nvSpPr>
                <p:spPr>
                  <a:xfrm>
                    <a:off x="5204216" y="2984620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id="{EDC27DCB-66A2-4EE3-A53A-360AD724E111}"/>
                      </a:ext>
                    </a:extLst>
                  </p:cNvPr>
                  <p:cNvSpPr/>
                  <p:nvPr/>
                </p:nvSpPr>
                <p:spPr>
                  <a:xfrm>
                    <a:off x="5285834" y="2984620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7AB75228-085B-4535-877A-22478643A3D9}"/>
                      </a:ext>
                    </a:extLst>
                  </p:cNvPr>
                  <p:cNvSpPr/>
                  <p:nvPr/>
                </p:nvSpPr>
                <p:spPr>
                  <a:xfrm>
                    <a:off x="5036745" y="3064707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" name="Oval 153">
                    <a:extLst>
                      <a:ext uri="{FF2B5EF4-FFF2-40B4-BE49-F238E27FC236}">
                        <a16:creationId xmlns:a16="http://schemas.microsoft.com/office/drawing/2014/main" id="{46C521AA-68D9-48EE-BC0D-8FC4D685FE7B}"/>
                      </a:ext>
                    </a:extLst>
                  </p:cNvPr>
                  <p:cNvSpPr/>
                  <p:nvPr/>
                </p:nvSpPr>
                <p:spPr>
                  <a:xfrm>
                    <a:off x="5118363" y="3064707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E0BF7EFB-97D8-4E14-B31F-FBA5AD3C16E4}"/>
                      </a:ext>
                    </a:extLst>
                  </p:cNvPr>
                  <p:cNvSpPr/>
                  <p:nvPr/>
                </p:nvSpPr>
                <p:spPr>
                  <a:xfrm>
                    <a:off x="5204216" y="3066829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A9EC92B2-9230-4AB4-B10D-FE616252A2AC}"/>
                      </a:ext>
                    </a:extLst>
                  </p:cNvPr>
                  <p:cNvSpPr/>
                  <p:nvPr/>
                </p:nvSpPr>
                <p:spPr>
                  <a:xfrm>
                    <a:off x="5285834" y="3066829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694AE807-072C-4870-9967-152DC13D8B5E}"/>
                      </a:ext>
                    </a:extLst>
                  </p:cNvPr>
                  <p:cNvSpPr/>
                  <p:nvPr/>
                </p:nvSpPr>
                <p:spPr>
                  <a:xfrm>
                    <a:off x="5036745" y="3154059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CCF7CD89-404F-4BC4-97E9-5137F06D3282}"/>
                      </a:ext>
                    </a:extLst>
                  </p:cNvPr>
                  <p:cNvSpPr/>
                  <p:nvPr/>
                </p:nvSpPr>
                <p:spPr>
                  <a:xfrm>
                    <a:off x="5118363" y="3154059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CB2C9C6E-CA34-4DE6-A285-AD526415CB5A}"/>
                      </a:ext>
                    </a:extLst>
                  </p:cNvPr>
                  <p:cNvSpPr/>
                  <p:nvPr/>
                </p:nvSpPr>
                <p:spPr>
                  <a:xfrm>
                    <a:off x="5204216" y="3156181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648A27BE-3D79-4138-9B1A-A4B74BFD2417}"/>
                      </a:ext>
                    </a:extLst>
                  </p:cNvPr>
                  <p:cNvSpPr/>
                  <p:nvPr/>
                </p:nvSpPr>
                <p:spPr>
                  <a:xfrm>
                    <a:off x="5285834" y="3156181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7C4A9E55-65CF-419B-92CC-FA26EA30AF79}"/>
                      </a:ext>
                    </a:extLst>
                  </p:cNvPr>
                  <p:cNvSpPr/>
                  <p:nvPr/>
                </p:nvSpPr>
                <p:spPr>
                  <a:xfrm>
                    <a:off x="5034568" y="3235157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" name="Oval 161">
                    <a:extLst>
                      <a:ext uri="{FF2B5EF4-FFF2-40B4-BE49-F238E27FC236}">
                        <a16:creationId xmlns:a16="http://schemas.microsoft.com/office/drawing/2014/main" id="{2504E30A-158B-403C-8FF3-6EF56FF531F4}"/>
                      </a:ext>
                    </a:extLst>
                  </p:cNvPr>
                  <p:cNvSpPr/>
                  <p:nvPr/>
                </p:nvSpPr>
                <p:spPr>
                  <a:xfrm>
                    <a:off x="5116186" y="3235157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" name="Oval 162">
                    <a:extLst>
                      <a:ext uri="{FF2B5EF4-FFF2-40B4-BE49-F238E27FC236}">
                        <a16:creationId xmlns:a16="http://schemas.microsoft.com/office/drawing/2014/main" id="{D0859C85-724F-4FF6-A057-77A9B0431850}"/>
                      </a:ext>
                    </a:extLst>
                  </p:cNvPr>
                  <p:cNvSpPr/>
                  <p:nvPr/>
                </p:nvSpPr>
                <p:spPr>
                  <a:xfrm>
                    <a:off x="5202039" y="3237279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" name="Oval 163">
                    <a:extLst>
                      <a:ext uri="{FF2B5EF4-FFF2-40B4-BE49-F238E27FC236}">
                        <a16:creationId xmlns:a16="http://schemas.microsoft.com/office/drawing/2014/main" id="{B89F7BAD-BEDD-4F94-8A39-0D0E66658BA1}"/>
                      </a:ext>
                    </a:extLst>
                  </p:cNvPr>
                  <p:cNvSpPr/>
                  <p:nvPr/>
                </p:nvSpPr>
                <p:spPr>
                  <a:xfrm>
                    <a:off x="5283657" y="3237279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" name="Oval 164">
                    <a:extLst>
                      <a:ext uri="{FF2B5EF4-FFF2-40B4-BE49-F238E27FC236}">
                        <a16:creationId xmlns:a16="http://schemas.microsoft.com/office/drawing/2014/main" id="{50FFF8CD-F212-4BA1-96BD-0113FC2C428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58679" y="2982244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" name="Oval 165">
                    <a:extLst>
                      <a:ext uri="{FF2B5EF4-FFF2-40B4-BE49-F238E27FC236}">
                        <a16:creationId xmlns:a16="http://schemas.microsoft.com/office/drawing/2014/main" id="{A39594F4-F380-4725-B4D9-E41B7EEC5BB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58679" y="3063862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" name="Oval 166">
                    <a:extLst>
                      <a:ext uri="{FF2B5EF4-FFF2-40B4-BE49-F238E27FC236}">
                        <a16:creationId xmlns:a16="http://schemas.microsoft.com/office/drawing/2014/main" id="{A6F293A6-E733-4C68-A700-0F12C1E2FE3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56557" y="3149716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" name="Oval 167">
                    <a:extLst>
                      <a:ext uri="{FF2B5EF4-FFF2-40B4-BE49-F238E27FC236}">
                        <a16:creationId xmlns:a16="http://schemas.microsoft.com/office/drawing/2014/main" id="{04D3EA41-368B-4D34-B78F-38AB2BF14EB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373085" y="2982245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" name="Oval 168">
                    <a:extLst>
                      <a:ext uri="{FF2B5EF4-FFF2-40B4-BE49-F238E27FC236}">
                        <a16:creationId xmlns:a16="http://schemas.microsoft.com/office/drawing/2014/main" id="{1D9C83D8-B7EF-4A7E-9ABF-82FEDDC56F5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373085" y="3063863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" name="Oval 169">
                    <a:extLst>
                      <a:ext uri="{FF2B5EF4-FFF2-40B4-BE49-F238E27FC236}">
                        <a16:creationId xmlns:a16="http://schemas.microsoft.com/office/drawing/2014/main" id="{81069059-A2C2-4982-92DF-9DD81574DE4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370963" y="3149717"/>
                    <a:ext cx="55306" cy="58619"/>
                  </a:xfrm>
                  <a:prstGeom prst="ellipse">
                    <a:avLst/>
                  </a:prstGeom>
                  <a:solidFill>
                    <a:srgbClr val="4343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39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30C02A44-D087-4F72-93A7-50BB0B094444}"/>
                      </a:ext>
                    </a:extLst>
                  </p:cNvPr>
                  <p:cNvGrpSpPr/>
                  <p:nvPr/>
                </p:nvGrpSpPr>
                <p:grpSpPr>
                  <a:xfrm>
                    <a:off x="4784299" y="2891357"/>
                    <a:ext cx="143340" cy="401509"/>
                    <a:chOff x="5268586" y="3046789"/>
                    <a:chExt cx="143340" cy="401509"/>
                  </a:xfrm>
                  <a:solidFill>
                    <a:srgbClr val="C6C5C5"/>
                  </a:solidFill>
                </p:grpSpPr>
                <p:sp>
                  <p:nvSpPr>
                    <p:cNvPr id="189" name="Oval 188">
                      <a:extLst>
                        <a:ext uri="{FF2B5EF4-FFF2-40B4-BE49-F238E27FC236}">
                          <a16:creationId xmlns:a16="http://schemas.microsoft.com/office/drawing/2014/main" id="{425F2FD7-FC40-48F9-B029-BB524F7869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0767" y="3046789"/>
                      <a:ext cx="55306" cy="58619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90" name="Oval 189">
                      <a:extLst>
                        <a:ext uri="{FF2B5EF4-FFF2-40B4-BE49-F238E27FC236}">
                          <a16:creationId xmlns:a16="http://schemas.microsoft.com/office/drawing/2014/main" id="{AF6FB85E-0E9D-4B20-8967-0FB6BC21C8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6620" y="3048911"/>
                      <a:ext cx="55306" cy="58619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91" name="Oval 190">
                      <a:extLst>
                        <a:ext uri="{FF2B5EF4-FFF2-40B4-BE49-F238E27FC236}">
                          <a16:creationId xmlns:a16="http://schemas.microsoft.com/office/drawing/2014/main" id="{62206172-931E-4F9A-AA62-EB3CBCBCBB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0763" y="3134898"/>
                      <a:ext cx="55306" cy="58619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92" name="Oval 191">
                      <a:extLst>
                        <a:ext uri="{FF2B5EF4-FFF2-40B4-BE49-F238E27FC236}">
                          <a16:creationId xmlns:a16="http://schemas.microsoft.com/office/drawing/2014/main" id="{20FEA4C0-B0B8-42C3-ACCF-F06D4DBA9A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6616" y="3137020"/>
                      <a:ext cx="55306" cy="58619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93" name="Oval 192">
                      <a:extLst>
                        <a:ext uri="{FF2B5EF4-FFF2-40B4-BE49-F238E27FC236}">
                          <a16:creationId xmlns:a16="http://schemas.microsoft.com/office/drawing/2014/main" id="{CD42EB6F-88C0-4929-BD88-5D31E04760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0763" y="3217107"/>
                      <a:ext cx="55306" cy="58619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94" name="Oval 193">
                      <a:extLst>
                        <a:ext uri="{FF2B5EF4-FFF2-40B4-BE49-F238E27FC236}">
                          <a16:creationId xmlns:a16="http://schemas.microsoft.com/office/drawing/2014/main" id="{E8F8DBC1-CA24-47D9-85C3-FA93B23366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6616" y="3219229"/>
                      <a:ext cx="55306" cy="58619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98" name="Oval 197">
                      <a:extLst>
                        <a:ext uri="{FF2B5EF4-FFF2-40B4-BE49-F238E27FC236}">
                          <a16:creationId xmlns:a16="http://schemas.microsoft.com/office/drawing/2014/main" id="{C54E9743-F216-46E2-B3E3-7EE9007056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0763" y="3306459"/>
                      <a:ext cx="55306" cy="58619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99" name="Oval 198">
                      <a:extLst>
                        <a:ext uri="{FF2B5EF4-FFF2-40B4-BE49-F238E27FC236}">
                          <a16:creationId xmlns:a16="http://schemas.microsoft.com/office/drawing/2014/main" id="{1A67D900-2442-48C8-B699-289261BF7A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6616" y="3308581"/>
                      <a:ext cx="55306" cy="58619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200" name="Oval 199">
                      <a:extLst>
                        <a:ext uri="{FF2B5EF4-FFF2-40B4-BE49-F238E27FC236}">
                          <a16:creationId xmlns:a16="http://schemas.microsoft.com/office/drawing/2014/main" id="{FACE4D83-F195-484D-912A-87E6C357A0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68586" y="3387557"/>
                      <a:ext cx="55306" cy="58619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201" name="Oval 200">
                      <a:extLst>
                        <a:ext uri="{FF2B5EF4-FFF2-40B4-BE49-F238E27FC236}">
                          <a16:creationId xmlns:a16="http://schemas.microsoft.com/office/drawing/2014/main" id="{D057F1F9-DECA-4EB6-A34A-F1259E7264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4439" y="3389679"/>
                      <a:ext cx="55306" cy="58619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72" name="Group 171">
                    <a:extLst>
                      <a:ext uri="{FF2B5EF4-FFF2-40B4-BE49-F238E27FC236}">
                        <a16:creationId xmlns:a16="http://schemas.microsoft.com/office/drawing/2014/main" id="{550C5A24-B34B-4BF7-B3F9-0C27876BA32E}"/>
                      </a:ext>
                    </a:extLst>
                  </p:cNvPr>
                  <p:cNvGrpSpPr/>
                  <p:nvPr/>
                </p:nvGrpSpPr>
                <p:grpSpPr>
                  <a:xfrm>
                    <a:off x="5452982" y="2889235"/>
                    <a:ext cx="143340" cy="401509"/>
                    <a:chOff x="5268586" y="3046789"/>
                    <a:chExt cx="143340" cy="401509"/>
                  </a:xfrm>
                  <a:solidFill>
                    <a:srgbClr val="C6C5C5"/>
                  </a:solidFill>
                </p:grpSpPr>
                <p:sp>
                  <p:nvSpPr>
                    <p:cNvPr id="179" name="Oval 178">
                      <a:extLst>
                        <a:ext uri="{FF2B5EF4-FFF2-40B4-BE49-F238E27FC236}">
                          <a16:creationId xmlns:a16="http://schemas.microsoft.com/office/drawing/2014/main" id="{01ACA4A6-A5E7-4879-A05C-B420531815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0767" y="3046789"/>
                      <a:ext cx="55306" cy="58619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80" name="Oval 179">
                      <a:extLst>
                        <a:ext uri="{FF2B5EF4-FFF2-40B4-BE49-F238E27FC236}">
                          <a16:creationId xmlns:a16="http://schemas.microsoft.com/office/drawing/2014/main" id="{F1781466-7A88-4CDC-A380-74A00799F0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6620" y="3048911"/>
                      <a:ext cx="55306" cy="58619"/>
                    </a:xfrm>
                    <a:prstGeom prst="ellipse">
                      <a:avLst/>
                    </a:prstGeom>
                    <a:solidFill>
                      <a:srgbClr val="92D050"/>
                    </a:solidFill>
                    <a:ln w="9525" cap="flat" cmpd="sng" algn="ctr">
                      <a:solidFill>
                        <a:srgbClr val="434343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id="{4EC505D4-1FC6-4BF7-BF27-98EF6D54DB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0763" y="3134898"/>
                      <a:ext cx="55306" cy="58619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82" name="Oval 181">
                      <a:extLst>
                        <a:ext uri="{FF2B5EF4-FFF2-40B4-BE49-F238E27FC236}">
                          <a16:creationId xmlns:a16="http://schemas.microsoft.com/office/drawing/2014/main" id="{156D5DD5-440C-45E2-89B5-7A11B56C4A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6616" y="3137020"/>
                      <a:ext cx="55306" cy="58619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83" name="Oval 182">
                      <a:extLst>
                        <a:ext uri="{FF2B5EF4-FFF2-40B4-BE49-F238E27FC236}">
                          <a16:creationId xmlns:a16="http://schemas.microsoft.com/office/drawing/2014/main" id="{7721C948-67A5-44FE-900F-276DA9A54F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0763" y="3217107"/>
                      <a:ext cx="55306" cy="58619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84" name="Oval 183">
                      <a:extLst>
                        <a:ext uri="{FF2B5EF4-FFF2-40B4-BE49-F238E27FC236}">
                          <a16:creationId xmlns:a16="http://schemas.microsoft.com/office/drawing/2014/main" id="{DE7265D1-792F-4EBD-BC8E-AAC7866D64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6616" y="3219229"/>
                      <a:ext cx="55306" cy="58619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85" name="Oval 184">
                      <a:extLst>
                        <a:ext uri="{FF2B5EF4-FFF2-40B4-BE49-F238E27FC236}">
                          <a16:creationId xmlns:a16="http://schemas.microsoft.com/office/drawing/2014/main" id="{B1392D3B-34B1-40B9-998F-AD2C441B77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0763" y="3306459"/>
                      <a:ext cx="55306" cy="58619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86" name="Oval 185">
                      <a:extLst>
                        <a:ext uri="{FF2B5EF4-FFF2-40B4-BE49-F238E27FC236}">
                          <a16:creationId xmlns:a16="http://schemas.microsoft.com/office/drawing/2014/main" id="{C9A8E6CD-1606-4EB1-BD7C-DC7BF26D8A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6616" y="3308581"/>
                      <a:ext cx="55306" cy="58619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87" name="Oval 186">
                      <a:extLst>
                        <a:ext uri="{FF2B5EF4-FFF2-40B4-BE49-F238E27FC236}">
                          <a16:creationId xmlns:a16="http://schemas.microsoft.com/office/drawing/2014/main" id="{35859CF5-51F2-415F-8D69-AACA078085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68586" y="3387557"/>
                      <a:ext cx="55306" cy="58619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88" name="Oval 187">
                      <a:extLst>
                        <a:ext uri="{FF2B5EF4-FFF2-40B4-BE49-F238E27FC236}">
                          <a16:creationId xmlns:a16="http://schemas.microsoft.com/office/drawing/2014/main" id="{B7798136-96B4-415F-879C-8404E2641C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4439" y="3389679"/>
                      <a:ext cx="55306" cy="58619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E0E3AF4A-3422-4175-AFE3-7C36915BDF22}"/>
                      </a:ext>
                    </a:extLst>
                  </p:cNvPr>
                  <p:cNvGrpSpPr/>
                  <p:nvPr/>
                </p:nvGrpSpPr>
                <p:grpSpPr>
                  <a:xfrm>
                    <a:off x="4951092" y="2896444"/>
                    <a:ext cx="57487" cy="399387"/>
                    <a:chOff x="4836144" y="3400719"/>
                    <a:chExt cx="57487" cy="399387"/>
                  </a:xfrm>
                </p:grpSpPr>
                <p:sp>
                  <p:nvSpPr>
                    <p:cNvPr id="177" name="Oval 176">
                      <a:extLst>
                        <a:ext uri="{FF2B5EF4-FFF2-40B4-BE49-F238E27FC236}">
                          <a16:creationId xmlns:a16="http://schemas.microsoft.com/office/drawing/2014/main" id="{B4156EA9-A964-4BC0-BF5C-C7FDEB72A5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38325" y="3400719"/>
                      <a:ext cx="55306" cy="58619"/>
                    </a:xfrm>
                    <a:prstGeom prst="ellipse">
                      <a:avLst/>
                    </a:prstGeom>
                    <a:solidFill>
                      <a:srgbClr val="C6C5C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78" name="Oval 177">
                      <a:extLst>
                        <a:ext uri="{FF2B5EF4-FFF2-40B4-BE49-F238E27FC236}">
                          <a16:creationId xmlns:a16="http://schemas.microsoft.com/office/drawing/2014/main" id="{E9039A95-3AFB-41BF-9606-03905A6915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36144" y="3741487"/>
                      <a:ext cx="55306" cy="58619"/>
                    </a:xfrm>
                    <a:prstGeom prst="ellipse">
                      <a:avLst/>
                    </a:prstGeom>
                    <a:solidFill>
                      <a:srgbClr val="C6C5C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74" name="Group 173">
                    <a:extLst>
                      <a:ext uri="{FF2B5EF4-FFF2-40B4-BE49-F238E27FC236}">
                        <a16:creationId xmlns:a16="http://schemas.microsoft.com/office/drawing/2014/main" id="{6C18BC3B-5E91-4B40-BE10-DDF1B3C5653F}"/>
                      </a:ext>
                    </a:extLst>
                  </p:cNvPr>
                  <p:cNvGrpSpPr/>
                  <p:nvPr/>
                </p:nvGrpSpPr>
                <p:grpSpPr>
                  <a:xfrm>
                    <a:off x="5366525" y="2889168"/>
                    <a:ext cx="57487" cy="399387"/>
                    <a:chOff x="4836144" y="3400719"/>
                    <a:chExt cx="57487" cy="399387"/>
                  </a:xfrm>
                </p:grpSpPr>
                <p:sp>
                  <p:nvSpPr>
                    <p:cNvPr id="175" name="Oval 174">
                      <a:extLst>
                        <a:ext uri="{FF2B5EF4-FFF2-40B4-BE49-F238E27FC236}">
                          <a16:creationId xmlns:a16="http://schemas.microsoft.com/office/drawing/2014/main" id="{F5ACB266-6E34-4D4C-BBB3-DAE4CB24BA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38325" y="3400719"/>
                      <a:ext cx="55306" cy="58619"/>
                    </a:xfrm>
                    <a:prstGeom prst="ellipse">
                      <a:avLst/>
                    </a:prstGeom>
                    <a:solidFill>
                      <a:srgbClr val="C6C5C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76" name="Oval 175">
                      <a:extLst>
                        <a:ext uri="{FF2B5EF4-FFF2-40B4-BE49-F238E27FC236}">
                          <a16:creationId xmlns:a16="http://schemas.microsoft.com/office/drawing/2014/main" id="{6A109E09-225D-43AB-83F5-A40A0C38C7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36144" y="3741487"/>
                      <a:ext cx="55306" cy="58619"/>
                    </a:xfrm>
                    <a:prstGeom prst="ellipse">
                      <a:avLst/>
                    </a:prstGeom>
                    <a:solidFill>
                      <a:srgbClr val="C6C5C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39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143" name="Rectangle 108">
                  <a:extLst>
                    <a:ext uri="{FF2B5EF4-FFF2-40B4-BE49-F238E27FC236}">
                      <a16:creationId xmlns:a16="http://schemas.microsoft.com/office/drawing/2014/main" id="{83D206BB-0A34-4A61-BAF4-9FE952D7E270}"/>
                    </a:ext>
                  </a:extLst>
                </p:cNvPr>
                <p:cNvSpPr/>
                <p:nvPr/>
              </p:nvSpPr>
              <p:spPr>
                <a:xfrm>
                  <a:off x="5952066" y="1983581"/>
                  <a:ext cx="1774827" cy="1280248"/>
                </a:xfrm>
                <a:custGeom>
                  <a:avLst/>
                  <a:gdLst>
                    <a:gd name="connsiteX0" fmla="*/ 0 w 1803400"/>
                    <a:gd name="connsiteY0" fmla="*/ 0 h 1422400"/>
                    <a:gd name="connsiteX1" fmla="*/ 1803400 w 1803400"/>
                    <a:gd name="connsiteY1" fmla="*/ 0 h 1422400"/>
                    <a:gd name="connsiteX2" fmla="*/ 1803400 w 1803400"/>
                    <a:gd name="connsiteY2" fmla="*/ 1422400 h 1422400"/>
                    <a:gd name="connsiteX3" fmla="*/ 0 w 1803400"/>
                    <a:gd name="connsiteY3" fmla="*/ 1422400 h 1422400"/>
                    <a:gd name="connsiteX4" fmla="*/ 0 w 1803400"/>
                    <a:gd name="connsiteY4" fmla="*/ 0 h 1422400"/>
                    <a:gd name="connsiteX0" fmla="*/ 0 w 1803400"/>
                    <a:gd name="connsiteY0" fmla="*/ 8467 h 1430867"/>
                    <a:gd name="connsiteX1" fmla="*/ 271629 w 1803400"/>
                    <a:gd name="connsiteY1" fmla="*/ 0 h 1430867"/>
                    <a:gd name="connsiteX2" fmla="*/ 1803400 w 1803400"/>
                    <a:gd name="connsiteY2" fmla="*/ 8467 h 1430867"/>
                    <a:gd name="connsiteX3" fmla="*/ 1803400 w 1803400"/>
                    <a:gd name="connsiteY3" fmla="*/ 1430867 h 1430867"/>
                    <a:gd name="connsiteX4" fmla="*/ 0 w 1803400"/>
                    <a:gd name="connsiteY4" fmla="*/ 1430867 h 1430867"/>
                    <a:gd name="connsiteX5" fmla="*/ 0 w 1803400"/>
                    <a:gd name="connsiteY5" fmla="*/ 8467 h 1430867"/>
                    <a:gd name="connsiteX0" fmla="*/ 0 w 1803400"/>
                    <a:gd name="connsiteY0" fmla="*/ 8467 h 1430867"/>
                    <a:gd name="connsiteX1" fmla="*/ 271629 w 1803400"/>
                    <a:gd name="connsiteY1" fmla="*/ 0 h 1430867"/>
                    <a:gd name="connsiteX2" fmla="*/ 1482362 w 1803400"/>
                    <a:gd name="connsiteY2" fmla="*/ 1 h 1430867"/>
                    <a:gd name="connsiteX3" fmla="*/ 1803400 w 1803400"/>
                    <a:gd name="connsiteY3" fmla="*/ 8467 h 1430867"/>
                    <a:gd name="connsiteX4" fmla="*/ 1803400 w 1803400"/>
                    <a:gd name="connsiteY4" fmla="*/ 1430867 h 1430867"/>
                    <a:gd name="connsiteX5" fmla="*/ 0 w 1803400"/>
                    <a:gd name="connsiteY5" fmla="*/ 1430867 h 1430867"/>
                    <a:gd name="connsiteX6" fmla="*/ 0 w 1803400"/>
                    <a:gd name="connsiteY6" fmla="*/ 8467 h 1430867"/>
                    <a:gd name="connsiteX0" fmla="*/ 0 w 1803400"/>
                    <a:gd name="connsiteY0" fmla="*/ 16933 h 1439333"/>
                    <a:gd name="connsiteX1" fmla="*/ 271629 w 1803400"/>
                    <a:gd name="connsiteY1" fmla="*/ 8466 h 1439333"/>
                    <a:gd name="connsiteX2" fmla="*/ 534095 w 1803400"/>
                    <a:gd name="connsiteY2" fmla="*/ 0 h 1439333"/>
                    <a:gd name="connsiteX3" fmla="*/ 1482362 w 1803400"/>
                    <a:gd name="connsiteY3" fmla="*/ 8467 h 1439333"/>
                    <a:gd name="connsiteX4" fmla="*/ 1803400 w 1803400"/>
                    <a:gd name="connsiteY4" fmla="*/ 16933 h 1439333"/>
                    <a:gd name="connsiteX5" fmla="*/ 1803400 w 1803400"/>
                    <a:gd name="connsiteY5" fmla="*/ 1439333 h 1439333"/>
                    <a:gd name="connsiteX6" fmla="*/ 0 w 1803400"/>
                    <a:gd name="connsiteY6" fmla="*/ 1439333 h 1439333"/>
                    <a:gd name="connsiteX7" fmla="*/ 0 w 1803400"/>
                    <a:gd name="connsiteY7" fmla="*/ 16933 h 1439333"/>
                    <a:gd name="connsiteX0" fmla="*/ 0 w 1803400"/>
                    <a:gd name="connsiteY0" fmla="*/ 16933 h 1439333"/>
                    <a:gd name="connsiteX1" fmla="*/ 271629 w 1803400"/>
                    <a:gd name="connsiteY1" fmla="*/ 8466 h 1439333"/>
                    <a:gd name="connsiteX2" fmla="*/ 534095 w 1803400"/>
                    <a:gd name="connsiteY2" fmla="*/ 0 h 1439333"/>
                    <a:gd name="connsiteX3" fmla="*/ 1101362 w 1803400"/>
                    <a:gd name="connsiteY3" fmla="*/ 8467 h 1439333"/>
                    <a:gd name="connsiteX4" fmla="*/ 1482362 w 1803400"/>
                    <a:gd name="connsiteY4" fmla="*/ 8467 h 1439333"/>
                    <a:gd name="connsiteX5" fmla="*/ 1803400 w 1803400"/>
                    <a:gd name="connsiteY5" fmla="*/ 16933 h 1439333"/>
                    <a:gd name="connsiteX6" fmla="*/ 1803400 w 1803400"/>
                    <a:gd name="connsiteY6" fmla="*/ 1439333 h 1439333"/>
                    <a:gd name="connsiteX7" fmla="*/ 0 w 1803400"/>
                    <a:gd name="connsiteY7" fmla="*/ 1439333 h 1439333"/>
                    <a:gd name="connsiteX8" fmla="*/ 0 w 1803400"/>
                    <a:gd name="connsiteY8" fmla="*/ 16933 h 1439333"/>
                    <a:gd name="connsiteX0" fmla="*/ 0 w 1803400"/>
                    <a:gd name="connsiteY0" fmla="*/ 16933 h 1439333"/>
                    <a:gd name="connsiteX1" fmla="*/ 271629 w 1803400"/>
                    <a:gd name="connsiteY1" fmla="*/ 8466 h 1439333"/>
                    <a:gd name="connsiteX2" fmla="*/ 534095 w 1803400"/>
                    <a:gd name="connsiteY2" fmla="*/ 0 h 1439333"/>
                    <a:gd name="connsiteX3" fmla="*/ 1550095 w 1803400"/>
                    <a:gd name="connsiteY3" fmla="*/ 1286934 h 1439333"/>
                    <a:gd name="connsiteX4" fmla="*/ 1482362 w 1803400"/>
                    <a:gd name="connsiteY4" fmla="*/ 8467 h 1439333"/>
                    <a:gd name="connsiteX5" fmla="*/ 1803400 w 1803400"/>
                    <a:gd name="connsiteY5" fmla="*/ 16933 h 1439333"/>
                    <a:gd name="connsiteX6" fmla="*/ 1803400 w 1803400"/>
                    <a:gd name="connsiteY6" fmla="*/ 1439333 h 1439333"/>
                    <a:gd name="connsiteX7" fmla="*/ 0 w 1803400"/>
                    <a:gd name="connsiteY7" fmla="*/ 1439333 h 1439333"/>
                    <a:gd name="connsiteX8" fmla="*/ 0 w 1803400"/>
                    <a:gd name="connsiteY8" fmla="*/ 16933 h 1439333"/>
                    <a:gd name="connsiteX0" fmla="*/ 0 w 1803400"/>
                    <a:gd name="connsiteY0" fmla="*/ 8467 h 1430867"/>
                    <a:gd name="connsiteX1" fmla="*/ 271629 w 1803400"/>
                    <a:gd name="connsiteY1" fmla="*/ 0 h 1430867"/>
                    <a:gd name="connsiteX2" fmla="*/ 263162 w 1803400"/>
                    <a:gd name="connsiteY2" fmla="*/ 1312334 h 1430867"/>
                    <a:gd name="connsiteX3" fmla="*/ 1550095 w 1803400"/>
                    <a:gd name="connsiteY3" fmla="*/ 1278468 h 1430867"/>
                    <a:gd name="connsiteX4" fmla="*/ 1482362 w 1803400"/>
                    <a:gd name="connsiteY4" fmla="*/ 1 h 1430867"/>
                    <a:gd name="connsiteX5" fmla="*/ 1803400 w 1803400"/>
                    <a:gd name="connsiteY5" fmla="*/ 8467 h 1430867"/>
                    <a:gd name="connsiteX6" fmla="*/ 1803400 w 1803400"/>
                    <a:gd name="connsiteY6" fmla="*/ 1430867 h 1430867"/>
                    <a:gd name="connsiteX7" fmla="*/ 0 w 1803400"/>
                    <a:gd name="connsiteY7" fmla="*/ 1430867 h 1430867"/>
                    <a:gd name="connsiteX8" fmla="*/ 0 w 1803400"/>
                    <a:gd name="connsiteY8" fmla="*/ 8467 h 1430867"/>
                    <a:gd name="connsiteX0" fmla="*/ 0 w 1803400"/>
                    <a:gd name="connsiteY0" fmla="*/ 8467 h 1430867"/>
                    <a:gd name="connsiteX1" fmla="*/ 271629 w 1803400"/>
                    <a:gd name="connsiteY1" fmla="*/ 0 h 1430867"/>
                    <a:gd name="connsiteX2" fmla="*/ 263162 w 1803400"/>
                    <a:gd name="connsiteY2" fmla="*/ 1312334 h 1430867"/>
                    <a:gd name="connsiteX3" fmla="*/ 1617828 w 1803400"/>
                    <a:gd name="connsiteY3" fmla="*/ 1320802 h 1430867"/>
                    <a:gd name="connsiteX4" fmla="*/ 1482362 w 1803400"/>
                    <a:gd name="connsiteY4" fmla="*/ 1 h 1430867"/>
                    <a:gd name="connsiteX5" fmla="*/ 1803400 w 1803400"/>
                    <a:gd name="connsiteY5" fmla="*/ 8467 h 1430867"/>
                    <a:gd name="connsiteX6" fmla="*/ 1803400 w 1803400"/>
                    <a:gd name="connsiteY6" fmla="*/ 1430867 h 1430867"/>
                    <a:gd name="connsiteX7" fmla="*/ 0 w 1803400"/>
                    <a:gd name="connsiteY7" fmla="*/ 1430867 h 1430867"/>
                    <a:gd name="connsiteX8" fmla="*/ 0 w 1803400"/>
                    <a:gd name="connsiteY8" fmla="*/ 8467 h 1430867"/>
                    <a:gd name="connsiteX0" fmla="*/ 0 w 1803400"/>
                    <a:gd name="connsiteY0" fmla="*/ 8467 h 1430867"/>
                    <a:gd name="connsiteX1" fmla="*/ 271629 w 1803400"/>
                    <a:gd name="connsiteY1" fmla="*/ 0 h 1430867"/>
                    <a:gd name="connsiteX2" fmla="*/ 136162 w 1803400"/>
                    <a:gd name="connsiteY2" fmla="*/ 1329268 h 1430867"/>
                    <a:gd name="connsiteX3" fmla="*/ 1617828 w 1803400"/>
                    <a:gd name="connsiteY3" fmla="*/ 1320802 h 1430867"/>
                    <a:gd name="connsiteX4" fmla="*/ 1482362 w 1803400"/>
                    <a:gd name="connsiteY4" fmla="*/ 1 h 1430867"/>
                    <a:gd name="connsiteX5" fmla="*/ 1803400 w 1803400"/>
                    <a:gd name="connsiteY5" fmla="*/ 8467 h 1430867"/>
                    <a:gd name="connsiteX6" fmla="*/ 1803400 w 1803400"/>
                    <a:gd name="connsiteY6" fmla="*/ 1430867 h 1430867"/>
                    <a:gd name="connsiteX7" fmla="*/ 0 w 1803400"/>
                    <a:gd name="connsiteY7" fmla="*/ 1430867 h 1430867"/>
                    <a:gd name="connsiteX8" fmla="*/ 0 w 1803400"/>
                    <a:gd name="connsiteY8" fmla="*/ 8467 h 1430867"/>
                    <a:gd name="connsiteX0" fmla="*/ 0 w 1803400"/>
                    <a:gd name="connsiteY0" fmla="*/ 8466 h 1430866"/>
                    <a:gd name="connsiteX1" fmla="*/ 136163 w 1803400"/>
                    <a:gd name="connsiteY1" fmla="*/ 25399 h 1430866"/>
                    <a:gd name="connsiteX2" fmla="*/ 136162 w 1803400"/>
                    <a:gd name="connsiteY2" fmla="*/ 1329267 h 1430866"/>
                    <a:gd name="connsiteX3" fmla="*/ 1617828 w 1803400"/>
                    <a:gd name="connsiteY3" fmla="*/ 1320801 h 1430866"/>
                    <a:gd name="connsiteX4" fmla="*/ 1482362 w 1803400"/>
                    <a:gd name="connsiteY4" fmla="*/ 0 h 1430866"/>
                    <a:gd name="connsiteX5" fmla="*/ 1803400 w 1803400"/>
                    <a:gd name="connsiteY5" fmla="*/ 8466 h 1430866"/>
                    <a:gd name="connsiteX6" fmla="*/ 1803400 w 1803400"/>
                    <a:gd name="connsiteY6" fmla="*/ 1430866 h 1430866"/>
                    <a:gd name="connsiteX7" fmla="*/ 0 w 1803400"/>
                    <a:gd name="connsiteY7" fmla="*/ 1430866 h 1430866"/>
                    <a:gd name="connsiteX8" fmla="*/ 0 w 1803400"/>
                    <a:gd name="connsiteY8" fmla="*/ 8466 h 1430866"/>
                    <a:gd name="connsiteX0" fmla="*/ 0 w 1803400"/>
                    <a:gd name="connsiteY0" fmla="*/ 8466 h 1430866"/>
                    <a:gd name="connsiteX1" fmla="*/ 136163 w 1803400"/>
                    <a:gd name="connsiteY1" fmla="*/ 25399 h 1430866"/>
                    <a:gd name="connsiteX2" fmla="*/ 110762 w 1803400"/>
                    <a:gd name="connsiteY2" fmla="*/ 1320801 h 1430866"/>
                    <a:gd name="connsiteX3" fmla="*/ 1617828 w 1803400"/>
                    <a:gd name="connsiteY3" fmla="*/ 1320801 h 1430866"/>
                    <a:gd name="connsiteX4" fmla="*/ 1482362 w 1803400"/>
                    <a:gd name="connsiteY4" fmla="*/ 0 h 1430866"/>
                    <a:gd name="connsiteX5" fmla="*/ 1803400 w 1803400"/>
                    <a:gd name="connsiteY5" fmla="*/ 8466 h 1430866"/>
                    <a:gd name="connsiteX6" fmla="*/ 1803400 w 1803400"/>
                    <a:gd name="connsiteY6" fmla="*/ 1430866 h 1430866"/>
                    <a:gd name="connsiteX7" fmla="*/ 0 w 1803400"/>
                    <a:gd name="connsiteY7" fmla="*/ 1430866 h 1430866"/>
                    <a:gd name="connsiteX8" fmla="*/ 0 w 1803400"/>
                    <a:gd name="connsiteY8" fmla="*/ 8466 h 1430866"/>
                    <a:gd name="connsiteX0" fmla="*/ 0 w 1803400"/>
                    <a:gd name="connsiteY0" fmla="*/ 0 h 1422400"/>
                    <a:gd name="connsiteX1" fmla="*/ 136163 w 1803400"/>
                    <a:gd name="connsiteY1" fmla="*/ 16933 h 1422400"/>
                    <a:gd name="connsiteX2" fmla="*/ 110762 w 1803400"/>
                    <a:gd name="connsiteY2" fmla="*/ 1312335 h 1422400"/>
                    <a:gd name="connsiteX3" fmla="*/ 1617828 w 1803400"/>
                    <a:gd name="connsiteY3" fmla="*/ 1312335 h 1422400"/>
                    <a:gd name="connsiteX4" fmla="*/ 1668629 w 1803400"/>
                    <a:gd name="connsiteY4" fmla="*/ 1 h 1422400"/>
                    <a:gd name="connsiteX5" fmla="*/ 1803400 w 1803400"/>
                    <a:gd name="connsiteY5" fmla="*/ 0 h 1422400"/>
                    <a:gd name="connsiteX6" fmla="*/ 1803400 w 1803400"/>
                    <a:gd name="connsiteY6" fmla="*/ 1422400 h 1422400"/>
                    <a:gd name="connsiteX7" fmla="*/ 0 w 1803400"/>
                    <a:gd name="connsiteY7" fmla="*/ 1422400 h 1422400"/>
                    <a:gd name="connsiteX8" fmla="*/ 0 w 1803400"/>
                    <a:gd name="connsiteY8" fmla="*/ 0 h 1422400"/>
                    <a:gd name="connsiteX0" fmla="*/ 0 w 1803400"/>
                    <a:gd name="connsiteY0" fmla="*/ 0 h 1422400"/>
                    <a:gd name="connsiteX1" fmla="*/ 127697 w 1803400"/>
                    <a:gd name="connsiteY1" fmla="*/ 8467 h 1422400"/>
                    <a:gd name="connsiteX2" fmla="*/ 110762 w 1803400"/>
                    <a:gd name="connsiteY2" fmla="*/ 1312335 h 1422400"/>
                    <a:gd name="connsiteX3" fmla="*/ 1617828 w 1803400"/>
                    <a:gd name="connsiteY3" fmla="*/ 1312335 h 1422400"/>
                    <a:gd name="connsiteX4" fmla="*/ 1668629 w 1803400"/>
                    <a:gd name="connsiteY4" fmla="*/ 1 h 1422400"/>
                    <a:gd name="connsiteX5" fmla="*/ 1803400 w 1803400"/>
                    <a:gd name="connsiteY5" fmla="*/ 0 h 1422400"/>
                    <a:gd name="connsiteX6" fmla="*/ 1803400 w 1803400"/>
                    <a:gd name="connsiteY6" fmla="*/ 1422400 h 1422400"/>
                    <a:gd name="connsiteX7" fmla="*/ 0 w 1803400"/>
                    <a:gd name="connsiteY7" fmla="*/ 1422400 h 1422400"/>
                    <a:gd name="connsiteX8" fmla="*/ 0 w 1803400"/>
                    <a:gd name="connsiteY8" fmla="*/ 0 h 1422400"/>
                    <a:gd name="connsiteX0" fmla="*/ 0 w 1803400"/>
                    <a:gd name="connsiteY0" fmla="*/ 0 h 1422400"/>
                    <a:gd name="connsiteX1" fmla="*/ 127697 w 1803400"/>
                    <a:gd name="connsiteY1" fmla="*/ 8467 h 1422400"/>
                    <a:gd name="connsiteX2" fmla="*/ 110762 w 1803400"/>
                    <a:gd name="connsiteY2" fmla="*/ 1312335 h 1422400"/>
                    <a:gd name="connsiteX3" fmla="*/ 1685561 w 1803400"/>
                    <a:gd name="connsiteY3" fmla="*/ 1312335 h 1422400"/>
                    <a:gd name="connsiteX4" fmla="*/ 1668629 w 1803400"/>
                    <a:gd name="connsiteY4" fmla="*/ 1 h 1422400"/>
                    <a:gd name="connsiteX5" fmla="*/ 1803400 w 1803400"/>
                    <a:gd name="connsiteY5" fmla="*/ 0 h 1422400"/>
                    <a:gd name="connsiteX6" fmla="*/ 1803400 w 1803400"/>
                    <a:gd name="connsiteY6" fmla="*/ 1422400 h 1422400"/>
                    <a:gd name="connsiteX7" fmla="*/ 0 w 1803400"/>
                    <a:gd name="connsiteY7" fmla="*/ 1422400 h 1422400"/>
                    <a:gd name="connsiteX8" fmla="*/ 0 w 1803400"/>
                    <a:gd name="connsiteY8" fmla="*/ 0 h 1422400"/>
                    <a:gd name="connsiteX0" fmla="*/ 0 w 1803400"/>
                    <a:gd name="connsiteY0" fmla="*/ 0 h 1422400"/>
                    <a:gd name="connsiteX1" fmla="*/ 127697 w 1803400"/>
                    <a:gd name="connsiteY1" fmla="*/ 8467 h 1422400"/>
                    <a:gd name="connsiteX2" fmla="*/ 144628 w 1803400"/>
                    <a:gd name="connsiteY2" fmla="*/ 1312335 h 1422400"/>
                    <a:gd name="connsiteX3" fmla="*/ 1685561 w 1803400"/>
                    <a:gd name="connsiteY3" fmla="*/ 1312335 h 1422400"/>
                    <a:gd name="connsiteX4" fmla="*/ 1668629 w 1803400"/>
                    <a:gd name="connsiteY4" fmla="*/ 1 h 1422400"/>
                    <a:gd name="connsiteX5" fmla="*/ 1803400 w 1803400"/>
                    <a:gd name="connsiteY5" fmla="*/ 0 h 1422400"/>
                    <a:gd name="connsiteX6" fmla="*/ 1803400 w 1803400"/>
                    <a:gd name="connsiteY6" fmla="*/ 1422400 h 1422400"/>
                    <a:gd name="connsiteX7" fmla="*/ 0 w 1803400"/>
                    <a:gd name="connsiteY7" fmla="*/ 1422400 h 1422400"/>
                    <a:gd name="connsiteX8" fmla="*/ 0 w 1803400"/>
                    <a:gd name="connsiteY8" fmla="*/ 0 h 1422400"/>
                    <a:gd name="connsiteX0" fmla="*/ 0 w 1803400"/>
                    <a:gd name="connsiteY0" fmla="*/ 0 h 1422400"/>
                    <a:gd name="connsiteX1" fmla="*/ 127697 w 1803400"/>
                    <a:gd name="connsiteY1" fmla="*/ 8467 h 1422400"/>
                    <a:gd name="connsiteX2" fmla="*/ 106528 w 1803400"/>
                    <a:gd name="connsiteY2" fmla="*/ 1305191 h 1422400"/>
                    <a:gd name="connsiteX3" fmla="*/ 1685561 w 1803400"/>
                    <a:gd name="connsiteY3" fmla="*/ 1312335 h 1422400"/>
                    <a:gd name="connsiteX4" fmla="*/ 1668629 w 1803400"/>
                    <a:gd name="connsiteY4" fmla="*/ 1 h 1422400"/>
                    <a:gd name="connsiteX5" fmla="*/ 1803400 w 1803400"/>
                    <a:gd name="connsiteY5" fmla="*/ 0 h 1422400"/>
                    <a:gd name="connsiteX6" fmla="*/ 1803400 w 1803400"/>
                    <a:gd name="connsiteY6" fmla="*/ 1422400 h 1422400"/>
                    <a:gd name="connsiteX7" fmla="*/ 0 w 1803400"/>
                    <a:gd name="connsiteY7" fmla="*/ 1422400 h 1422400"/>
                    <a:gd name="connsiteX8" fmla="*/ 0 w 1803400"/>
                    <a:gd name="connsiteY8" fmla="*/ 0 h 1422400"/>
                    <a:gd name="connsiteX0" fmla="*/ 0 w 1803400"/>
                    <a:gd name="connsiteY0" fmla="*/ 0 h 1422400"/>
                    <a:gd name="connsiteX1" fmla="*/ 127697 w 1803400"/>
                    <a:gd name="connsiteY1" fmla="*/ 8467 h 1422400"/>
                    <a:gd name="connsiteX2" fmla="*/ 106528 w 1803400"/>
                    <a:gd name="connsiteY2" fmla="*/ 1305191 h 1422400"/>
                    <a:gd name="connsiteX3" fmla="*/ 1702230 w 1803400"/>
                    <a:gd name="connsiteY3" fmla="*/ 1312335 h 1422400"/>
                    <a:gd name="connsiteX4" fmla="*/ 1668629 w 1803400"/>
                    <a:gd name="connsiteY4" fmla="*/ 1 h 1422400"/>
                    <a:gd name="connsiteX5" fmla="*/ 1803400 w 1803400"/>
                    <a:gd name="connsiteY5" fmla="*/ 0 h 1422400"/>
                    <a:gd name="connsiteX6" fmla="*/ 1803400 w 1803400"/>
                    <a:gd name="connsiteY6" fmla="*/ 1422400 h 1422400"/>
                    <a:gd name="connsiteX7" fmla="*/ 0 w 1803400"/>
                    <a:gd name="connsiteY7" fmla="*/ 1422400 h 1422400"/>
                    <a:gd name="connsiteX8" fmla="*/ 0 w 1803400"/>
                    <a:gd name="connsiteY8" fmla="*/ 0 h 1422400"/>
                    <a:gd name="connsiteX0" fmla="*/ 0 w 1803400"/>
                    <a:gd name="connsiteY0" fmla="*/ 0 h 1422400"/>
                    <a:gd name="connsiteX1" fmla="*/ 127697 w 1803400"/>
                    <a:gd name="connsiteY1" fmla="*/ 8467 h 1422400"/>
                    <a:gd name="connsiteX2" fmla="*/ 106528 w 1803400"/>
                    <a:gd name="connsiteY2" fmla="*/ 1305191 h 1422400"/>
                    <a:gd name="connsiteX3" fmla="*/ 1702230 w 1803400"/>
                    <a:gd name="connsiteY3" fmla="*/ 1312335 h 1422400"/>
                    <a:gd name="connsiteX4" fmla="*/ 1709110 w 1803400"/>
                    <a:gd name="connsiteY4" fmla="*/ 7145 h 1422400"/>
                    <a:gd name="connsiteX5" fmla="*/ 1803400 w 1803400"/>
                    <a:gd name="connsiteY5" fmla="*/ 0 h 1422400"/>
                    <a:gd name="connsiteX6" fmla="*/ 1803400 w 1803400"/>
                    <a:gd name="connsiteY6" fmla="*/ 1422400 h 1422400"/>
                    <a:gd name="connsiteX7" fmla="*/ 0 w 1803400"/>
                    <a:gd name="connsiteY7" fmla="*/ 1422400 h 1422400"/>
                    <a:gd name="connsiteX8" fmla="*/ 0 w 1803400"/>
                    <a:gd name="connsiteY8" fmla="*/ 0 h 1422400"/>
                    <a:gd name="connsiteX0" fmla="*/ 0 w 1805782"/>
                    <a:gd name="connsiteY0" fmla="*/ 0 h 1422400"/>
                    <a:gd name="connsiteX1" fmla="*/ 127697 w 1805782"/>
                    <a:gd name="connsiteY1" fmla="*/ 8467 h 1422400"/>
                    <a:gd name="connsiteX2" fmla="*/ 106528 w 1805782"/>
                    <a:gd name="connsiteY2" fmla="*/ 1305191 h 1422400"/>
                    <a:gd name="connsiteX3" fmla="*/ 1702230 w 1805782"/>
                    <a:gd name="connsiteY3" fmla="*/ 1312335 h 1422400"/>
                    <a:gd name="connsiteX4" fmla="*/ 1709110 w 1805782"/>
                    <a:gd name="connsiteY4" fmla="*/ 7145 h 1422400"/>
                    <a:gd name="connsiteX5" fmla="*/ 1805782 w 1805782"/>
                    <a:gd name="connsiteY5" fmla="*/ 9525 h 1422400"/>
                    <a:gd name="connsiteX6" fmla="*/ 1803400 w 1805782"/>
                    <a:gd name="connsiteY6" fmla="*/ 1422400 h 1422400"/>
                    <a:gd name="connsiteX7" fmla="*/ 0 w 1805782"/>
                    <a:gd name="connsiteY7" fmla="*/ 1422400 h 1422400"/>
                    <a:gd name="connsiteX8" fmla="*/ 0 w 1805782"/>
                    <a:gd name="connsiteY8" fmla="*/ 0 h 1422400"/>
                    <a:gd name="connsiteX0" fmla="*/ 0 w 1803401"/>
                    <a:gd name="connsiteY0" fmla="*/ 0 h 1422400"/>
                    <a:gd name="connsiteX1" fmla="*/ 127697 w 1803401"/>
                    <a:gd name="connsiteY1" fmla="*/ 8467 h 1422400"/>
                    <a:gd name="connsiteX2" fmla="*/ 106528 w 1803401"/>
                    <a:gd name="connsiteY2" fmla="*/ 1305191 h 1422400"/>
                    <a:gd name="connsiteX3" fmla="*/ 1702230 w 1803401"/>
                    <a:gd name="connsiteY3" fmla="*/ 1312335 h 1422400"/>
                    <a:gd name="connsiteX4" fmla="*/ 1709110 w 1803401"/>
                    <a:gd name="connsiteY4" fmla="*/ 7145 h 1422400"/>
                    <a:gd name="connsiteX5" fmla="*/ 1803401 w 1803401"/>
                    <a:gd name="connsiteY5" fmla="*/ 7144 h 1422400"/>
                    <a:gd name="connsiteX6" fmla="*/ 1803400 w 1803401"/>
                    <a:gd name="connsiteY6" fmla="*/ 1422400 h 1422400"/>
                    <a:gd name="connsiteX7" fmla="*/ 0 w 1803401"/>
                    <a:gd name="connsiteY7" fmla="*/ 1422400 h 1422400"/>
                    <a:gd name="connsiteX8" fmla="*/ 0 w 1803401"/>
                    <a:gd name="connsiteY8" fmla="*/ 0 h 1422400"/>
                    <a:gd name="connsiteX0" fmla="*/ 0 w 1810544"/>
                    <a:gd name="connsiteY0" fmla="*/ 0 h 1415257"/>
                    <a:gd name="connsiteX1" fmla="*/ 134840 w 1810544"/>
                    <a:gd name="connsiteY1" fmla="*/ 1324 h 1415257"/>
                    <a:gd name="connsiteX2" fmla="*/ 113671 w 1810544"/>
                    <a:gd name="connsiteY2" fmla="*/ 1298048 h 1415257"/>
                    <a:gd name="connsiteX3" fmla="*/ 1709373 w 1810544"/>
                    <a:gd name="connsiteY3" fmla="*/ 1305192 h 1415257"/>
                    <a:gd name="connsiteX4" fmla="*/ 1716253 w 1810544"/>
                    <a:gd name="connsiteY4" fmla="*/ 2 h 1415257"/>
                    <a:gd name="connsiteX5" fmla="*/ 1810544 w 1810544"/>
                    <a:gd name="connsiteY5" fmla="*/ 1 h 1415257"/>
                    <a:gd name="connsiteX6" fmla="*/ 1810543 w 1810544"/>
                    <a:gd name="connsiteY6" fmla="*/ 1415257 h 1415257"/>
                    <a:gd name="connsiteX7" fmla="*/ 7143 w 1810544"/>
                    <a:gd name="connsiteY7" fmla="*/ 1415257 h 1415257"/>
                    <a:gd name="connsiteX8" fmla="*/ 0 w 1810544"/>
                    <a:gd name="connsiteY8" fmla="*/ 0 h 1415257"/>
                    <a:gd name="connsiteX0" fmla="*/ 0 w 1810544"/>
                    <a:gd name="connsiteY0" fmla="*/ 3438 h 1418695"/>
                    <a:gd name="connsiteX1" fmla="*/ 111027 w 1810544"/>
                    <a:gd name="connsiteY1" fmla="*/ 0 h 1418695"/>
                    <a:gd name="connsiteX2" fmla="*/ 113671 w 1810544"/>
                    <a:gd name="connsiteY2" fmla="*/ 1301486 h 1418695"/>
                    <a:gd name="connsiteX3" fmla="*/ 1709373 w 1810544"/>
                    <a:gd name="connsiteY3" fmla="*/ 1308630 h 1418695"/>
                    <a:gd name="connsiteX4" fmla="*/ 1716253 w 1810544"/>
                    <a:gd name="connsiteY4" fmla="*/ 3440 h 1418695"/>
                    <a:gd name="connsiteX5" fmla="*/ 1810544 w 1810544"/>
                    <a:gd name="connsiteY5" fmla="*/ 3439 h 1418695"/>
                    <a:gd name="connsiteX6" fmla="*/ 1810543 w 1810544"/>
                    <a:gd name="connsiteY6" fmla="*/ 1418695 h 1418695"/>
                    <a:gd name="connsiteX7" fmla="*/ 7143 w 1810544"/>
                    <a:gd name="connsiteY7" fmla="*/ 1418695 h 1418695"/>
                    <a:gd name="connsiteX8" fmla="*/ 0 w 1810544"/>
                    <a:gd name="connsiteY8" fmla="*/ 3438 h 1418695"/>
                    <a:gd name="connsiteX0" fmla="*/ 0 w 1810544"/>
                    <a:gd name="connsiteY0" fmla="*/ 3438 h 1418695"/>
                    <a:gd name="connsiteX1" fmla="*/ 111027 w 1810544"/>
                    <a:gd name="connsiteY1" fmla="*/ 0 h 1418695"/>
                    <a:gd name="connsiteX2" fmla="*/ 120815 w 1810544"/>
                    <a:gd name="connsiteY2" fmla="*/ 1299105 h 1418695"/>
                    <a:gd name="connsiteX3" fmla="*/ 1709373 w 1810544"/>
                    <a:gd name="connsiteY3" fmla="*/ 1308630 h 1418695"/>
                    <a:gd name="connsiteX4" fmla="*/ 1716253 w 1810544"/>
                    <a:gd name="connsiteY4" fmla="*/ 3440 h 1418695"/>
                    <a:gd name="connsiteX5" fmla="*/ 1810544 w 1810544"/>
                    <a:gd name="connsiteY5" fmla="*/ 3439 h 1418695"/>
                    <a:gd name="connsiteX6" fmla="*/ 1810543 w 1810544"/>
                    <a:gd name="connsiteY6" fmla="*/ 1418695 h 1418695"/>
                    <a:gd name="connsiteX7" fmla="*/ 7143 w 1810544"/>
                    <a:gd name="connsiteY7" fmla="*/ 1418695 h 1418695"/>
                    <a:gd name="connsiteX8" fmla="*/ 0 w 1810544"/>
                    <a:gd name="connsiteY8" fmla="*/ 3438 h 1418695"/>
                    <a:gd name="connsiteX0" fmla="*/ 0 w 1810544"/>
                    <a:gd name="connsiteY0" fmla="*/ 3438 h 1418695"/>
                    <a:gd name="connsiteX1" fmla="*/ 111027 w 1810544"/>
                    <a:gd name="connsiteY1" fmla="*/ 0 h 1418695"/>
                    <a:gd name="connsiteX2" fmla="*/ 113671 w 1810544"/>
                    <a:gd name="connsiteY2" fmla="*/ 1299105 h 1418695"/>
                    <a:gd name="connsiteX3" fmla="*/ 1709373 w 1810544"/>
                    <a:gd name="connsiteY3" fmla="*/ 1308630 h 1418695"/>
                    <a:gd name="connsiteX4" fmla="*/ 1716253 w 1810544"/>
                    <a:gd name="connsiteY4" fmla="*/ 3440 h 1418695"/>
                    <a:gd name="connsiteX5" fmla="*/ 1810544 w 1810544"/>
                    <a:gd name="connsiteY5" fmla="*/ 3439 h 1418695"/>
                    <a:gd name="connsiteX6" fmla="*/ 1810543 w 1810544"/>
                    <a:gd name="connsiteY6" fmla="*/ 1418695 h 1418695"/>
                    <a:gd name="connsiteX7" fmla="*/ 7143 w 1810544"/>
                    <a:gd name="connsiteY7" fmla="*/ 1418695 h 1418695"/>
                    <a:gd name="connsiteX8" fmla="*/ 0 w 1810544"/>
                    <a:gd name="connsiteY8" fmla="*/ 3438 h 1418695"/>
                    <a:gd name="connsiteX0" fmla="*/ 0 w 1810544"/>
                    <a:gd name="connsiteY0" fmla="*/ 3438 h 1418695"/>
                    <a:gd name="connsiteX1" fmla="*/ 111027 w 1810544"/>
                    <a:gd name="connsiteY1" fmla="*/ 0 h 1418695"/>
                    <a:gd name="connsiteX2" fmla="*/ 113671 w 1810544"/>
                    <a:gd name="connsiteY2" fmla="*/ 1299105 h 1418695"/>
                    <a:gd name="connsiteX3" fmla="*/ 1709373 w 1810544"/>
                    <a:gd name="connsiteY3" fmla="*/ 1308630 h 1418695"/>
                    <a:gd name="connsiteX4" fmla="*/ 1716253 w 1810544"/>
                    <a:gd name="connsiteY4" fmla="*/ 3440 h 1418695"/>
                    <a:gd name="connsiteX5" fmla="*/ 1810544 w 1810544"/>
                    <a:gd name="connsiteY5" fmla="*/ 3439 h 1418695"/>
                    <a:gd name="connsiteX6" fmla="*/ 1810543 w 1810544"/>
                    <a:gd name="connsiteY6" fmla="*/ 1418695 h 1418695"/>
                    <a:gd name="connsiteX7" fmla="*/ 7143 w 1810544"/>
                    <a:gd name="connsiteY7" fmla="*/ 1418695 h 1418695"/>
                    <a:gd name="connsiteX8" fmla="*/ 0 w 1810544"/>
                    <a:gd name="connsiteY8" fmla="*/ 3438 h 1418695"/>
                    <a:gd name="connsiteX0" fmla="*/ 5138 w 1815682"/>
                    <a:gd name="connsiteY0" fmla="*/ 3438 h 1418695"/>
                    <a:gd name="connsiteX1" fmla="*/ 116165 w 1815682"/>
                    <a:gd name="connsiteY1" fmla="*/ 0 h 1418695"/>
                    <a:gd name="connsiteX2" fmla="*/ 116694 w 1815682"/>
                    <a:gd name="connsiteY2" fmla="*/ 1013353 h 1418695"/>
                    <a:gd name="connsiteX3" fmla="*/ 118809 w 1815682"/>
                    <a:gd name="connsiteY3" fmla="*/ 1299105 h 1418695"/>
                    <a:gd name="connsiteX4" fmla="*/ 1714511 w 1815682"/>
                    <a:gd name="connsiteY4" fmla="*/ 1308630 h 1418695"/>
                    <a:gd name="connsiteX5" fmla="*/ 1721391 w 1815682"/>
                    <a:gd name="connsiteY5" fmla="*/ 3440 h 1418695"/>
                    <a:gd name="connsiteX6" fmla="*/ 1815682 w 1815682"/>
                    <a:gd name="connsiteY6" fmla="*/ 3439 h 1418695"/>
                    <a:gd name="connsiteX7" fmla="*/ 1815681 w 1815682"/>
                    <a:gd name="connsiteY7" fmla="*/ 1418695 h 1418695"/>
                    <a:gd name="connsiteX8" fmla="*/ 12281 w 1815682"/>
                    <a:gd name="connsiteY8" fmla="*/ 1418695 h 1418695"/>
                    <a:gd name="connsiteX9" fmla="*/ 5138 w 1815682"/>
                    <a:gd name="connsiteY9" fmla="*/ 3438 h 1418695"/>
                    <a:gd name="connsiteX0" fmla="*/ 5138 w 1831669"/>
                    <a:gd name="connsiteY0" fmla="*/ 3438 h 1418695"/>
                    <a:gd name="connsiteX1" fmla="*/ 116165 w 1831669"/>
                    <a:gd name="connsiteY1" fmla="*/ 0 h 1418695"/>
                    <a:gd name="connsiteX2" fmla="*/ 116694 w 1831669"/>
                    <a:gd name="connsiteY2" fmla="*/ 1013353 h 1418695"/>
                    <a:gd name="connsiteX3" fmla="*/ 118809 w 1831669"/>
                    <a:gd name="connsiteY3" fmla="*/ 1299105 h 1418695"/>
                    <a:gd name="connsiteX4" fmla="*/ 1714511 w 1831669"/>
                    <a:gd name="connsiteY4" fmla="*/ 1308630 h 1418695"/>
                    <a:gd name="connsiteX5" fmla="*/ 1712132 w 1831669"/>
                    <a:gd name="connsiteY5" fmla="*/ 1022878 h 1418695"/>
                    <a:gd name="connsiteX6" fmla="*/ 1721391 w 1831669"/>
                    <a:gd name="connsiteY6" fmla="*/ 3440 h 1418695"/>
                    <a:gd name="connsiteX7" fmla="*/ 1815682 w 1831669"/>
                    <a:gd name="connsiteY7" fmla="*/ 3439 h 1418695"/>
                    <a:gd name="connsiteX8" fmla="*/ 1815681 w 1831669"/>
                    <a:gd name="connsiteY8" fmla="*/ 1418695 h 1418695"/>
                    <a:gd name="connsiteX9" fmla="*/ 12281 w 1831669"/>
                    <a:gd name="connsiteY9" fmla="*/ 1418695 h 1418695"/>
                    <a:gd name="connsiteX10" fmla="*/ 5138 w 1831669"/>
                    <a:gd name="connsiteY10" fmla="*/ 3438 h 1418695"/>
                    <a:gd name="connsiteX0" fmla="*/ 0 w 1826531"/>
                    <a:gd name="connsiteY0" fmla="*/ 3438 h 1418695"/>
                    <a:gd name="connsiteX1" fmla="*/ 111027 w 1826531"/>
                    <a:gd name="connsiteY1" fmla="*/ 0 h 1418695"/>
                    <a:gd name="connsiteX2" fmla="*/ 111556 w 1826531"/>
                    <a:gd name="connsiteY2" fmla="*/ 1013353 h 1418695"/>
                    <a:gd name="connsiteX3" fmla="*/ 211303 w 1826531"/>
                    <a:gd name="connsiteY3" fmla="*/ 1296724 h 1418695"/>
                    <a:gd name="connsiteX4" fmla="*/ 1709373 w 1826531"/>
                    <a:gd name="connsiteY4" fmla="*/ 1308630 h 1418695"/>
                    <a:gd name="connsiteX5" fmla="*/ 1706994 w 1826531"/>
                    <a:gd name="connsiteY5" fmla="*/ 1022878 h 1418695"/>
                    <a:gd name="connsiteX6" fmla="*/ 1716253 w 1826531"/>
                    <a:gd name="connsiteY6" fmla="*/ 3440 h 1418695"/>
                    <a:gd name="connsiteX7" fmla="*/ 1810544 w 1826531"/>
                    <a:gd name="connsiteY7" fmla="*/ 3439 h 1418695"/>
                    <a:gd name="connsiteX8" fmla="*/ 1810543 w 1826531"/>
                    <a:gd name="connsiteY8" fmla="*/ 1418695 h 1418695"/>
                    <a:gd name="connsiteX9" fmla="*/ 7143 w 1826531"/>
                    <a:gd name="connsiteY9" fmla="*/ 1418695 h 1418695"/>
                    <a:gd name="connsiteX10" fmla="*/ 0 w 1826531"/>
                    <a:gd name="connsiteY10" fmla="*/ 3438 h 1418695"/>
                    <a:gd name="connsiteX0" fmla="*/ 0 w 1826531"/>
                    <a:gd name="connsiteY0" fmla="*/ 3438 h 1418695"/>
                    <a:gd name="connsiteX1" fmla="*/ 111027 w 1826531"/>
                    <a:gd name="connsiteY1" fmla="*/ 0 h 1418695"/>
                    <a:gd name="connsiteX2" fmla="*/ 111556 w 1826531"/>
                    <a:gd name="connsiteY2" fmla="*/ 1013353 h 1418695"/>
                    <a:gd name="connsiteX3" fmla="*/ 211303 w 1826531"/>
                    <a:gd name="connsiteY3" fmla="*/ 1296724 h 1418695"/>
                    <a:gd name="connsiteX4" fmla="*/ 1709373 w 1826531"/>
                    <a:gd name="connsiteY4" fmla="*/ 1308630 h 1418695"/>
                    <a:gd name="connsiteX5" fmla="*/ 1706994 w 1826531"/>
                    <a:gd name="connsiteY5" fmla="*/ 1022878 h 1418695"/>
                    <a:gd name="connsiteX6" fmla="*/ 1716253 w 1826531"/>
                    <a:gd name="connsiteY6" fmla="*/ 3440 h 1418695"/>
                    <a:gd name="connsiteX7" fmla="*/ 1810544 w 1826531"/>
                    <a:gd name="connsiteY7" fmla="*/ 3439 h 1418695"/>
                    <a:gd name="connsiteX8" fmla="*/ 1810543 w 1826531"/>
                    <a:gd name="connsiteY8" fmla="*/ 1418695 h 1418695"/>
                    <a:gd name="connsiteX9" fmla="*/ 7143 w 1826531"/>
                    <a:gd name="connsiteY9" fmla="*/ 1418695 h 1418695"/>
                    <a:gd name="connsiteX10" fmla="*/ 0 w 1826531"/>
                    <a:gd name="connsiteY10" fmla="*/ 3438 h 1418695"/>
                    <a:gd name="connsiteX0" fmla="*/ 0 w 1826531"/>
                    <a:gd name="connsiteY0" fmla="*/ 3438 h 1418695"/>
                    <a:gd name="connsiteX1" fmla="*/ 111027 w 1826531"/>
                    <a:gd name="connsiteY1" fmla="*/ 0 h 1418695"/>
                    <a:gd name="connsiteX2" fmla="*/ 111556 w 1826531"/>
                    <a:gd name="connsiteY2" fmla="*/ 1013353 h 1418695"/>
                    <a:gd name="connsiteX3" fmla="*/ 211303 w 1826531"/>
                    <a:gd name="connsiteY3" fmla="*/ 1296724 h 1418695"/>
                    <a:gd name="connsiteX4" fmla="*/ 1709373 w 1826531"/>
                    <a:gd name="connsiteY4" fmla="*/ 1308630 h 1418695"/>
                    <a:gd name="connsiteX5" fmla="*/ 1706994 w 1826531"/>
                    <a:gd name="connsiteY5" fmla="*/ 1022878 h 1418695"/>
                    <a:gd name="connsiteX6" fmla="*/ 1716253 w 1826531"/>
                    <a:gd name="connsiteY6" fmla="*/ 3440 h 1418695"/>
                    <a:gd name="connsiteX7" fmla="*/ 1810544 w 1826531"/>
                    <a:gd name="connsiteY7" fmla="*/ 3439 h 1418695"/>
                    <a:gd name="connsiteX8" fmla="*/ 1810543 w 1826531"/>
                    <a:gd name="connsiteY8" fmla="*/ 1418695 h 1418695"/>
                    <a:gd name="connsiteX9" fmla="*/ 7143 w 1826531"/>
                    <a:gd name="connsiteY9" fmla="*/ 1418695 h 1418695"/>
                    <a:gd name="connsiteX10" fmla="*/ 0 w 1826531"/>
                    <a:gd name="connsiteY10" fmla="*/ 3438 h 1418695"/>
                    <a:gd name="connsiteX0" fmla="*/ 0 w 1826531"/>
                    <a:gd name="connsiteY0" fmla="*/ 3438 h 1418695"/>
                    <a:gd name="connsiteX1" fmla="*/ 111027 w 1826531"/>
                    <a:gd name="connsiteY1" fmla="*/ 0 h 1418695"/>
                    <a:gd name="connsiteX2" fmla="*/ 111556 w 1826531"/>
                    <a:gd name="connsiteY2" fmla="*/ 1013353 h 1418695"/>
                    <a:gd name="connsiteX3" fmla="*/ 211303 w 1826531"/>
                    <a:gd name="connsiteY3" fmla="*/ 1296724 h 1418695"/>
                    <a:gd name="connsiteX4" fmla="*/ 1709373 w 1826531"/>
                    <a:gd name="connsiteY4" fmla="*/ 1308630 h 1418695"/>
                    <a:gd name="connsiteX5" fmla="*/ 1706994 w 1826531"/>
                    <a:gd name="connsiteY5" fmla="*/ 1022878 h 1418695"/>
                    <a:gd name="connsiteX6" fmla="*/ 1716253 w 1826531"/>
                    <a:gd name="connsiteY6" fmla="*/ 3440 h 1418695"/>
                    <a:gd name="connsiteX7" fmla="*/ 1810544 w 1826531"/>
                    <a:gd name="connsiteY7" fmla="*/ 3439 h 1418695"/>
                    <a:gd name="connsiteX8" fmla="*/ 1810543 w 1826531"/>
                    <a:gd name="connsiteY8" fmla="*/ 1418695 h 1418695"/>
                    <a:gd name="connsiteX9" fmla="*/ 7143 w 1826531"/>
                    <a:gd name="connsiteY9" fmla="*/ 1418695 h 1418695"/>
                    <a:gd name="connsiteX10" fmla="*/ 0 w 1826531"/>
                    <a:gd name="connsiteY10" fmla="*/ 3438 h 1418695"/>
                    <a:gd name="connsiteX0" fmla="*/ 0 w 1810544"/>
                    <a:gd name="connsiteY0" fmla="*/ 3438 h 1418695"/>
                    <a:gd name="connsiteX1" fmla="*/ 111027 w 1810544"/>
                    <a:gd name="connsiteY1" fmla="*/ 0 h 1418695"/>
                    <a:gd name="connsiteX2" fmla="*/ 111556 w 1810544"/>
                    <a:gd name="connsiteY2" fmla="*/ 1013353 h 1418695"/>
                    <a:gd name="connsiteX3" fmla="*/ 211303 w 1810544"/>
                    <a:gd name="connsiteY3" fmla="*/ 1296724 h 1418695"/>
                    <a:gd name="connsiteX4" fmla="*/ 1709373 w 1810544"/>
                    <a:gd name="connsiteY4" fmla="*/ 1308630 h 1418695"/>
                    <a:gd name="connsiteX5" fmla="*/ 1706994 w 1810544"/>
                    <a:gd name="connsiteY5" fmla="*/ 1022878 h 1418695"/>
                    <a:gd name="connsiteX6" fmla="*/ 1716253 w 1810544"/>
                    <a:gd name="connsiteY6" fmla="*/ 3440 h 1418695"/>
                    <a:gd name="connsiteX7" fmla="*/ 1810544 w 1810544"/>
                    <a:gd name="connsiteY7" fmla="*/ 3439 h 1418695"/>
                    <a:gd name="connsiteX8" fmla="*/ 1810543 w 1810544"/>
                    <a:gd name="connsiteY8" fmla="*/ 1418695 h 1418695"/>
                    <a:gd name="connsiteX9" fmla="*/ 7143 w 1810544"/>
                    <a:gd name="connsiteY9" fmla="*/ 1418695 h 1418695"/>
                    <a:gd name="connsiteX10" fmla="*/ 0 w 1810544"/>
                    <a:gd name="connsiteY10" fmla="*/ 3438 h 1418695"/>
                    <a:gd name="connsiteX0" fmla="*/ 0 w 1810544"/>
                    <a:gd name="connsiteY0" fmla="*/ 3438 h 1418695"/>
                    <a:gd name="connsiteX1" fmla="*/ 111027 w 1810544"/>
                    <a:gd name="connsiteY1" fmla="*/ 0 h 1418695"/>
                    <a:gd name="connsiteX2" fmla="*/ 111556 w 1810544"/>
                    <a:gd name="connsiteY2" fmla="*/ 1013353 h 1418695"/>
                    <a:gd name="connsiteX3" fmla="*/ 211303 w 1810544"/>
                    <a:gd name="connsiteY3" fmla="*/ 1296724 h 1418695"/>
                    <a:gd name="connsiteX4" fmla="*/ 1649842 w 1810544"/>
                    <a:gd name="connsiteY4" fmla="*/ 1299105 h 1418695"/>
                    <a:gd name="connsiteX5" fmla="*/ 1706994 w 1810544"/>
                    <a:gd name="connsiteY5" fmla="*/ 1022878 h 1418695"/>
                    <a:gd name="connsiteX6" fmla="*/ 1716253 w 1810544"/>
                    <a:gd name="connsiteY6" fmla="*/ 3440 h 1418695"/>
                    <a:gd name="connsiteX7" fmla="*/ 1810544 w 1810544"/>
                    <a:gd name="connsiteY7" fmla="*/ 3439 h 1418695"/>
                    <a:gd name="connsiteX8" fmla="*/ 1810543 w 1810544"/>
                    <a:gd name="connsiteY8" fmla="*/ 1418695 h 1418695"/>
                    <a:gd name="connsiteX9" fmla="*/ 7143 w 1810544"/>
                    <a:gd name="connsiteY9" fmla="*/ 1418695 h 1418695"/>
                    <a:gd name="connsiteX10" fmla="*/ 0 w 1810544"/>
                    <a:gd name="connsiteY10" fmla="*/ 3438 h 1418695"/>
                    <a:gd name="connsiteX0" fmla="*/ 0 w 1810544"/>
                    <a:gd name="connsiteY0" fmla="*/ 3438 h 1418695"/>
                    <a:gd name="connsiteX1" fmla="*/ 111027 w 1810544"/>
                    <a:gd name="connsiteY1" fmla="*/ 0 h 1418695"/>
                    <a:gd name="connsiteX2" fmla="*/ 111556 w 1810544"/>
                    <a:gd name="connsiteY2" fmla="*/ 1013353 h 1418695"/>
                    <a:gd name="connsiteX3" fmla="*/ 211303 w 1810544"/>
                    <a:gd name="connsiteY3" fmla="*/ 1296724 h 1418695"/>
                    <a:gd name="connsiteX4" fmla="*/ 1649842 w 1810544"/>
                    <a:gd name="connsiteY4" fmla="*/ 1299105 h 1418695"/>
                    <a:gd name="connsiteX5" fmla="*/ 1706994 w 1810544"/>
                    <a:gd name="connsiteY5" fmla="*/ 1022878 h 1418695"/>
                    <a:gd name="connsiteX6" fmla="*/ 1716253 w 1810544"/>
                    <a:gd name="connsiteY6" fmla="*/ 3440 h 1418695"/>
                    <a:gd name="connsiteX7" fmla="*/ 1810544 w 1810544"/>
                    <a:gd name="connsiteY7" fmla="*/ 3439 h 1418695"/>
                    <a:gd name="connsiteX8" fmla="*/ 1810543 w 1810544"/>
                    <a:gd name="connsiteY8" fmla="*/ 1418695 h 1418695"/>
                    <a:gd name="connsiteX9" fmla="*/ 7143 w 1810544"/>
                    <a:gd name="connsiteY9" fmla="*/ 1418695 h 1418695"/>
                    <a:gd name="connsiteX10" fmla="*/ 0 w 1810544"/>
                    <a:gd name="connsiteY10" fmla="*/ 3438 h 1418695"/>
                    <a:gd name="connsiteX0" fmla="*/ 0 w 1810544"/>
                    <a:gd name="connsiteY0" fmla="*/ 3438 h 1418695"/>
                    <a:gd name="connsiteX1" fmla="*/ 111027 w 1810544"/>
                    <a:gd name="connsiteY1" fmla="*/ 0 h 1418695"/>
                    <a:gd name="connsiteX2" fmla="*/ 111556 w 1810544"/>
                    <a:gd name="connsiteY2" fmla="*/ 1013353 h 1418695"/>
                    <a:gd name="connsiteX3" fmla="*/ 211303 w 1810544"/>
                    <a:gd name="connsiteY3" fmla="*/ 1296724 h 1418695"/>
                    <a:gd name="connsiteX4" fmla="*/ 1621267 w 1810544"/>
                    <a:gd name="connsiteY4" fmla="*/ 1303867 h 1418695"/>
                    <a:gd name="connsiteX5" fmla="*/ 1706994 w 1810544"/>
                    <a:gd name="connsiteY5" fmla="*/ 1022878 h 1418695"/>
                    <a:gd name="connsiteX6" fmla="*/ 1716253 w 1810544"/>
                    <a:gd name="connsiteY6" fmla="*/ 3440 h 1418695"/>
                    <a:gd name="connsiteX7" fmla="*/ 1810544 w 1810544"/>
                    <a:gd name="connsiteY7" fmla="*/ 3439 h 1418695"/>
                    <a:gd name="connsiteX8" fmla="*/ 1810543 w 1810544"/>
                    <a:gd name="connsiteY8" fmla="*/ 1418695 h 1418695"/>
                    <a:gd name="connsiteX9" fmla="*/ 7143 w 1810544"/>
                    <a:gd name="connsiteY9" fmla="*/ 1418695 h 1418695"/>
                    <a:gd name="connsiteX10" fmla="*/ 0 w 1810544"/>
                    <a:gd name="connsiteY10" fmla="*/ 3438 h 1418695"/>
                    <a:gd name="connsiteX0" fmla="*/ 0 w 1810544"/>
                    <a:gd name="connsiteY0" fmla="*/ 3438 h 1418695"/>
                    <a:gd name="connsiteX1" fmla="*/ 111027 w 1810544"/>
                    <a:gd name="connsiteY1" fmla="*/ 0 h 1418695"/>
                    <a:gd name="connsiteX2" fmla="*/ 111556 w 1810544"/>
                    <a:gd name="connsiteY2" fmla="*/ 1013353 h 1418695"/>
                    <a:gd name="connsiteX3" fmla="*/ 211303 w 1810544"/>
                    <a:gd name="connsiteY3" fmla="*/ 1296724 h 1418695"/>
                    <a:gd name="connsiteX4" fmla="*/ 1590310 w 1810544"/>
                    <a:gd name="connsiteY4" fmla="*/ 1299105 h 1418695"/>
                    <a:gd name="connsiteX5" fmla="*/ 1706994 w 1810544"/>
                    <a:gd name="connsiteY5" fmla="*/ 1022878 h 1418695"/>
                    <a:gd name="connsiteX6" fmla="*/ 1716253 w 1810544"/>
                    <a:gd name="connsiteY6" fmla="*/ 3440 h 1418695"/>
                    <a:gd name="connsiteX7" fmla="*/ 1810544 w 1810544"/>
                    <a:gd name="connsiteY7" fmla="*/ 3439 h 1418695"/>
                    <a:gd name="connsiteX8" fmla="*/ 1810543 w 1810544"/>
                    <a:gd name="connsiteY8" fmla="*/ 1418695 h 1418695"/>
                    <a:gd name="connsiteX9" fmla="*/ 7143 w 1810544"/>
                    <a:gd name="connsiteY9" fmla="*/ 1418695 h 1418695"/>
                    <a:gd name="connsiteX10" fmla="*/ 0 w 1810544"/>
                    <a:gd name="connsiteY10" fmla="*/ 3438 h 1418695"/>
                    <a:gd name="connsiteX0" fmla="*/ 0 w 1810544"/>
                    <a:gd name="connsiteY0" fmla="*/ 3438 h 1418695"/>
                    <a:gd name="connsiteX1" fmla="*/ 111027 w 1810544"/>
                    <a:gd name="connsiteY1" fmla="*/ 0 h 1418695"/>
                    <a:gd name="connsiteX2" fmla="*/ 111556 w 1810544"/>
                    <a:gd name="connsiteY2" fmla="*/ 1013353 h 1418695"/>
                    <a:gd name="connsiteX3" fmla="*/ 235115 w 1810544"/>
                    <a:gd name="connsiteY3" fmla="*/ 1294343 h 1418695"/>
                    <a:gd name="connsiteX4" fmla="*/ 1590310 w 1810544"/>
                    <a:gd name="connsiteY4" fmla="*/ 1299105 h 1418695"/>
                    <a:gd name="connsiteX5" fmla="*/ 1706994 w 1810544"/>
                    <a:gd name="connsiteY5" fmla="*/ 1022878 h 1418695"/>
                    <a:gd name="connsiteX6" fmla="*/ 1716253 w 1810544"/>
                    <a:gd name="connsiteY6" fmla="*/ 3440 h 1418695"/>
                    <a:gd name="connsiteX7" fmla="*/ 1810544 w 1810544"/>
                    <a:gd name="connsiteY7" fmla="*/ 3439 h 1418695"/>
                    <a:gd name="connsiteX8" fmla="*/ 1810543 w 1810544"/>
                    <a:gd name="connsiteY8" fmla="*/ 1418695 h 1418695"/>
                    <a:gd name="connsiteX9" fmla="*/ 7143 w 1810544"/>
                    <a:gd name="connsiteY9" fmla="*/ 1418695 h 1418695"/>
                    <a:gd name="connsiteX10" fmla="*/ 0 w 1810544"/>
                    <a:gd name="connsiteY10" fmla="*/ 3438 h 1418695"/>
                    <a:gd name="connsiteX0" fmla="*/ 0 w 1810544"/>
                    <a:gd name="connsiteY0" fmla="*/ 3438 h 1418695"/>
                    <a:gd name="connsiteX1" fmla="*/ 111027 w 1810544"/>
                    <a:gd name="connsiteY1" fmla="*/ 0 h 1418695"/>
                    <a:gd name="connsiteX2" fmla="*/ 111556 w 1810544"/>
                    <a:gd name="connsiteY2" fmla="*/ 1013353 h 1418695"/>
                    <a:gd name="connsiteX3" fmla="*/ 235115 w 1810544"/>
                    <a:gd name="connsiteY3" fmla="*/ 1294343 h 1418695"/>
                    <a:gd name="connsiteX4" fmla="*/ 1590310 w 1810544"/>
                    <a:gd name="connsiteY4" fmla="*/ 1299105 h 1418695"/>
                    <a:gd name="connsiteX5" fmla="*/ 1706994 w 1810544"/>
                    <a:gd name="connsiteY5" fmla="*/ 1022878 h 1418695"/>
                    <a:gd name="connsiteX6" fmla="*/ 1716253 w 1810544"/>
                    <a:gd name="connsiteY6" fmla="*/ 3440 h 1418695"/>
                    <a:gd name="connsiteX7" fmla="*/ 1810544 w 1810544"/>
                    <a:gd name="connsiteY7" fmla="*/ 3439 h 1418695"/>
                    <a:gd name="connsiteX8" fmla="*/ 1810543 w 1810544"/>
                    <a:gd name="connsiteY8" fmla="*/ 1418695 h 1418695"/>
                    <a:gd name="connsiteX9" fmla="*/ 7143 w 1810544"/>
                    <a:gd name="connsiteY9" fmla="*/ 1418695 h 1418695"/>
                    <a:gd name="connsiteX10" fmla="*/ 0 w 1810544"/>
                    <a:gd name="connsiteY10" fmla="*/ 3438 h 1418695"/>
                    <a:gd name="connsiteX0" fmla="*/ 0 w 1810544"/>
                    <a:gd name="connsiteY0" fmla="*/ 3438 h 1418695"/>
                    <a:gd name="connsiteX1" fmla="*/ 111027 w 1810544"/>
                    <a:gd name="connsiteY1" fmla="*/ 0 h 1418695"/>
                    <a:gd name="connsiteX2" fmla="*/ 111556 w 1810544"/>
                    <a:gd name="connsiteY2" fmla="*/ 1013353 h 1418695"/>
                    <a:gd name="connsiteX3" fmla="*/ 235115 w 1810544"/>
                    <a:gd name="connsiteY3" fmla="*/ 1294343 h 1418695"/>
                    <a:gd name="connsiteX4" fmla="*/ 1590310 w 1810544"/>
                    <a:gd name="connsiteY4" fmla="*/ 1299105 h 1418695"/>
                    <a:gd name="connsiteX5" fmla="*/ 1706994 w 1810544"/>
                    <a:gd name="connsiteY5" fmla="*/ 1022878 h 1418695"/>
                    <a:gd name="connsiteX6" fmla="*/ 1716253 w 1810544"/>
                    <a:gd name="connsiteY6" fmla="*/ 3440 h 1418695"/>
                    <a:gd name="connsiteX7" fmla="*/ 1810544 w 1810544"/>
                    <a:gd name="connsiteY7" fmla="*/ 3439 h 1418695"/>
                    <a:gd name="connsiteX8" fmla="*/ 1810543 w 1810544"/>
                    <a:gd name="connsiteY8" fmla="*/ 1418695 h 1418695"/>
                    <a:gd name="connsiteX9" fmla="*/ 7143 w 1810544"/>
                    <a:gd name="connsiteY9" fmla="*/ 1418695 h 1418695"/>
                    <a:gd name="connsiteX10" fmla="*/ 0 w 1810544"/>
                    <a:gd name="connsiteY10" fmla="*/ 3438 h 1418695"/>
                    <a:gd name="connsiteX0" fmla="*/ 0 w 1810544"/>
                    <a:gd name="connsiteY0" fmla="*/ 3438 h 1418695"/>
                    <a:gd name="connsiteX1" fmla="*/ 111027 w 1810544"/>
                    <a:gd name="connsiteY1" fmla="*/ 0 h 1418695"/>
                    <a:gd name="connsiteX2" fmla="*/ 121081 w 1810544"/>
                    <a:gd name="connsiteY2" fmla="*/ 1013353 h 1418695"/>
                    <a:gd name="connsiteX3" fmla="*/ 235115 w 1810544"/>
                    <a:gd name="connsiteY3" fmla="*/ 1294343 h 1418695"/>
                    <a:gd name="connsiteX4" fmla="*/ 1590310 w 1810544"/>
                    <a:gd name="connsiteY4" fmla="*/ 1299105 h 1418695"/>
                    <a:gd name="connsiteX5" fmla="*/ 1706994 w 1810544"/>
                    <a:gd name="connsiteY5" fmla="*/ 1022878 h 1418695"/>
                    <a:gd name="connsiteX6" fmla="*/ 1716253 w 1810544"/>
                    <a:gd name="connsiteY6" fmla="*/ 3440 h 1418695"/>
                    <a:gd name="connsiteX7" fmla="*/ 1810544 w 1810544"/>
                    <a:gd name="connsiteY7" fmla="*/ 3439 h 1418695"/>
                    <a:gd name="connsiteX8" fmla="*/ 1810543 w 1810544"/>
                    <a:gd name="connsiteY8" fmla="*/ 1418695 h 1418695"/>
                    <a:gd name="connsiteX9" fmla="*/ 7143 w 1810544"/>
                    <a:gd name="connsiteY9" fmla="*/ 1418695 h 1418695"/>
                    <a:gd name="connsiteX10" fmla="*/ 0 w 1810544"/>
                    <a:gd name="connsiteY10" fmla="*/ 3438 h 1418695"/>
                    <a:gd name="connsiteX0" fmla="*/ 0 w 1810544"/>
                    <a:gd name="connsiteY0" fmla="*/ 0 h 1415257"/>
                    <a:gd name="connsiteX1" fmla="*/ 118171 w 1810544"/>
                    <a:gd name="connsiteY1" fmla="*/ 6087 h 1415257"/>
                    <a:gd name="connsiteX2" fmla="*/ 121081 w 1810544"/>
                    <a:gd name="connsiteY2" fmla="*/ 1009915 h 1415257"/>
                    <a:gd name="connsiteX3" fmla="*/ 235115 w 1810544"/>
                    <a:gd name="connsiteY3" fmla="*/ 1290905 h 1415257"/>
                    <a:gd name="connsiteX4" fmla="*/ 1590310 w 1810544"/>
                    <a:gd name="connsiteY4" fmla="*/ 1295667 h 1415257"/>
                    <a:gd name="connsiteX5" fmla="*/ 1706994 w 1810544"/>
                    <a:gd name="connsiteY5" fmla="*/ 1019440 h 1415257"/>
                    <a:gd name="connsiteX6" fmla="*/ 1716253 w 1810544"/>
                    <a:gd name="connsiteY6" fmla="*/ 2 h 1415257"/>
                    <a:gd name="connsiteX7" fmla="*/ 1810544 w 1810544"/>
                    <a:gd name="connsiteY7" fmla="*/ 1 h 1415257"/>
                    <a:gd name="connsiteX8" fmla="*/ 1810543 w 1810544"/>
                    <a:gd name="connsiteY8" fmla="*/ 1415257 h 1415257"/>
                    <a:gd name="connsiteX9" fmla="*/ 7143 w 1810544"/>
                    <a:gd name="connsiteY9" fmla="*/ 1415257 h 1415257"/>
                    <a:gd name="connsiteX10" fmla="*/ 0 w 1810544"/>
                    <a:gd name="connsiteY10" fmla="*/ 0 h 1415257"/>
                    <a:gd name="connsiteX0" fmla="*/ 0 w 1810544"/>
                    <a:gd name="connsiteY0" fmla="*/ 0 h 1415257"/>
                    <a:gd name="connsiteX1" fmla="*/ 118171 w 1810544"/>
                    <a:gd name="connsiteY1" fmla="*/ 1325 h 1415257"/>
                    <a:gd name="connsiteX2" fmla="*/ 121081 w 1810544"/>
                    <a:gd name="connsiteY2" fmla="*/ 1009915 h 1415257"/>
                    <a:gd name="connsiteX3" fmla="*/ 235115 w 1810544"/>
                    <a:gd name="connsiteY3" fmla="*/ 1290905 h 1415257"/>
                    <a:gd name="connsiteX4" fmla="*/ 1590310 w 1810544"/>
                    <a:gd name="connsiteY4" fmla="*/ 1295667 h 1415257"/>
                    <a:gd name="connsiteX5" fmla="*/ 1706994 w 1810544"/>
                    <a:gd name="connsiteY5" fmla="*/ 1019440 h 1415257"/>
                    <a:gd name="connsiteX6" fmla="*/ 1716253 w 1810544"/>
                    <a:gd name="connsiteY6" fmla="*/ 2 h 1415257"/>
                    <a:gd name="connsiteX7" fmla="*/ 1810544 w 1810544"/>
                    <a:gd name="connsiteY7" fmla="*/ 1 h 1415257"/>
                    <a:gd name="connsiteX8" fmla="*/ 1810543 w 1810544"/>
                    <a:gd name="connsiteY8" fmla="*/ 1415257 h 1415257"/>
                    <a:gd name="connsiteX9" fmla="*/ 7143 w 1810544"/>
                    <a:gd name="connsiteY9" fmla="*/ 1415257 h 1415257"/>
                    <a:gd name="connsiteX10" fmla="*/ 0 w 1810544"/>
                    <a:gd name="connsiteY10" fmla="*/ 0 h 1415257"/>
                    <a:gd name="connsiteX0" fmla="*/ 0 w 1810544"/>
                    <a:gd name="connsiteY0" fmla="*/ 0 h 1415257"/>
                    <a:gd name="connsiteX1" fmla="*/ 125315 w 1810544"/>
                    <a:gd name="connsiteY1" fmla="*/ 1325 h 1415257"/>
                    <a:gd name="connsiteX2" fmla="*/ 121081 w 1810544"/>
                    <a:gd name="connsiteY2" fmla="*/ 1009915 h 1415257"/>
                    <a:gd name="connsiteX3" fmla="*/ 235115 w 1810544"/>
                    <a:gd name="connsiteY3" fmla="*/ 1290905 h 1415257"/>
                    <a:gd name="connsiteX4" fmla="*/ 1590310 w 1810544"/>
                    <a:gd name="connsiteY4" fmla="*/ 1295667 h 1415257"/>
                    <a:gd name="connsiteX5" fmla="*/ 1706994 w 1810544"/>
                    <a:gd name="connsiteY5" fmla="*/ 1019440 h 1415257"/>
                    <a:gd name="connsiteX6" fmla="*/ 1716253 w 1810544"/>
                    <a:gd name="connsiteY6" fmla="*/ 2 h 1415257"/>
                    <a:gd name="connsiteX7" fmla="*/ 1810544 w 1810544"/>
                    <a:gd name="connsiteY7" fmla="*/ 1 h 1415257"/>
                    <a:gd name="connsiteX8" fmla="*/ 1810543 w 1810544"/>
                    <a:gd name="connsiteY8" fmla="*/ 1415257 h 1415257"/>
                    <a:gd name="connsiteX9" fmla="*/ 7143 w 1810544"/>
                    <a:gd name="connsiteY9" fmla="*/ 1415257 h 1415257"/>
                    <a:gd name="connsiteX10" fmla="*/ 0 w 1810544"/>
                    <a:gd name="connsiteY10" fmla="*/ 0 h 1415257"/>
                    <a:gd name="connsiteX0" fmla="*/ 0 w 1810544"/>
                    <a:gd name="connsiteY0" fmla="*/ 0 h 1415257"/>
                    <a:gd name="connsiteX1" fmla="*/ 125315 w 1810544"/>
                    <a:gd name="connsiteY1" fmla="*/ 1325 h 1415257"/>
                    <a:gd name="connsiteX2" fmla="*/ 121081 w 1810544"/>
                    <a:gd name="connsiteY2" fmla="*/ 1009915 h 1415257"/>
                    <a:gd name="connsiteX3" fmla="*/ 235115 w 1810544"/>
                    <a:gd name="connsiteY3" fmla="*/ 1290905 h 1415257"/>
                    <a:gd name="connsiteX4" fmla="*/ 1590310 w 1810544"/>
                    <a:gd name="connsiteY4" fmla="*/ 1295667 h 1415257"/>
                    <a:gd name="connsiteX5" fmla="*/ 1706994 w 1810544"/>
                    <a:gd name="connsiteY5" fmla="*/ 1019440 h 1415257"/>
                    <a:gd name="connsiteX6" fmla="*/ 1716253 w 1810544"/>
                    <a:gd name="connsiteY6" fmla="*/ 2 h 1415257"/>
                    <a:gd name="connsiteX7" fmla="*/ 1810544 w 1810544"/>
                    <a:gd name="connsiteY7" fmla="*/ 1 h 1415257"/>
                    <a:gd name="connsiteX8" fmla="*/ 1810543 w 1810544"/>
                    <a:gd name="connsiteY8" fmla="*/ 1415257 h 1415257"/>
                    <a:gd name="connsiteX9" fmla="*/ 7143 w 1810544"/>
                    <a:gd name="connsiteY9" fmla="*/ 1415257 h 1415257"/>
                    <a:gd name="connsiteX10" fmla="*/ 0 w 1810544"/>
                    <a:gd name="connsiteY10" fmla="*/ 0 h 1415257"/>
                    <a:gd name="connsiteX0" fmla="*/ 0 w 1810544"/>
                    <a:gd name="connsiteY0" fmla="*/ 0 h 1415257"/>
                    <a:gd name="connsiteX1" fmla="*/ 125315 w 1810544"/>
                    <a:gd name="connsiteY1" fmla="*/ 1325 h 1415257"/>
                    <a:gd name="connsiteX2" fmla="*/ 121081 w 1810544"/>
                    <a:gd name="connsiteY2" fmla="*/ 1009915 h 1415257"/>
                    <a:gd name="connsiteX3" fmla="*/ 235115 w 1810544"/>
                    <a:gd name="connsiteY3" fmla="*/ 1290905 h 1415257"/>
                    <a:gd name="connsiteX4" fmla="*/ 1590310 w 1810544"/>
                    <a:gd name="connsiteY4" fmla="*/ 1295667 h 1415257"/>
                    <a:gd name="connsiteX5" fmla="*/ 1706994 w 1810544"/>
                    <a:gd name="connsiteY5" fmla="*/ 1019440 h 1415257"/>
                    <a:gd name="connsiteX6" fmla="*/ 1716253 w 1810544"/>
                    <a:gd name="connsiteY6" fmla="*/ 2 h 1415257"/>
                    <a:gd name="connsiteX7" fmla="*/ 1810544 w 1810544"/>
                    <a:gd name="connsiteY7" fmla="*/ 1 h 1415257"/>
                    <a:gd name="connsiteX8" fmla="*/ 1810543 w 1810544"/>
                    <a:gd name="connsiteY8" fmla="*/ 1415257 h 1415257"/>
                    <a:gd name="connsiteX9" fmla="*/ 7143 w 1810544"/>
                    <a:gd name="connsiteY9" fmla="*/ 1415257 h 1415257"/>
                    <a:gd name="connsiteX10" fmla="*/ 0 w 1810544"/>
                    <a:gd name="connsiteY10" fmla="*/ 0 h 1415257"/>
                    <a:gd name="connsiteX0" fmla="*/ 0 w 1810544"/>
                    <a:gd name="connsiteY0" fmla="*/ 0 h 1415257"/>
                    <a:gd name="connsiteX1" fmla="*/ 122934 w 1810544"/>
                    <a:gd name="connsiteY1" fmla="*/ 3706 h 1415257"/>
                    <a:gd name="connsiteX2" fmla="*/ 121081 w 1810544"/>
                    <a:gd name="connsiteY2" fmla="*/ 1009915 h 1415257"/>
                    <a:gd name="connsiteX3" fmla="*/ 235115 w 1810544"/>
                    <a:gd name="connsiteY3" fmla="*/ 1290905 h 1415257"/>
                    <a:gd name="connsiteX4" fmla="*/ 1590310 w 1810544"/>
                    <a:gd name="connsiteY4" fmla="*/ 1295667 h 1415257"/>
                    <a:gd name="connsiteX5" fmla="*/ 1706994 w 1810544"/>
                    <a:gd name="connsiteY5" fmla="*/ 1019440 h 1415257"/>
                    <a:gd name="connsiteX6" fmla="*/ 1716253 w 1810544"/>
                    <a:gd name="connsiteY6" fmla="*/ 2 h 1415257"/>
                    <a:gd name="connsiteX7" fmla="*/ 1810544 w 1810544"/>
                    <a:gd name="connsiteY7" fmla="*/ 1 h 1415257"/>
                    <a:gd name="connsiteX8" fmla="*/ 1810543 w 1810544"/>
                    <a:gd name="connsiteY8" fmla="*/ 1415257 h 1415257"/>
                    <a:gd name="connsiteX9" fmla="*/ 7143 w 1810544"/>
                    <a:gd name="connsiteY9" fmla="*/ 1415257 h 1415257"/>
                    <a:gd name="connsiteX10" fmla="*/ 0 w 1810544"/>
                    <a:gd name="connsiteY10" fmla="*/ 0 h 1415257"/>
                    <a:gd name="connsiteX0" fmla="*/ 0 w 1810544"/>
                    <a:gd name="connsiteY0" fmla="*/ 0 h 1415257"/>
                    <a:gd name="connsiteX1" fmla="*/ 122934 w 1810544"/>
                    <a:gd name="connsiteY1" fmla="*/ 3706 h 1415257"/>
                    <a:gd name="connsiteX2" fmla="*/ 121081 w 1810544"/>
                    <a:gd name="connsiteY2" fmla="*/ 1009915 h 1415257"/>
                    <a:gd name="connsiteX3" fmla="*/ 235115 w 1810544"/>
                    <a:gd name="connsiteY3" fmla="*/ 1290905 h 1415257"/>
                    <a:gd name="connsiteX4" fmla="*/ 1590310 w 1810544"/>
                    <a:gd name="connsiteY4" fmla="*/ 1295667 h 1415257"/>
                    <a:gd name="connsiteX5" fmla="*/ 1706994 w 1810544"/>
                    <a:gd name="connsiteY5" fmla="*/ 1019440 h 1415257"/>
                    <a:gd name="connsiteX6" fmla="*/ 1699584 w 1810544"/>
                    <a:gd name="connsiteY6" fmla="*/ 4765 h 1415257"/>
                    <a:gd name="connsiteX7" fmla="*/ 1810544 w 1810544"/>
                    <a:gd name="connsiteY7" fmla="*/ 1 h 1415257"/>
                    <a:gd name="connsiteX8" fmla="*/ 1810543 w 1810544"/>
                    <a:gd name="connsiteY8" fmla="*/ 1415257 h 1415257"/>
                    <a:gd name="connsiteX9" fmla="*/ 7143 w 1810544"/>
                    <a:gd name="connsiteY9" fmla="*/ 1415257 h 1415257"/>
                    <a:gd name="connsiteX10" fmla="*/ 0 w 1810544"/>
                    <a:gd name="connsiteY10" fmla="*/ 0 h 1415257"/>
                    <a:gd name="connsiteX0" fmla="*/ 0 w 1810544"/>
                    <a:gd name="connsiteY0" fmla="*/ 0 h 1415257"/>
                    <a:gd name="connsiteX1" fmla="*/ 122934 w 1810544"/>
                    <a:gd name="connsiteY1" fmla="*/ 3706 h 1415257"/>
                    <a:gd name="connsiteX2" fmla="*/ 121081 w 1810544"/>
                    <a:gd name="connsiteY2" fmla="*/ 1009915 h 1415257"/>
                    <a:gd name="connsiteX3" fmla="*/ 235115 w 1810544"/>
                    <a:gd name="connsiteY3" fmla="*/ 1290905 h 1415257"/>
                    <a:gd name="connsiteX4" fmla="*/ 1590310 w 1810544"/>
                    <a:gd name="connsiteY4" fmla="*/ 1295667 h 1415257"/>
                    <a:gd name="connsiteX5" fmla="*/ 1706994 w 1810544"/>
                    <a:gd name="connsiteY5" fmla="*/ 1019440 h 1415257"/>
                    <a:gd name="connsiteX6" fmla="*/ 1699584 w 1810544"/>
                    <a:gd name="connsiteY6" fmla="*/ 4765 h 1415257"/>
                    <a:gd name="connsiteX7" fmla="*/ 1810544 w 1810544"/>
                    <a:gd name="connsiteY7" fmla="*/ 1 h 1415257"/>
                    <a:gd name="connsiteX8" fmla="*/ 1810543 w 1810544"/>
                    <a:gd name="connsiteY8" fmla="*/ 1415257 h 1415257"/>
                    <a:gd name="connsiteX9" fmla="*/ 7143 w 1810544"/>
                    <a:gd name="connsiteY9" fmla="*/ 1415257 h 1415257"/>
                    <a:gd name="connsiteX10" fmla="*/ 0 w 1810544"/>
                    <a:gd name="connsiteY10" fmla="*/ 0 h 1415257"/>
                    <a:gd name="connsiteX0" fmla="*/ 0 w 1810544"/>
                    <a:gd name="connsiteY0" fmla="*/ 0 h 1415257"/>
                    <a:gd name="connsiteX1" fmla="*/ 122934 w 1810544"/>
                    <a:gd name="connsiteY1" fmla="*/ 3706 h 1415257"/>
                    <a:gd name="connsiteX2" fmla="*/ 121081 w 1810544"/>
                    <a:gd name="connsiteY2" fmla="*/ 1009915 h 1415257"/>
                    <a:gd name="connsiteX3" fmla="*/ 235115 w 1810544"/>
                    <a:gd name="connsiteY3" fmla="*/ 1290905 h 1415257"/>
                    <a:gd name="connsiteX4" fmla="*/ 1590310 w 1810544"/>
                    <a:gd name="connsiteY4" fmla="*/ 1295667 h 1415257"/>
                    <a:gd name="connsiteX5" fmla="*/ 1706994 w 1810544"/>
                    <a:gd name="connsiteY5" fmla="*/ 1019440 h 1415257"/>
                    <a:gd name="connsiteX6" fmla="*/ 1709109 w 1810544"/>
                    <a:gd name="connsiteY6" fmla="*/ 4765 h 1415257"/>
                    <a:gd name="connsiteX7" fmla="*/ 1810544 w 1810544"/>
                    <a:gd name="connsiteY7" fmla="*/ 1 h 1415257"/>
                    <a:gd name="connsiteX8" fmla="*/ 1810543 w 1810544"/>
                    <a:gd name="connsiteY8" fmla="*/ 1415257 h 1415257"/>
                    <a:gd name="connsiteX9" fmla="*/ 7143 w 1810544"/>
                    <a:gd name="connsiteY9" fmla="*/ 1415257 h 1415257"/>
                    <a:gd name="connsiteX10" fmla="*/ 0 w 1810544"/>
                    <a:gd name="connsiteY10" fmla="*/ 0 h 1415257"/>
                    <a:gd name="connsiteX0" fmla="*/ 0 w 1810544"/>
                    <a:gd name="connsiteY0" fmla="*/ 0 h 1415257"/>
                    <a:gd name="connsiteX1" fmla="*/ 111028 w 1810544"/>
                    <a:gd name="connsiteY1" fmla="*/ 1325 h 1415257"/>
                    <a:gd name="connsiteX2" fmla="*/ 121081 w 1810544"/>
                    <a:gd name="connsiteY2" fmla="*/ 1009915 h 1415257"/>
                    <a:gd name="connsiteX3" fmla="*/ 235115 w 1810544"/>
                    <a:gd name="connsiteY3" fmla="*/ 1290905 h 1415257"/>
                    <a:gd name="connsiteX4" fmla="*/ 1590310 w 1810544"/>
                    <a:gd name="connsiteY4" fmla="*/ 1295667 h 1415257"/>
                    <a:gd name="connsiteX5" fmla="*/ 1706994 w 1810544"/>
                    <a:gd name="connsiteY5" fmla="*/ 1019440 h 1415257"/>
                    <a:gd name="connsiteX6" fmla="*/ 1709109 w 1810544"/>
                    <a:gd name="connsiteY6" fmla="*/ 4765 h 1415257"/>
                    <a:gd name="connsiteX7" fmla="*/ 1810544 w 1810544"/>
                    <a:gd name="connsiteY7" fmla="*/ 1 h 1415257"/>
                    <a:gd name="connsiteX8" fmla="*/ 1810543 w 1810544"/>
                    <a:gd name="connsiteY8" fmla="*/ 1415257 h 1415257"/>
                    <a:gd name="connsiteX9" fmla="*/ 7143 w 1810544"/>
                    <a:gd name="connsiteY9" fmla="*/ 1415257 h 1415257"/>
                    <a:gd name="connsiteX10" fmla="*/ 0 w 1810544"/>
                    <a:gd name="connsiteY10" fmla="*/ 0 h 1415257"/>
                    <a:gd name="connsiteX0" fmla="*/ 0 w 1810544"/>
                    <a:gd name="connsiteY0" fmla="*/ 0 h 1415257"/>
                    <a:gd name="connsiteX1" fmla="*/ 111028 w 1810544"/>
                    <a:gd name="connsiteY1" fmla="*/ 1325 h 1415257"/>
                    <a:gd name="connsiteX2" fmla="*/ 113937 w 1810544"/>
                    <a:gd name="connsiteY2" fmla="*/ 1009915 h 1415257"/>
                    <a:gd name="connsiteX3" fmla="*/ 235115 w 1810544"/>
                    <a:gd name="connsiteY3" fmla="*/ 1290905 h 1415257"/>
                    <a:gd name="connsiteX4" fmla="*/ 1590310 w 1810544"/>
                    <a:gd name="connsiteY4" fmla="*/ 1295667 h 1415257"/>
                    <a:gd name="connsiteX5" fmla="*/ 1706994 w 1810544"/>
                    <a:gd name="connsiteY5" fmla="*/ 1019440 h 1415257"/>
                    <a:gd name="connsiteX6" fmla="*/ 1709109 w 1810544"/>
                    <a:gd name="connsiteY6" fmla="*/ 4765 h 1415257"/>
                    <a:gd name="connsiteX7" fmla="*/ 1810544 w 1810544"/>
                    <a:gd name="connsiteY7" fmla="*/ 1 h 1415257"/>
                    <a:gd name="connsiteX8" fmla="*/ 1810543 w 1810544"/>
                    <a:gd name="connsiteY8" fmla="*/ 1415257 h 1415257"/>
                    <a:gd name="connsiteX9" fmla="*/ 7143 w 1810544"/>
                    <a:gd name="connsiteY9" fmla="*/ 1415257 h 1415257"/>
                    <a:gd name="connsiteX10" fmla="*/ 0 w 1810544"/>
                    <a:gd name="connsiteY10" fmla="*/ 0 h 1415257"/>
                    <a:gd name="connsiteX0" fmla="*/ 0 w 1810544"/>
                    <a:gd name="connsiteY0" fmla="*/ 0 h 1415257"/>
                    <a:gd name="connsiteX1" fmla="*/ 111028 w 1810544"/>
                    <a:gd name="connsiteY1" fmla="*/ 1325 h 1415257"/>
                    <a:gd name="connsiteX2" fmla="*/ 118700 w 1810544"/>
                    <a:gd name="connsiteY2" fmla="*/ 1014677 h 1415257"/>
                    <a:gd name="connsiteX3" fmla="*/ 235115 w 1810544"/>
                    <a:gd name="connsiteY3" fmla="*/ 1290905 h 1415257"/>
                    <a:gd name="connsiteX4" fmla="*/ 1590310 w 1810544"/>
                    <a:gd name="connsiteY4" fmla="*/ 1295667 h 1415257"/>
                    <a:gd name="connsiteX5" fmla="*/ 1706994 w 1810544"/>
                    <a:gd name="connsiteY5" fmla="*/ 1019440 h 1415257"/>
                    <a:gd name="connsiteX6" fmla="*/ 1709109 w 1810544"/>
                    <a:gd name="connsiteY6" fmla="*/ 4765 h 1415257"/>
                    <a:gd name="connsiteX7" fmla="*/ 1810544 w 1810544"/>
                    <a:gd name="connsiteY7" fmla="*/ 1 h 1415257"/>
                    <a:gd name="connsiteX8" fmla="*/ 1810543 w 1810544"/>
                    <a:gd name="connsiteY8" fmla="*/ 1415257 h 1415257"/>
                    <a:gd name="connsiteX9" fmla="*/ 7143 w 1810544"/>
                    <a:gd name="connsiteY9" fmla="*/ 1415257 h 1415257"/>
                    <a:gd name="connsiteX10" fmla="*/ 0 w 1810544"/>
                    <a:gd name="connsiteY10" fmla="*/ 0 h 1415257"/>
                    <a:gd name="connsiteX0" fmla="*/ 0 w 1810544"/>
                    <a:gd name="connsiteY0" fmla="*/ 0 h 1415257"/>
                    <a:gd name="connsiteX1" fmla="*/ 111028 w 1810544"/>
                    <a:gd name="connsiteY1" fmla="*/ 1325 h 1415257"/>
                    <a:gd name="connsiteX2" fmla="*/ 118700 w 1810544"/>
                    <a:gd name="connsiteY2" fmla="*/ 1014677 h 1415257"/>
                    <a:gd name="connsiteX3" fmla="*/ 244640 w 1810544"/>
                    <a:gd name="connsiteY3" fmla="*/ 1286142 h 1415257"/>
                    <a:gd name="connsiteX4" fmla="*/ 1590310 w 1810544"/>
                    <a:gd name="connsiteY4" fmla="*/ 1295667 h 1415257"/>
                    <a:gd name="connsiteX5" fmla="*/ 1706994 w 1810544"/>
                    <a:gd name="connsiteY5" fmla="*/ 1019440 h 1415257"/>
                    <a:gd name="connsiteX6" fmla="*/ 1709109 w 1810544"/>
                    <a:gd name="connsiteY6" fmla="*/ 4765 h 1415257"/>
                    <a:gd name="connsiteX7" fmla="*/ 1810544 w 1810544"/>
                    <a:gd name="connsiteY7" fmla="*/ 1 h 1415257"/>
                    <a:gd name="connsiteX8" fmla="*/ 1810543 w 1810544"/>
                    <a:gd name="connsiteY8" fmla="*/ 1415257 h 1415257"/>
                    <a:gd name="connsiteX9" fmla="*/ 7143 w 1810544"/>
                    <a:gd name="connsiteY9" fmla="*/ 1415257 h 1415257"/>
                    <a:gd name="connsiteX10" fmla="*/ 0 w 1810544"/>
                    <a:gd name="connsiteY10" fmla="*/ 0 h 1415257"/>
                    <a:gd name="connsiteX0" fmla="*/ 0 w 1810544"/>
                    <a:gd name="connsiteY0" fmla="*/ 0 h 1415257"/>
                    <a:gd name="connsiteX1" fmla="*/ 111028 w 1810544"/>
                    <a:gd name="connsiteY1" fmla="*/ 1325 h 1415257"/>
                    <a:gd name="connsiteX2" fmla="*/ 118700 w 1810544"/>
                    <a:gd name="connsiteY2" fmla="*/ 1014677 h 1415257"/>
                    <a:gd name="connsiteX3" fmla="*/ 244640 w 1810544"/>
                    <a:gd name="connsiteY3" fmla="*/ 1286142 h 1415257"/>
                    <a:gd name="connsiteX4" fmla="*/ 1566498 w 1810544"/>
                    <a:gd name="connsiteY4" fmla="*/ 1293286 h 1415257"/>
                    <a:gd name="connsiteX5" fmla="*/ 1706994 w 1810544"/>
                    <a:gd name="connsiteY5" fmla="*/ 1019440 h 1415257"/>
                    <a:gd name="connsiteX6" fmla="*/ 1709109 w 1810544"/>
                    <a:gd name="connsiteY6" fmla="*/ 4765 h 1415257"/>
                    <a:gd name="connsiteX7" fmla="*/ 1810544 w 1810544"/>
                    <a:gd name="connsiteY7" fmla="*/ 1 h 1415257"/>
                    <a:gd name="connsiteX8" fmla="*/ 1810543 w 1810544"/>
                    <a:gd name="connsiteY8" fmla="*/ 1415257 h 1415257"/>
                    <a:gd name="connsiteX9" fmla="*/ 7143 w 1810544"/>
                    <a:gd name="connsiteY9" fmla="*/ 1415257 h 1415257"/>
                    <a:gd name="connsiteX10" fmla="*/ 0 w 1810544"/>
                    <a:gd name="connsiteY10" fmla="*/ 0 h 1415257"/>
                    <a:gd name="connsiteX0" fmla="*/ 0 w 1810544"/>
                    <a:gd name="connsiteY0" fmla="*/ 0 h 1415257"/>
                    <a:gd name="connsiteX1" fmla="*/ 111028 w 1810544"/>
                    <a:gd name="connsiteY1" fmla="*/ 1325 h 1415257"/>
                    <a:gd name="connsiteX2" fmla="*/ 118700 w 1810544"/>
                    <a:gd name="connsiteY2" fmla="*/ 1014677 h 1415257"/>
                    <a:gd name="connsiteX3" fmla="*/ 277978 w 1810544"/>
                    <a:gd name="connsiteY3" fmla="*/ 1286142 h 1415257"/>
                    <a:gd name="connsiteX4" fmla="*/ 1566498 w 1810544"/>
                    <a:gd name="connsiteY4" fmla="*/ 1293286 h 1415257"/>
                    <a:gd name="connsiteX5" fmla="*/ 1706994 w 1810544"/>
                    <a:gd name="connsiteY5" fmla="*/ 1019440 h 1415257"/>
                    <a:gd name="connsiteX6" fmla="*/ 1709109 w 1810544"/>
                    <a:gd name="connsiteY6" fmla="*/ 4765 h 1415257"/>
                    <a:gd name="connsiteX7" fmla="*/ 1810544 w 1810544"/>
                    <a:gd name="connsiteY7" fmla="*/ 1 h 1415257"/>
                    <a:gd name="connsiteX8" fmla="*/ 1810543 w 1810544"/>
                    <a:gd name="connsiteY8" fmla="*/ 1415257 h 1415257"/>
                    <a:gd name="connsiteX9" fmla="*/ 7143 w 1810544"/>
                    <a:gd name="connsiteY9" fmla="*/ 1415257 h 1415257"/>
                    <a:gd name="connsiteX10" fmla="*/ 0 w 1810544"/>
                    <a:gd name="connsiteY10" fmla="*/ 0 h 1415257"/>
                    <a:gd name="connsiteX0" fmla="*/ 0 w 1810544"/>
                    <a:gd name="connsiteY0" fmla="*/ 0 h 1415257"/>
                    <a:gd name="connsiteX1" fmla="*/ 111028 w 1810544"/>
                    <a:gd name="connsiteY1" fmla="*/ 1325 h 1415257"/>
                    <a:gd name="connsiteX2" fmla="*/ 118700 w 1810544"/>
                    <a:gd name="connsiteY2" fmla="*/ 1014677 h 1415257"/>
                    <a:gd name="connsiteX3" fmla="*/ 277978 w 1810544"/>
                    <a:gd name="connsiteY3" fmla="*/ 1286142 h 1415257"/>
                    <a:gd name="connsiteX4" fmla="*/ 1537923 w 1810544"/>
                    <a:gd name="connsiteY4" fmla="*/ 1290905 h 1415257"/>
                    <a:gd name="connsiteX5" fmla="*/ 1706994 w 1810544"/>
                    <a:gd name="connsiteY5" fmla="*/ 1019440 h 1415257"/>
                    <a:gd name="connsiteX6" fmla="*/ 1709109 w 1810544"/>
                    <a:gd name="connsiteY6" fmla="*/ 4765 h 1415257"/>
                    <a:gd name="connsiteX7" fmla="*/ 1810544 w 1810544"/>
                    <a:gd name="connsiteY7" fmla="*/ 1 h 1415257"/>
                    <a:gd name="connsiteX8" fmla="*/ 1810543 w 1810544"/>
                    <a:gd name="connsiteY8" fmla="*/ 1415257 h 1415257"/>
                    <a:gd name="connsiteX9" fmla="*/ 7143 w 1810544"/>
                    <a:gd name="connsiteY9" fmla="*/ 1415257 h 1415257"/>
                    <a:gd name="connsiteX10" fmla="*/ 0 w 1810544"/>
                    <a:gd name="connsiteY10" fmla="*/ 0 h 1415257"/>
                    <a:gd name="connsiteX0" fmla="*/ 0 w 1810544"/>
                    <a:gd name="connsiteY0" fmla="*/ 0 h 1415257"/>
                    <a:gd name="connsiteX1" fmla="*/ 120165 w 1810544"/>
                    <a:gd name="connsiteY1" fmla="*/ 6088 h 1415257"/>
                    <a:gd name="connsiteX2" fmla="*/ 118700 w 1810544"/>
                    <a:gd name="connsiteY2" fmla="*/ 1014677 h 1415257"/>
                    <a:gd name="connsiteX3" fmla="*/ 277978 w 1810544"/>
                    <a:gd name="connsiteY3" fmla="*/ 1286142 h 1415257"/>
                    <a:gd name="connsiteX4" fmla="*/ 1537923 w 1810544"/>
                    <a:gd name="connsiteY4" fmla="*/ 1290905 h 1415257"/>
                    <a:gd name="connsiteX5" fmla="*/ 1706994 w 1810544"/>
                    <a:gd name="connsiteY5" fmla="*/ 1019440 h 1415257"/>
                    <a:gd name="connsiteX6" fmla="*/ 1709109 w 1810544"/>
                    <a:gd name="connsiteY6" fmla="*/ 4765 h 1415257"/>
                    <a:gd name="connsiteX7" fmla="*/ 1810544 w 1810544"/>
                    <a:gd name="connsiteY7" fmla="*/ 1 h 1415257"/>
                    <a:gd name="connsiteX8" fmla="*/ 1810543 w 1810544"/>
                    <a:gd name="connsiteY8" fmla="*/ 1415257 h 1415257"/>
                    <a:gd name="connsiteX9" fmla="*/ 7143 w 1810544"/>
                    <a:gd name="connsiteY9" fmla="*/ 1415257 h 1415257"/>
                    <a:gd name="connsiteX10" fmla="*/ 0 w 1810544"/>
                    <a:gd name="connsiteY10" fmla="*/ 0 h 1415257"/>
                    <a:gd name="connsiteX0" fmla="*/ 0 w 1810544"/>
                    <a:gd name="connsiteY0" fmla="*/ 1056 h 1416313"/>
                    <a:gd name="connsiteX1" fmla="*/ 115597 w 1810544"/>
                    <a:gd name="connsiteY1" fmla="*/ 0 h 1416313"/>
                    <a:gd name="connsiteX2" fmla="*/ 118700 w 1810544"/>
                    <a:gd name="connsiteY2" fmla="*/ 1015733 h 1416313"/>
                    <a:gd name="connsiteX3" fmla="*/ 277978 w 1810544"/>
                    <a:gd name="connsiteY3" fmla="*/ 1287198 h 1416313"/>
                    <a:gd name="connsiteX4" fmla="*/ 1537923 w 1810544"/>
                    <a:gd name="connsiteY4" fmla="*/ 1291961 h 1416313"/>
                    <a:gd name="connsiteX5" fmla="*/ 1706994 w 1810544"/>
                    <a:gd name="connsiteY5" fmla="*/ 1020496 h 1416313"/>
                    <a:gd name="connsiteX6" fmla="*/ 1709109 w 1810544"/>
                    <a:gd name="connsiteY6" fmla="*/ 5821 h 1416313"/>
                    <a:gd name="connsiteX7" fmla="*/ 1810544 w 1810544"/>
                    <a:gd name="connsiteY7" fmla="*/ 1057 h 1416313"/>
                    <a:gd name="connsiteX8" fmla="*/ 1810543 w 1810544"/>
                    <a:gd name="connsiteY8" fmla="*/ 1416313 h 1416313"/>
                    <a:gd name="connsiteX9" fmla="*/ 7143 w 1810544"/>
                    <a:gd name="connsiteY9" fmla="*/ 1416313 h 1416313"/>
                    <a:gd name="connsiteX10" fmla="*/ 0 w 1810544"/>
                    <a:gd name="connsiteY10" fmla="*/ 1056 h 1416313"/>
                    <a:gd name="connsiteX0" fmla="*/ 0 w 1810544"/>
                    <a:gd name="connsiteY0" fmla="*/ 1056 h 1416313"/>
                    <a:gd name="connsiteX1" fmla="*/ 124734 w 1810544"/>
                    <a:gd name="connsiteY1" fmla="*/ 0 h 1416313"/>
                    <a:gd name="connsiteX2" fmla="*/ 118700 w 1810544"/>
                    <a:gd name="connsiteY2" fmla="*/ 1015733 h 1416313"/>
                    <a:gd name="connsiteX3" fmla="*/ 277978 w 1810544"/>
                    <a:gd name="connsiteY3" fmla="*/ 1287198 h 1416313"/>
                    <a:gd name="connsiteX4" fmla="*/ 1537923 w 1810544"/>
                    <a:gd name="connsiteY4" fmla="*/ 1291961 h 1416313"/>
                    <a:gd name="connsiteX5" fmla="*/ 1706994 w 1810544"/>
                    <a:gd name="connsiteY5" fmla="*/ 1020496 h 1416313"/>
                    <a:gd name="connsiteX6" fmla="*/ 1709109 w 1810544"/>
                    <a:gd name="connsiteY6" fmla="*/ 5821 h 1416313"/>
                    <a:gd name="connsiteX7" fmla="*/ 1810544 w 1810544"/>
                    <a:gd name="connsiteY7" fmla="*/ 1057 h 1416313"/>
                    <a:gd name="connsiteX8" fmla="*/ 1810543 w 1810544"/>
                    <a:gd name="connsiteY8" fmla="*/ 1416313 h 1416313"/>
                    <a:gd name="connsiteX9" fmla="*/ 7143 w 1810544"/>
                    <a:gd name="connsiteY9" fmla="*/ 1416313 h 1416313"/>
                    <a:gd name="connsiteX10" fmla="*/ 0 w 1810544"/>
                    <a:gd name="connsiteY10" fmla="*/ 1056 h 1416313"/>
                    <a:gd name="connsiteX0" fmla="*/ 0 w 1810544"/>
                    <a:gd name="connsiteY0" fmla="*/ 1056 h 1416313"/>
                    <a:gd name="connsiteX1" fmla="*/ 117882 w 1810544"/>
                    <a:gd name="connsiteY1" fmla="*/ 0 h 1416313"/>
                    <a:gd name="connsiteX2" fmla="*/ 118700 w 1810544"/>
                    <a:gd name="connsiteY2" fmla="*/ 1015733 h 1416313"/>
                    <a:gd name="connsiteX3" fmla="*/ 277978 w 1810544"/>
                    <a:gd name="connsiteY3" fmla="*/ 1287198 h 1416313"/>
                    <a:gd name="connsiteX4" fmla="*/ 1537923 w 1810544"/>
                    <a:gd name="connsiteY4" fmla="*/ 1291961 h 1416313"/>
                    <a:gd name="connsiteX5" fmla="*/ 1706994 w 1810544"/>
                    <a:gd name="connsiteY5" fmla="*/ 1020496 h 1416313"/>
                    <a:gd name="connsiteX6" fmla="*/ 1709109 w 1810544"/>
                    <a:gd name="connsiteY6" fmla="*/ 5821 h 1416313"/>
                    <a:gd name="connsiteX7" fmla="*/ 1810544 w 1810544"/>
                    <a:gd name="connsiteY7" fmla="*/ 1057 h 1416313"/>
                    <a:gd name="connsiteX8" fmla="*/ 1810543 w 1810544"/>
                    <a:gd name="connsiteY8" fmla="*/ 1416313 h 1416313"/>
                    <a:gd name="connsiteX9" fmla="*/ 7143 w 1810544"/>
                    <a:gd name="connsiteY9" fmla="*/ 1416313 h 1416313"/>
                    <a:gd name="connsiteX10" fmla="*/ 0 w 1810544"/>
                    <a:gd name="connsiteY10" fmla="*/ 1056 h 1416313"/>
                    <a:gd name="connsiteX0" fmla="*/ 0 w 1810544"/>
                    <a:gd name="connsiteY0" fmla="*/ 2379 h 1417636"/>
                    <a:gd name="connsiteX1" fmla="*/ 117882 w 1810544"/>
                    <a:gd name="connsiteY1" fmla="*/ 1323 h 1417636"/>
                    <a:gd name="connsiteX2" fmla="*/ 118700 w 1810544"/>
                    <a:gd name="connsiteY2" fmla="*/ 1017056 h 1417636"/>
                    <a:gd name="connsiteX3" fmla="*/ 277978 w 1810544"/>
                    <a:gd name="connsiteY3" fmla="*/ 1288521 h 1417636"/>
                    <a:gd name="connsiteX4" fmla="*/ 1537923 w 1810544"/>
                    <a:gd name="connsiteY4" fmla="*/ 1293284 h 1417636"/>
                    <a:gd name="connsiteX5" fmla="*/ 1706994 w 1810544"/>
                    <a:gd name="connsiteY5" fmla="*/ 1021819 h 1417636"/>
                    <a:gd name="connsiteX6" fmla="*/ 1695603 w 1810544"/>
                    <a:gd name="connsiteY6" fmla="*/ 0 h 1417636"/>
                    <a:gd name="connsiteX7" fmla="*/ 1810544 w 1810544"/>
                    <a:gd name="connsiteY7" fmla="*/ 2380 h 1417636"/>
                    <a:gd name="connsiteX8" fmla="*/ 1810543 w 1810544"/>
                    <a:gd name="connsiteY8" fmla="*/ 1417636 h 1417636"/>
                    <a:gd name="connsiteX9" fmla="*/ 7143 w 1810544"/>
                    <a:gd name="connsiteY9" fmla="*/ 1417636 h 1417636"/>
                    <a:gd name="connsiteX10" fmla="*/ 0 w 1810544"/>
                    <a:gd name="connsiteY10" fmla="*/ 2379 h 1417636"/>
                    <a:gd name="connsiteX0" fmla="*/ 0 w 1810544"/>
                    <a:gd name="connsiteY0" fmla="*/ 1056 h 1416313"/>
                    <a:gd name="connsiteX1" fmla="*/ 117882 w 1810544"/>
                    <a:gd name="connsiteY1" fmla="*/ 0 h 1416313"/>
                    <a:gd name="connsiteX2" fmla="*/ 118700 w 1810544"/>
                    <a:gd name="connsiteY2" fmla="*/ 1015733 h 1416313"/>
                    <a:gd name="connsiteX3" fmla="*/ 277978 w 1810544"/>
                    <a:gd name="connsiteY3" fmla="*/ 1287198 h 1416313"/>
                    <a:gd name="connsiteX4" fmla="*/ 1537923 w 1810544"/>
                    <a:gd name="connsiteY4" fmla="*/ 1291961 h 1416313"/>
                    <a:gd name="connsiteX5" fmla="*/ 1706994 w 1810544"/>
                    <a:gd name="connsiteY5" fmla="*/ 1020496 h 1416313"/>
                    <a:gd name="connsiteX6" fmla="*/ 1709110 w 1810544"/>
                    <a:gd name="connsiteY6" fmla="*/ 12965 h 1416313"/>
                    <a:gd name="connsiteX7" fmla="*/ 1810544 w 1810544"/>
                    <a:gd name="connsiteY7" fmla="*/ 1057 h 1416313"/>
                    <a:gd name="connsiteX8" fmla="*/ 1810543 w 1810544"/>
                    <a:gd name="connsiteY8" fmla="*/ 1416313 h 1416313"/>
                    <a:gd name="connsiteX9" fmla="*/ 7143 w 1810544"/>
                    <a:gd name="connsiteY9" fmla="*/ 1416313 h 1416313"/>
                    <a:gd name="connsiteX10" fmla="*/ 0 w 1810544"/>
                    <a:gd name="connsiteY10" fmla="*/ 1056 h 1416313"/>
                    <a:gd name="connsiteX0" fmla="*/ 0 w 1810544"/>
                    <a:gd name="connsiteY0" fmla="*/ 1056 h 1416313"/>
                    <a:gd name="connsiteX1" fmla="*/ 117882 w 1810544"/>
                    <a:gd name="connsiteY1" fmla="*/ 0 h 1416313"/>
                    <a:gd name="connsiteX2" fmla="*/ 118700 w 1810544"/>
                    <a:gd name="connsiteY2" fmla="*/ 1015733 h 1416313"/>
                    <a:gd name="connsiteX3" fmla="*/ 277978 w 1810544"/>
                    <a:gd name="connsiteY3" fmla="*/ 1287198 h 1416313"/>
                    <a:gd name="connsiteX4" fmla="*/ 1537923 w 1810544"/>
                    <a:gd name="connsiteY4" fmla="*/ 1291961 h 1416313"/>
                    <a:gd name="connsiteX5" fmla="*/ 1706994 w 1810544"/>
                    <a:gd name="connsiteY5" fmla="*/ 1020496 h 1416313"/>
                    <a:gd name="connsiteX6" fmla="*/ 1706859 w 1810544"/>
                    <a:gd name="connsiteY6" fmla="*/ 5821 h 1416313"/>
                    <a:gd name="connsiteX7" fmla="*/ 1810544 w 1810544"/>
                    <a:gd name="connsiteY7" fmla="*/ 1057 h 1416313"/>
                    <a:gd name="connsiteX8" fmla="*/ 1810543 w 1810544"/>
                    <a:gd name="connsiteY8" fmla="*/ 1416313 h 1416313"/>
                    <a:gd name="connsiteX9" fmla="*/ 7143 w 1810544"/>
                    <a:gd name="connsiteY9" fmla="*/ 1416313 h 1416313"/>
                    <a:gd name="connsiteX10" fmla="*/ 0 w 1810544"/>
                    <a:gd name="connsiteY10" fmla="*/ 1056 h 1416313"/>
                    <a:gd name="connsiteX0" fmla="*/ 0 w 1810544"/>
                    <a:gd name="connsiteY0" fmla="*/ 1056 h 1416313"/>
                    <a:gd name="connsiteX1" fmla="*/ 117882 w 1810544"/>
                    <a:gd name="connsiteY1" fmla="*/ 0 h 1416313"/>
                    <a:gd name="connsiteX2" fmla="*/ 118700 w 1810544"/>
                    <a:gd name="connsiteY2" fmla="*/ 1015733 h 1416313"/>
                    <a:gd name="connsiteX3" fmla="*/ 277978 w 1810544"/>
                    <a:gd name="connsiteY3" fmla="*/ 1287198 h 1416313"/>
                    <a:gd name="connsiteX4" fmla="*/ 1537923 w 1810544"/>
                    <a:gd name="connsiteY4" fmla="*/ 1291961 h 1416313"/>
                    <a:gd name="connsiteX5" fmla="*/ 1706994 w 1810544"/>
                    <a:gd name="connsiteY5" fmla="*/ 1020496 h 1416313"/>
                    <a:gd name="connsiteX6" fmla="*/ 1706859 w 1810544"/>
                    <a:gd name="connsiteY6" fmla="*/ 5821 h 1416313"/>
                    <a:gd name="connsiteX7" fmla="*/ 1810544 w 1810544"/>
                    <a:gd name="connsiteY7" fmla="*/ 5819 h 1416313"/>
                    <a:gd name="connsiteX8" fmla="*/ 1810543 w 1810544"/>
                    <a:gd name="connsiteY8" fmla="*/ 1416313 h 1416313"/>
                    <a:gd name="connsiteX9" fmla="*/ 7143 w 1810544"/>
                    <a:gd name="connsiteY9" fmla="*/ 1416313 h 1416313"/>
                    <a:gd name="connsiteX10" fmla="*/ 0 w 1810544"/>
                    <a:gd name="connsiteY10" fmla="*/ 1056 h 1416313"/>
                    <a:gd name="connsiteX0" fmla="*/ 0 w 1810544"/>
                    <a:gd name="connsiteY0" fmla="*/ 1056 h 1416313"/>
                    <a:gd name="connsiteX1" fmla="*/ 117882 w 1810544"/>
                    <a:gd name="connsiteY1" fmla="*/ 0 h 1416313"/>
                    <a:gd name="connsiteX2" fmla="*/ 118700 w 1810544"/>
                    <a:gd name="connsiteY2" fmla="*/ 1015733 h 1416313"/>
                    <a:gd name="connsiteX3" fmla="*/ 277978 w 1810544"/>
                    <a:gd name="connsiteY3" fmla="*/ 1287198 h 1416313"/>
                    <a:gd name="connsiteX4" fmla="*/ 1537923 w 1810544"/>
                    <a:gd name="connsiteY4" fmla="*/ 1291961 h 1416313"/>
                    <a:gd name="connsiteX5" fmla="*/ 1706994 w 1810544"/>
                    <a:gd name="connsiteY5" fmla="*/ 1020496 h 1416313"/>
                    <a:gd name="connsiteX6" fmla="*/ 1706859 w 1810544"/>
                    <a:gd name="connsiteY6" fmla="*/ 5821 h 1416313"/>
                    <a:gd name="connsiteX7" fmla="*/ 1810544 w 1810544"/>
                    <a:gd name="connsiteY7" fmla="*/ 5819 h 1416313"/>
                    <a:gd name="connsiteX8" fmla="*/ 1810543 w 1810544"/>
                    <a:gd name="connsiteY8" fmla="*/ 1416313 h 1416313"/>
                    <a:gd name="connsiteX9" fmla="*/ 7143 w 1810544"/>
                    <a:gd name="connsiteY9" fmla="*/ 1416313 h 1416313"/>
                    <a:gd name="connsiteX10" fmla="*/ 0 w 1810544"/>
                    <a:gd name="connsiteY10" fmla="*/ 1056 h 1416313"/>
                    <a:gd name="connsiteX0" fmla="*/ 58138 w 1803401"/>
                    <a:gd name="connsiteY0" fmla="*/ 0 h 1417639"/>
                    <a:gd name="connsiteX1" fmla="*/ 110739 w 1803401"/>
                    <a:gd name="connsiteY1" fmla="*/ 1326 h 1417639"/>
                    <a:gd name="connsiteX2" fmla="*/ 111557 w 1803401"/>
                    <a:gd name="connsiteY2" fmla="*/ 1017059 h 1417639"/>
                    <a:gd name="connsiteX3" fmla="*/ 270835 w 1803401"/>
                    <a:gd name="connsiteY3" fmla="*/ 1288524 h 1417639"/>
                    <a:gd name="connsiteX4" fmla="*/ 1530780 w 1803401"/>
                    <a:gd name="connsiteY4" fmla="*/ 1293287 h 1417639"/>
                    <a:gd name="connsiteX5" fmla="*/ 1699851 w 1803401"/>
                    <a:gd name="connsiteY5" fmla="*/ 1021822 h 1417639"/>
                    <a:gd name="connsiteX6" fmla="*/ 1699716 w 1803401"/>
                    <a:gd name="connsiteY6" fmla="*/ 7147 h 1417639"/>
                    <a:gd name="connsiteX7" fmla="*/ 1803401 w 1803401"/>
                    <a:gd name="connsiteY7" fmla="*/ 7145 h 1417639"/>
                    <a:gd name="connsiteX8" fmla="*/ 1803400 w 1803401"/>
                    <a:gd name="connsiteY8" fmla="*/ 1417639 h 1417639"/>
                    <a:gd name="connsiteX9" fmla="*/ 0 w 1803401"/>
                    <a:gd name="connsiteY9" fmla="*/ 1417639 h 1417639"/>
                    <a:gd name="connsiteX10" fmla="*/ 58138 w 1803401"/>
                    <a:gd name="connsiteY10" fmla="*/ 0 h 1417639"/>
                    <a:gd name="connsiteX0" fmla="*/ 0 w 1745263"/>
                    <a:gd name="connsiteY0" fmla="*/ 0 h 1417639"/>
                    <a:gd name="connsiteX1" fmla="*/ 52601 w 1745263"/>
                    <a:gd name="connsiteY1" fmla="*/ 1326 h 1417639"/>
                    <a:gd name="connsiteX2" fmla="*/ 53419 w 1745263"/>
                    <a:gd name="connsiteY2" fmla="*/ 1017059 h 1417639"/>
                    <a:gd name="connsiteX3" fmla="*/ 212697 w 1745263"/>
                    <a:gd name="connsiteY3" fmla="*/ 1288524 h 1417639"/>
                    <a:gd name="connsiteX4" fmla="*/ 1472642 w 1745263"/>
                    <a:gd name="connsiteY4" fmla="*/ 1293287 h 1417639"/>
                    <a:gd name="connsiteX5" fmla="*/ 1641713 w 1745263"/>
                    <a:gd name="connsiteY5" fmla="*/ 1021822 h 1417639"/>
                    <a:gd name="connsiteX6" fmla="*/ 1641578 w 1745263"/>
                    <a:gd name="connsiteY6" fmla="*/ 7147 h 1417639"/>
                    <a:gd name="connsiteX7" fmla="*/ 1745263 w 1745263"/>
                    <a:gd name="connsiteY7" fmla="*/ 7145 h 1417639"/>
                    <a:gd name="connsiteX8" fmla="*/ 1745262 w 1745263"/>
                    <a:gd name="connsiteY8" fmla="*/ 1417639 h 1417639"/>
                    <a:gd name="connsiteX9" fmla="*/ 7143 w 1745263"/>
                    <a:gd name="connsiteY9" fmla="*/ 1417639 h 1417639"/>
                    <a:gd name="connsiteX10" fmla="*/ 0 w 1745263"/>
                    <a:gd name="connsiteY10" fmla="*/ 0 h 1417639"/>
                    <a:gd name="connsiteX0" fmla="*/ 0 w 1745262"/>
                    <a:gd name="connsiteY0" fmla="*/ 0 h 1417639"/>
                    <a:gd name="connsiteX1" fmla="*/ 52601 w 1745262"/>
                    <a:gd name="connsiteY1" fmla="*/ 1326 h 1417639"/>
                    <a:gd name="connsiteX2" fmla="*/ 53419 w 1745262"/>
                    <a:gd name="connsiteY2" fmla="*/ 1017059 h 1417639"/>
                    <a:gd name="connsiteX3" fmla="*/ 212697 w 1745262"/>
                    <a:gd name="connsiteY3" fmla="*/ 1288524 h 1417639"/>
                    <a:gd name="connsiteX4" fmla="*/ 1472642 w 1745262"/>
                    <a:gd name="connsiteY4" fmla="*/ 1293287 h 1417639"/>
                    <a:gd name="connsiteX5" fmla="*/ 1641713 w 1745262"/>
                    <a:gd name="connsiteY5" fmla="*/ 1021822 h 1417639"/>
                    <a:gd name="connsiteX6" fmla="*/ 1641578 w 1745262"/>
                    <a:gd name="connsiteY6" fmla="*/ 7147 h 1417639"/>
                    <a:gd name="connsiteX7" fmla="*/ 1702493 w 1745262"/>
                    <a:gd name="connsiteY7" fmla="*/ 7145 h 1417639"/>
                    <a:gd name="connsiteX8" fmla="*/ 1745262 w 1745262"/>
                    <a:gd name="connsiteY8" fmla="*/ 1417639 h 1417639"/>
                    <a:gd name="connsiteX9" fmla="*/ 7143 w 1745262"/>
                    <a:gd name="connsiteY9" fmla="*/ 1417639 h 1417639"/>
                    <a:gd name="connsiteX10" fmla="*/ 0 w 1745262"/>
                    <a:gd name="connsiteY10" fmla="*/ 0 h 1417639"/>
                    <a:gd name="connsiteX0" fmla="*/ 0 w 1713746"/>
                    <a:gd name="connsiteY0" fmla="*/ 0 h 1420020"/>
                    <a:gd name="connsiteX1" fmla="*/ 52601 w 1713746"/>
                    <a:gd name="connsiteY1" fmla="*/ 1326 h 1420020"/>
                    <a:gd name="connsiteX2" fmla="*/ 53419 w 1713746"/>
                    <a:gd name="connsiteY2" fmla="*/ 1017059 h 1420020"/>
                    <a:gd name="connsiteX3" fmla="*/ 212697 w 1713746"/>
                    <a:gd name="connsiteY3" fmla="*/ 1288524 h 1420020"/>
                    <a:gd name="connsiteX4" fmla="*/ 1472642 w 1713746"/>
                    <a:gd name="connsiteY4" fmla="*/ 1293287 h 1420020"/>
                    <a:gd name="connsiteX5" fmla="*/ 1641713 w 1713746"/>
                    <a:gd name="connsiteY5" fmla="*/ 1021822 h 1420020"/>
                    <a:gd name="connsiteX6" fmla="*/ 1641578 w 1713746"/>
                    <a:gd name="connsiteY6" fmla="*/ 7147 h 1420020"/>
                    <a:gd name="connsiteX7" fmla="*/ 1702493 w 1713746"/>
                    <a:gd name="connsiteY7" fmla="*/ 7145 h 1420020"/>
                    <a:gd name="connsiteX8" fmla="*/ 1713746 w 1713746"/>
                    <a:gd name="connsiteY8" fmla="*/ 1420020 h 1420020"/>
                    <a:gd name="connsiteX9" fmla="*/ 7143 w 1713746"/>
                    <a:gd name="connsiteY9" fmla="*/ 1417639 h 1420020"/>
                    <a:gd name="connsiteX10" fmla="*/ 0 w 1713746"/>
                    <a:gd name="connsiteY10" fmla="*/ 0 h 1420020"/>
                    <a:gd name="connsiteX0" fmla="*/ 0 w 1709244"/>
                    <a:gd name="connsiteY0" fmla="*/ 0 h 1422401"/>
                    <a:gd name="connsiteX1" fmla="*/ 52601 w 1709244"/>
                    <a:gd name="connsiteY1" fmla="*/ 1326 h 1422401"/>
                    <a:gd name="connsiteX2" fmla="*/ 53419 w 1709244"/>
                    <a:gd name="connsiteY2" fmla="*/ 1017059 h 1422401"/>
                    <a:gd name="connsiteX3" fmla="*/ 212697 w 1709244"/>
                    <a:gd name="connsiteY3" fmla="*/ 1288524 h 1422401"/>
                    <a:gd name="connsiteX4" fmla="*/ 1472642 w 1709244"/>
                    <a:gd name="connsiteY4" fmla="*/ 1293287 h 1422401"/>
                    <a:gd name="connsiteX5" fmla="*/ 1641713 w 1709244"/>
                    <a:gd name="connsiteY5" fmla="*/ 1021822 h 1422401"/>
                    <a:gd name="connsiteX6" fmla="*/ 1641578 w 1709244"/>
                    <a:gd name="connsiteY6" fmla="*/ 7147 h 1422401"/>
                    <a:gd name="connsiteX7" fmla="*/ 1702493 w 1709244"/>
                    <a:gd name="connsiteY7" fmla="*/ 7145 h 1422401"/>
                    <a:gd name="connsiteX8" fmla="*/ 1709244 w 1709244"/>
                    <a:gd name="connsiteY8" fmla="*/ 1422401 h 1422401"/>
                    <a:gd name="connsiteX9" fmla="*/ 7143 w 1709244"/>
                    <a:gd name="connsiteY9" fmla="*/ 1417639 h 1422401"/>
                    <a:gd name="connsiteX10" fmla="*/ 0 w 1709244"/>
                    <a:gd name="connsiteY10" fmla="*/ 0 h 1422401"/>
                    <a:gd name="connsiteX0" fmla="*/ 0 w 1702493"/>
                    <a:gd name="connsiteY0" fmla="*/ 0 h 1424782"/>
                    <a:gd name="connsiteX1" fmla="*/ 52601 w 1702493"/>
                    <a:gd name="connsiteY1" fmla="*/ 1326 h 1424782"/>
                    <a:gd name="connsiteX2" fmla="*/ 53419 w 1702493"/>
                    <a:gd name="connsiteY2" fmla="*/ 1017059 h 1424782"/>
                    <a:gd name="connsiteX3" fmla="*/ 212697 w 1702493"/>
                    <a:gd name="connsiteY3" fmla="*/ 1288524 h 1424782"/>
                    <a:gd name="connsiteX4" fmla="*/ 1472642 w 1702493"/>
                    <a:gd name="connsiteY4" fmla="*/ 1293287 h 1424782"/>
                    <a:gd name="connsiteX5" fmla="*/ 1641713 w 1702493"/>
                    <a:gd name="connsiteY5" fmla="*/ 1021822 h 1424782"/>
                    <a:gd name="connsiteX6" fmla="*/ 1641578 w 1702493"/>
                    <a:gd name="connsiteY6" fmla="*/ 7147 h 1424782"/>
                    <a:gd name="connsiteX7" fmla="*/ 1702493 w 1702493"/>
                    <a:gd name="connsiteY7" fmla="*/ 7145 h 1424782"/>
                    <a:gd name="connsiteX8" fmla="*/ 1697989 w 1702493"/>
                    <a:gd name="connsiteY8" fmla="*/ 1424782 h 1424782"/>
                    <a:gd name="connsiteX9" fmla="*/ 7143 w 1702493"/>
                    <a:gd name="connsiteY9" fmla="*/ 1417639 h 1424782"/>
                    <a:gd name="connsiteX10" fmla="*/ 0 w 1702493"/>
                    <a:gd name="connsiteY10" fmla="*/ 0 h 142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2493" h="1424782">
                      <a:moveTo>
                        <a:pt x="0" y="0"/>
                      </a:moveTo>
                      <a:lnTo>
                        <a:pt x="52601" y="1326"/>
                      </a:lnTo>
                      <a:cubicBezTo>
                        <a:pt x="56907" y="181551"/>
                        <a:pt x="52978" y="800542"/>
                        <a:pt x="53419" y="1017059"/>
                      </a:cubicBezTo>
                      <a:cubicBezTo>
                        <a:pt x="51479" y="1247863"/>
                        <a:pt x="105938" y="1286936"/>
                        <a:pt x="212697" y="1288524"/>
                      </a:cubicBezTo>
                      <a:lnTo>
                        <a:pt x="1472642" y="1293287"/>
                      </a:lnTo>
                      <a:cubicBezTo>
                        <a:pt x="1566745" y="1282968"/>
                        <a:pt x="1640566" y="1239354"/>
                        <a:pt x="1641713" y="1021822"/>
                      </a:cubicBezTo>
                      <a:cubicBezTo>
                        <a:pt x="1642860" y="804290"/>
                        <a:pt x="1643370" y="184197"/>
                        <a:pt x="1641578" y="7147"/>
                      </a:cubicBezTo>
                      <a:lnTo>
                        <a:pt x="1702493" y="7145"/>
                      </a:lnTo>
                      <a:cubicBezTo>
                        <a:pt x="1702493" y="478897"/>
                        <a:pt x="1697989" y="953030"/>
                        <a:pt x="1697989" y="1424782"/>
                      </a:cubicBezTo>
                      <a:lnTo>
                        <a:pt x="7143" y="14176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F2F2"/>
                </a:solidFill>
                <a:ln w="25400" cap="flat" cmpd="sng" algn="ctr">
                  <a:solidFill>
                    <a:srgbClr val="434343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B85E2BB2-A844-4365-A882-879D17417A51}"/>
                    </a:ext>
                  </a:extLst>
                </p:cNvPr>
                <p:cNvSpPr/>
                <p:nvPr/>
              </p:nvSpPr>
              <p:spPr>
                <a:xfrm>
                  <a:off x="7372350" y="1066802"/>
                  <a:ext cx="71438" cy="61938"/>
                </a:xfrm>
                <a:prstGeom prst="ellipse">
                  <a:avLst/>
                </a:prstGeom>
                <a:solidFill>
                  <a:srgbClr val="C6C5C5"/>
                </a:solidFill>
                <a:ln w="12700" cap="flat" cmpd="sng" algn="ctr">
                  <a:solidFill>
                    <a:srgbClr val="434343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22" name="Rectangle 127">
                <a:extLst>
                  <a:ext uri="{FF2B5EF4-FFF2-40B4-BE49-F238E27FC236}">
                    <a16:creationId xmlns:a16="http://schemas.microsoft.com/office/drawing/2014/main" id="{199032FE-9260-4D91-B395-997F7D664E41}"/>
                  </a:ext>
                </a:extLst>
              </p:cNvPr>
              <p:cNvSpPr/>
              <p:nvPr/>
            </p:nvSpPr>
            <p:spPr>
              <a:xfrm>
                <a:off x="6376988" y="2864645"/>
                <a:ext cx="914504" cy="229761"/>
              </a:xfrm>
              <a:custGeom>
                <a:avLst/>
                <a:gdLst>
                  <a:gd name="connsiteX0" fmla="*/ 0 w 865731"/>
                  <a:gd name="connsiteY0" fmla="*/ 0 h 221821"/>
                  <a:gd name="connsiteX1" fmla="*/ 865731 w 865731"/>
                  <a:gd name="connsiteY1" fmla="*/ 0 h 221821"/>
                  <a:gd name="connsiteX2" fmla="*/ 865731 w 865731"/>
                  <a:gd name="connsiteY2" fmla="*/ 221821 h 221821"/>
                  <a:gd name="connsiteX3" fmla="*/ 0 w 865731"/>
                  <a:gd name="connsiteY3" fmla="*/ 221821 h 221821"/>
                  <a:gd name="connsiteX4" fmla="*/ 0 w 865731"/>
                  <a:gd name="connsiteY4" fmla="*/ 0 h 221821"/>
                  <a:gd name="connsiteX0" fmla="*/ 0 w 865731"/>
                  <a:gd name="connsiteY0" fmla="*/ 0 h 246162"/>
                  <a:gd name="connsiteX1" fmla="*/ 865731 w 865731"/>
                  <a:gd name="connsiteY1" fmla="*/ 0 h 246162"/>
                  <a:gd name="connsiteX2" fmla="*/ 865731 w 865731"/>
                  <a:gd name="connsiteY2" fmla="*/ 221821 h 246162"/>
                  <a:gd name="connsiteX3" fmla="*/ 0 w 865731"/>
                  <a:gd name="connsiteY3" fmla="*/ 221821 h 246162"/>
                  <a:gd name="connsiteX4" fmla="*/ 0 w 865731"/>
                  <a:gd name="connsiteY4" fmla="*/ 0 h 246162"/>
                  <a:gd name="connsiteX0" fmla="*/ 0 w 865731"/>
                  <a:gd name="connsiteY0" fmla="*/ 0 h 256122"/>
                  <a:gd name="connsiteX1" fmla="*/ 865731 w 865731"/>
                  <a:gd name="connsiteY1" fmla="*/ 0 h 256122"/>
                  <a:gd name="connsiteX2" fmla="*/ 865731 w 865731"/>
                  <a:gd name="connsiteY2" fmla="*/ 221821 h 256122"/>
                  <a:gd name="connsiteX3" fmla="*/ 0 w 865731"/>
                  <a:gd name="connsiteY3" fmla="*/ 221821 h 256122"/>
                  <a:gd name="connsiteX4" fmla="*/ 0 w 865731"/>
                  <a:gd name="connsiteY4" fmla="*/ 0 h 256122"/>
                  <a:gd name="connsiteX0" fmla="*/ 0 w 865731"/>
                  <a:gd name="connsiteY0" fmla="*/ 0 h 255336"/>
                  <a:gd name="connsiteX1" fmla="*/ 865731 w 865731"/>
                  <a:gd name="connsiteY1" fmla="*/ 0 h 255336"/>
                  <a:gd name="connsiteX2" fmla="*/ 865731 w 865731"/>
                  <a:gd name="connsiteY2" fmla="*/ 221821 h 255336"/>
                  <a:gd name="connsiteX3" fmla="*/ 0 w 865731"/>
                  <a:gd name="connsiteY3" fmla="*/ 221821 h 255336"/>
                  <a:gd name="connsiteX4" fmla="*/ 0 w 865731"/>
                  <a:gd name="connsiteY4" fmla="*/ 0 h 255336"/>
                  <a:gd name="connsiteX0" fmla="*/ 0 w 865731"/>
                  <a:gd name="connsiteY0" fmla="*/ 0 h 248640"/>
                  <a:gd name="connsiteX1" fmla="*/ 865731 w 865731"/>
                  <a:gd name="connsiteY1" fmla="*/ 0 h 248640"/>
                  <a:gd name="connsiteX2" fmla="*/ 865731 w 865731"/>
                  <a:gd name="connsiteY2" fmla="*/ 221821 h 248640"/>
                  <a:gd name="connsiteX3" fmla="*/ 0 w 865731"/>
                  <a:gd name="connsiteY3" fmla="*/ 221821 h 248640"/>
                  <a:gd name="connsiteX4" fmla="*/ 0 w 865731"/>
                  <a:gd name="connsiteY4" fmla="*/ 0 h 248640"/>
                  <a:gd name="connsiteX0" fmla="*/ 0 w 865731"/>
                  <a:gd name="connsiteY0" fmla="*/ 0 h 248640"/>
                  <a:gd name="connsiteX1" fmla="*/ 865731 w 865731"/>
                  <a:gd name="connsiteY1" fmla="*/ 0 h 248640"/>
                  <a:gd name="connsiteX2" fmla="*/ 865731 w 865731"/>
                  <a:gd name="connsiteY2" fmla="*/ 221821 h 248640"/>
                  <a:gd name="connsiteX3" fmla="*/ 0 w 865731"/>
                  <a:gd name="connsiteY3" fmla="*/ 221821 h 248640"/>
                  <a:gd name="connsiteX4" fmla="*/ 0 w 865731"/>
                  <a:gd name="connsiteY4" fmla="*/ 0 h 248640"/>
                  <a:gd name="connsiteX0" fmla="*/ 0 w 867985"/>
                  <a:gd name="connsiteY0" fmla="*/ 0 h 248640"/>
                  <a:gd name="connsiteX1" fmla="*/ 865731 w 867985"/>
                  <a:gd name="connsiteY1" fmla="*/ 0 h 248640"/>
                  <a:gd name="connsiteX2" fmla="*/ 867985 w 867985"/>
                  <a:gd name="connsiteY2" fmla="*/ 221821 h 248640"/>
                  <a:gd name="connsiteX3" fmla="*/ 0 w 867985"/>
                  <a:gd name="connsiteY3" fmla="*/ 221821 h 248640"/>
                  <a:gd name="connsiteX4" fmla="*/ 0 w 867985"/>
                  <a:gd name="connsiteY4" fmla="*/ 0 h 248640"/>
                  <a:gd name="connsiteX0" fmla="*/ 0 w 867985"/>
                  <a:gd name="connsiteY0" fmla="*/ 0 h 246132"/>
                  <a:gd name="connsiteX1" fmla="*/ 865731 w 867985"/>
                  <a:gd name="connsiteY1" fmla="*/ 0 h 246132"/>
                  <a:gd name="connsiteX2" fmla="*/ 867985 w 867985"/>
                  <a:gd name="connsiteY2" fmla="*/ 221821 h 246132"/>
                  <a:gd name="connsiteX3" fmla="*/ 2254 w 867985"/>
                  <a:gd name="connsiteY3" fmla="*/ 216791 h 246132"/>
                  <a:gd name="connsiteX4" fmla="*/ 0 w 867985"/>
                  <a:gd name="connsiteY4" fmla="*/ 0 h 246132"/>
                  <a:gd name="connsiteX0" fmla="*/ 0 w 865947"/>
                  <a:gd name="connsiteY0" fmla="*/ 0 h 244838"/>
                  <a:gd name="connsiteX1" fmla="*/ 865731 w 865947"/>
                  <a:gd name="connsiteY1" fmla="*/ 0 h 244838"/>
                  <a:gd name="connsiteX2" fmla="*/ 865731 w 865947"/>
                  <a:gd name="connsiteY2" fmla="*/ 219307 h 244838"/>
                  <a:gd name="connsiteX3" fmla="*/ 2254 w 865947"/>
                  <a:gd name="connsiteY3" fmla="*/ 216791 h 244838"/>
                  <a:gd name="connsiteX4" fmla="*/ 0 w 865947"/>
                  <a:gd name="connsiteY4" fmla="*/ 0 h 244838"/>
                  <a:gd name="connsiteX0" fmla="*/ 0 w 865947"/>
                  <a:gd name="connsiteY0" fmla="*/ 0 h 244838"/>
                  <a:gd name="connsiteX1" fmla="*/ 865731 w 865947"/>
                  <a:gd name="connsiteY1" fmla="*/ 0 h 244838"/>
                  <a:gd name="connsiteX2" fmla="*/ 865731 w 865947"/>
                  <a:gd name="connsiteY2" fmla="*/ 219307 h 244838"/>
                  <a:gd name="connsiteX3" fmla="*/ 2254 w 865947"/>
                  <a:gd name="connsiteY3" fmla="*/ 216791 h 244838"/>
                  <a:gd name="connsiteX4" fmla="*/ 0 w 865947"/>
                  <a:gd name="connsiteY4" fmla="*/ 0 h 244838"/>
                  <a:gd name="connsiteX0" fmla="*/ 0 w 865947"/>
                  <a:gd name="connsiteY0" fmla="*/ 0 h 243905"/>
                  <a:gd name="connsiteX1" fmla="*/ 865731 w 865947"/>
                  <a:gd name="connsiteY1" fmla="*/ 0 h 243905"/>
                  <a:gd name="connsiteX2" fmla="*/ 865731 w 865947"/>
                  <a:gd name="connsiteY2" fmla="*/ 219307 h 243905"/>
                  <a:gd name="connsiteX3" fmla="*/ 2254 w 865947"/>
                  <a:gd name="connsiteY3" fmla="*/ 216791 h 243905"/>
                  <a:gd name="connsiteX4" fmla="*/ 0 w 865947"/>
                  <a:gd name="connsiteY4" fmla="*/ 0 h 243905"/>
                  <a:gd name="connsiteX0" fmla="*/ 0 w 865830"/>
                  <a:gd name="connsiteY0" fmla="*/ 0 h 242644"/>
                  <a:gd name="connsiteX1" fmla="*/ 865731 w 865830"/>
                  <a:gd name="connsiteY1" fmla="*/ 0 h 242644"/>
                  <a:gd name="connsiteX2" fmla="*/ 863477 w 865830"/>
                  <a:gd name="connsiteY2" fmla="*/ 216792 h 242644"/>
                  <a:gd name="connsiteX3" fmla="*/ 2254 w 865830"/>
                  <a:gd name="connsiteY3" fmla="*/ 216791 h 242644"/>
                  <a:gd name="connsiteX4" fmla="*/ 0 w 865830"/>
                  <a:gd name="connsiteY4" fmla="*/ 0 h 242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830" h="242644">
                    <a:moveTo>
                      <a:pt x="0" y="0"/>
                    </a:moveTo>
                    <a:lnTo>
                      <a:pt x="865731" y="0"/>
                    </a:lnTo>
                    <a:cubicBezTo>
                      <a:pt x="866482" y="73940"/>
                      <a:pt x="862726" y="142852"/>
                      <a:pt x="863477" y="216792"/>
                    </a:cubicBezTo>
                    <a:cubicBezTo>
                      <a:pt x="641322" y="250129"/>
                      <a:pt x="297594" y="252377"/>
                      <a:pt x="2254" y="216791"/>
                    </a:cubicBezTo>
                    <a:cubicBezTo>
                      <a:pt x="1503" y="144527"/>
                      <a:pt x="751" y="72264"/>
                      <a:pt x="0" y="0"/>
                    </a:cubicBezTo>
                    <a:close/>
                  </a:path>
                </a:pathLst>
              </a:custGeom>
              <a:solidFill>
                <a:srgbClr val="F2F2F2"/>
              </a:solidFill>
              <a:ln w="6350" cap="flat" cmpd="sng" algn="ctr">
                <a:solidFill>
                  <a:srgbClr val="434343">
                    <a:shade val="50000"/>
                  </a:srgbClr>
                </a:solidFill>
                <a:prstDash val="solid"/>
              </a:ln>
              <a:effectLst>
                <a:innerShdw dist="25400" dir="13080000">
                  <a:srgbClr val="B4B4B4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39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F19827F-907F-4C5E-BBDF-37310D1C790F}"/>
                  </a:ext>
                </a:extLst>
              </p:cNvPr>
              <p:cNvSpPr/>
              <p:nvPr/>
            </p:nvSpPr>
            <p:spPr>
              <a:xfrm>
                <a:off x="6519965" y="2909268"/>
                <a:ext cx="196145" cy="90164"/>
              </a:xfrm>
              <a:prstGeom prst="rect">
                <a:avLst/>
              </a:prstGeom>
              <a:solidFill>
                <a:srgbClr val="B4B4B4"/>
              </a:solidFill>
              <a:ln w="9525" cap="flat" cmpd="sng" algn="ctr">
                <a:solidFill>
                  <a:srgbClr val="434343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39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11E8B530-CD92-4D08-9B78-C385940F72E7}"/>
                  </a:ext>
                </a:extLst>
              </p:cNvPr>
              <p:cNvSpPr/>
              <p:nvPr/>
            </p:nvSpPr>
            <p:spPr>
              <a:xfrm>
                <a:off x="6561368" y="2909799"/>
                <a:ext cx="99051" cy="89379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rgbClr val="434343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39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18CB8260-96F9-4820-8495-EFBD645EEF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92713" y="2909268"/>
                <a:ext cx="0" cy="93896"/>
              </a:xfrm>
              <a:prstGeom prst="line">
                <a:avLst/>
              </a:prstGeom>
              <a:noFill/>
              <a:ln w="3175" cap="flat" cmpd="sng" algn="ctr">
                <a:solidFill>
                  <a:srgbClr val="434343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A2C5AE84-EE9B-4ECD-B3C6-62E8D99E9C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8423" y="2909268"/>
                <a:ext cx="0" cy="93896"/>
              </a:xfrm>
              <a:prstGeom prst="line">
                <a:avLst/>
              </a:prstGeom>
              <a:noFill/>
              <a:ln w="3175" cap="flat" cmpd="sng" algn="ctr">
                <a:solidFill>
                  <a:srgbClr val="434343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0C7D54D2-B2FD-4856-89C0-D4B497986A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7001" y="2909268"/>
                <a:ext cx="0" cy="93896"/>
              </a:xfrm>
              <a:prstGeom prst="line">
                <a:avLst/>
              </a:prstGeom>
              <a:noFill/>
              <a:ln w="3175" cap="flat" cmpd="sng" algn="ctr">
                <a:solidFill>
                  <a:srgbClr val="434343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40A51D02-0888-4E49-A0D3-A8721599B6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23668" y="2906887"/>
                <a:ext cx="0" cy="93896"/>
              </a:xfrm>
              <a:prstGeom prst="line">
                <a:avLst/>
              </a:prstGeom>
              <a:noFill/>
              <a:ln w="3175" cap="flat" cmpd="sng" algn="ctr">
                <a:solidFill>
                  <a:srgbClr val="434343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E02EDB6C-B5ED-43AA-B3E4-10C87B1346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7958" y="2902121"/>
                <a:ext cx="0" cy="93896"/>
              </a:xfrm>
              <a:prstGeom prst="line">
                <a:avLst/>
              </a:prstGeom>
              <a:noFill/>
              <a:ln w="3175" cap="flat" cmpd="sng" algn="ctr">
                <a:solidFill>
                  <a:srgbClr val="434343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EF313A5-2FD8-47D6-ACCD-4103CC4940C4}"/>
                  </a:ext>
                </a:extLst>
              </p:cNvPr>
              <p:cNvSpPr txBox="1"/>
              <p:nvPr/>
            </p:nvSpPr>
            <p:spPr>
              <a:xfrm>
                <a:off x="6257978" y="2968031"/>
                <a:ext cx="774204" cy="13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ALARM/OFF/TRANSMIT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59B045C5-C0B0-4F6C-A943-8D30ABCA0A6E}"/>
                  </a:ext>
                </a:extLst>
              </p:cNvPr>
              <p:cNvSpPr txBox="1"/>
              <p:nvPr/>
            </p:nvSpPr>
            <p:spPr>
              <a:xfrm>
                <a:off x="6949397" y="2877282"/>
                <a:ext cx="478216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RESET/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PAUSE</a:t>
                </a: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BE7DF26D-015D-4216-A298-DCBAEEFB1E78}"/>
                  </a:ext>
                </a:extLst>
              </p:cNvPr>
              <p:cNvSpPr/>
              <p:nvPr/>
            </p:nvSpPr>
            <p:spPr>
              <a:xfrm>
                <a:off x="6950966" y="2893714"/>
                <a:ext cx="157549" cy="155448"/>
              </a:xfrm>
              <a:prstGeom prst="ellipse">
                <a:avLst/>
              </a:prstGeom>
              <a:solidFill>
                <a:srgbClr val="B4B4B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39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BF1DF708-547E-488B-87BA-C783BED83421}"/>
                  </a:ext>
                </a:extLst>
              </p:cNvPr>
              <p:cNvSpPr/>
              <p:nvPr/>
            </p:nvSpPr>
            <p:spPr>
              <a:xfrm>
                <a:off x="6971619" y="2913878"/>
                <a:ext cx="109728" cy="109728"/>
              </a:xfrm>
              <a:prstGeom prst="ellipse">
                <a:avLst/>
              </a:prstGeom>
              <a:solidFill>
                <a:srgbClr val="F2F2F2"/>
              </a:solidFill>
              <a:ln w="12700" cap="flat" cmpd="sng" algn="ctr">
                <a:solidFill>
                  <a:srgbClr val="2F2F2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39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60F47E2-5ED4-49F6-8BFA-B9B96A8EA58B}"/>
                  </a:ext>
                </a:extLst>
              </p:cNvPr>
              <p:cNvSpPr txBox="1"/>
              <p:nvPr/>
            </p:nvSpPr>
            <p:spPr>
              <a:xfrm>
                <a:off x="7237703" y="2287489"/>
                <a:ext cx="478216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5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STATUS</a:t>
                </a:r>
              </a:p>
            </p:txBody>
          </p:sp>
        </p:grp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5188F2ED-0315-4B20-814D-9FADBBB6FB0A}"/>
                </a:ext>
              </a:extLst>
            </p:cNvPr>
            <p:cNvSpPr/>
            <p:nvPr/>
          </p:nvSpPr>
          <p:spPr>
            <a:xfrm>
              <a:off x="7992930" y="5012987"/>
              <a:ext cx="3873808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rgbClr val="221F1F"/>
                  </a:solidFill>
                  <a:latin typeface="+mj-lt"/>
                </a:rPr>
                <a:t>TRANSMIT MODE </a:t>
              </a:r>
              <a:r>
                <a:rPr lang="en-US" sz="1100" dirty="0">
                  <a:solidFill>
                    <a:srgbClr val="221F1F"/>
                  </a:solidFill>
                  <a:latin typeface="+mj-lt"/>
                </a:rPr>
                <a:t>when switched to, a signal is sent to a BC600 monitor, which is connected to the nurse call system to provide an alarm at the nurse’s station.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D1CB4FA3-CE83-451B-8F78-E6D2596DA178}"/>
                </a:ext>
              </a:extLst>
            </p:cNvPr>
            <p:cNvSpPr/>
            <p:nvPr/>
          </p:nvSpPr>
          <p:spPr>
            <a:xfrm>
              <a:off x="6850793" y="1015749"/>
              <a:ext cx="192312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221F1F"/>
                  </a:solidFill>
                  <a:latin typeface="+mj-lt"/>
                </a:rPr>
                <a:t>SENSORS </a:t>
              </a:r>
              <a:r>
                <a:rPr lang="en-US" sz="1200" dirty="0">
                  <a:solidFill>
                    <a:srgbClr val="221F1F"/>
                  </a:solidFill>
                  <a:latin typeface="+mj-lt"/>
                </a:rPr>
                <a:t>identify motion sensor’s status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90389B1C-6E1F-4543-9C46-500CB187D0DD}"/>
                </a:ext>
              </a:extLst>
            </p:cNvPr>
            <p:cNvSpPr/>
            <p:nvPr/>
          </p:nvSpPr>
          <p:spPr>
            <a:xfrm>
              <a:off x="9644832" y="545206"/>
              <a:ext cx="197747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221F1F"/>
                  </a:solidFill>
                  <a:latin typeface="+mj-lt"/>
                </a:rPr>
                <a:t>ANTENNA </a:t>
              </a:r>
              <a:r>
                <a:rPr lang="en-US" sz="1200" dirty="0">
                  <a:solidFill>
                    <a:srgbClr val="221F1F"/>
                  </a:solidFill>
                  <a:latin typeface="+mj-lt"/>
                </a:rPr>
                <a:t>to improve signal strength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692E6406-004F-4640-973D-A6E9F7DDF9A6}"/>
                </a:ext>
              </a:extLst>
            </p:cNvPr>
            <p:cNvSpPr/>
            <p:nvPr/>
          </p:nvSpPr>
          <p:spPr>
            <a:xfrm>
              <a:off x="9544071" y="4468868"/>
              <a:ext cx="266075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221F1F"/>
                  </a:solidFill>
                  <a:latin typeface="+mj-lt"/>
                </a:rPr>
                <a:t>RESET/PAUSE </a:t>
              </a:r>
              <a:r>
                <a:rPr lang="en-US" sz="1200" dirty="0">
                  <a:solidFill>
                    <a:srgbClr val="221F1F"/>
                  </a:solidFill>
                  <a:latin typeface="+mj-lt"/>
                </a:rPr>
                <a:t>cancels alarm or pauses from triggering 15 seconds.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BBA55064-F4EA-4A1D-8AA9-4C876BA40584}"/>
                </a:ext>
              </a:extLst>
            </p:cNvPr>
            <p:cNvSpPr/>
            <p:nvPr/>
          </p:nvSpPr>
          <p:spPr>
            <a:xfrm>
              <a:off x="6716821" y="5738431"/>
              <a:ext cx="341321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221F1F"/>
                  </a:solidFill>
                  <a:latin typeface="+mj-lt"/>
                </a:rPr>
                <a:t>ALARM MODE </a:t>
              </a:r>
              <a:r>
                <a:rPr lang="en-US" sz="1200" dirty="0">
                  <a:solidFill>
                    <a:srgbClr val="221F1F"/>
                  </a:solidFill>
                  <a:latin typeface="+mj-lt"/>
                </a:rPr>
                <a:t>when switched to, the Wireless Motion Sensor will sound an audible alarm when motion is detected.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13B3AB8F-3508-4A75-823F-CD2921EA49EC}"/>
                </a:ext>
              </a:extLst>
            </p:cNvPr>
            <p:cNvSpPr/>
            <p:nvPr/>
          </p:nvSpPr>
          <p:spPr>
            <a:xfrm>
              <a:off x="8501104" y="2315229"/>
              <a:ext cx="109015" cy="10912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0" name="Connector: Elbow 289">
              <a:extLst>
                <a:ext uri="{FF2B5EF4-FFF2-40B4-BE49-F238E27FC236}">
                  <a16:creationId xmlns:a16="http://schemas.microsoft.com/office/drawing/2014/main" id="{1564B0BB-FAFB-4B80-9503-688D2E167DFC}"/>
                </a:ext>
              </a:extLst>
            </p:cNvPr>
            <p:cNvCxnSpPr>
              <a:cxnSpLocks/>
              <a:stCxn id="284" idx="2"/>
              <a:endCxn id="289" idx="2"/>
            </p:cNvCxnSpPr>
            <p:nvPr/>
          </p:nvCxnSpPr>
          <p:spPr>
            <a:xfrm rot="16200000" flipH="1">
              <a:off x="7710541" y="1579229"/>
              <a:ext cx="892378" cy="688748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E95A5BBB-E0CD-42F5-897D-C4C4792B472A}"/>
                </a:ext>
              </a:extLst>
            </p:cNvPr>
            <p:cNvSpPr/>
            <p:nvPr/>
          </p:nvSpPr>
          <p:spPr>
            <a:xfrm>
              <a:off x="10075523" y="1584076"/>
              <a:ext cx="109015" cy="10912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2" name="Connector: Elbow 291">
              <a:extLst>
                <a:ext uri="{FF2B5EF4-FFF2-40B4-BE49-F238E27FC236}">
                  <a16:creationId xmlns:a16="http://schemas.microsoft.com/office/drawing/2014/main" id="{97B95BD6-8F78-4A4E-B473-B4B2179A46E9}"/>
                </a:ext>
              </a:extLst>
            </p:cNvPr>
            <p:cNvCxnSpPr>
              <a:cxnSpLocks/>
              <a:stCxn id="285" idx="2"/>
              <a:endCxn id="291" idx="6"/>
            </p:cNvCxnSpPr>
            <p:nvPr/>
          </p:nvCxnSpPr>
          <p:spPr>
            <a:xfrm rot="5400000">
              <a:off x="10093171" y="1098239"/>
              <a:ext cx="631768" cy="449033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8F9C684F-A4D7-4D1B-9BA2-8D37BD46110D}"/>
                </a:ext>
              </a:extLst>
            </p:cNvPr>
            <p:cNvSpPr/>
            <p:nvPr/>
          </p:nvSpPr>
          <p:spPr>
            <a:xfrm>
              <a:off x="8523251" y="3776361"/>
              <a:ext cx="109015" cy="10912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4" name="Connector: Elbow 293">
              <a:extLst>
                <a:ext uri="{FF2B5EF4-FFF2-40B4-BE49-F238E27FC236}">
                  <a16:creationId xmlns:a16="http://schemas.microsoft.com/office/drawing/2014/main" id="{DE1E0F88-0A66-4430-BD17-422A63B06BF1}"/>
                </a:ext>
              </a:extLst>
            </p:cNvPr>
            <p:cNvCxnSpPr>
              <a:cxnSpLocks/>
              <a:endCxn id="293" idx="2"/>
            </p:cNvCxnSpPr>
            <p:nvPr/>
          </p:nvCxnSpPr>
          <p:spPr>
            <a:xfrm rot="5400000" flipH="1" flipV="1">
              <a:off x="6858604" y="4073784"/>
              <a:ext cx="1907507" cy="1421788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7FFBB7FD-9136-4196-9144-D4DAE014F073}"/>
                </a:ext>
              </a:extLst>
            </p:cNvPr>
            <p:cNvSpPr/>
            <p:nvPr/>
          </p:nvSpPr>
          <p:spPr>
            <a:xfrm>
              <a:off x="9115143" y="3754172"/>
              <a:ext cx="109015" cy="10912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6" name="Connector: Elbow 295">
              <a:extLst>
                <a:ext uri="{FF2B5EF4-FFF2-40B4-BE49-F238E27FC236}">
                  <a16:creationId xmlns:a16="http://schemas.microsoft.com/office/drawing/2014/main" id="{7DA7F61B-EC2F-4806-91CD-6C7AAE975D8E}"/>
                </a:ext>
              </a:extLst>
            </p:cNvPr>
            <p:cNvCxnSpPr>
              <a:cxnSpLocks/>
              <a:endCxn id="295" idx="4"/>
            </p:cNvCxnSpPr>
            <p:nvPr/>
          </p:nvCxnSpPr>
          <p:spPr>
            <a:xfrm rot="5400000" flipH="1" flipV="1">
              <a:off x="8161954" y="3966605"/>
              <a:ext cx="1111004" cy="904390"/>
            </a:xfrm>
            <a:prstGeom prst="bentConnector3">
              <a:avLst>
                <a:gd name="adj1" fmla="val 18745"/>
              </a:avLst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51448183-82F4-466A-9A21-AA747734A72C}"/>
                </a:ext>
              </a:extLst>
            </p:cNvPr>
            <p:cNvSpPr/>
            <p:nvPr/>
          </p:nvSpPr>
          <p:spPr>
            <a:xfrm>
              <a:off x="9806220" y="3763863"/>
              <a:ext cx="109015" cy="10912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8" name="Connector: Elbow 297">
              <a:extLst>
                <a:ext uri="{FF2B5EF4-FFF2-40B4-BE49-F238E27FC236}">
                  <a16:creationId xmlns:a16="http://schemas.microsoft.com/office/drawing/2014/main" id="{2BEE49E2-ADBD-4E67-9BBE-A3E7DE81518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9559328" y="4162228"/>
              <a:ext cx="611859" cy="1421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046D021C-4717-40DC-8B33-DDC38501C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39" y="6348559"/>
              <a:ext cx="1181601" cy="315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06021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27852-1025-44C6-8D1A-1038696C3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Curbell Medical – Other FM Products</a:t>
            </a:r>
          </a:p>
        </p:txBody>
      </p:sp>
      <p:pic>
        <p:nvPicPr>
          <p:cNvPr id="24" name="Graphic 23" descr="Box">
            <a:extLst>
              <a:ext uri="{FF2B5EF4-FFF2-40B4-BE49-F238E27FC236}">
                <a16:creationId xmlns:a16="http://schemas.microsoft.com/office/drawing/2014/main" id="{23CCD441-127A-4776-8414-69635E990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53790" y="834390"/>
            <a:ext cx="914400" cy="9144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90BC11B-DC6F-4B86-A474-EDBA9B9C5BED}"/>
              </a:ext>
            </a:extLst>
          </p:cNvPr>
          <p:cNvGrpSpPr/>
          <p:nvPr/>
        </p:nvGrpSpPr>
        <p:grpSpPr>
          <a:xfrm>
            <a:off x="169967" y="2385685"/>
            <a:ext cx="11332883" cy="3918932"/>
            <a:chOff x="169967" y="2385685"/>
            <a:chExt cx="11332883" cy="3918932"/>
          </a:xfrm>
        </p:grpSpPr>
        <p:cxnSp>
          <p:nvCxnSpPr>
            <p:cNvPr id="25" name="Google Shape;91;p16">
              <a:extLst>
                <a:ext uri="{FF2B5EF4-FFF2-40B4-BE49-F238E27FC236}">
                  <a16:creationId xmlns:a16="http://schemas.microsoft.com/office/drawing/2014/main" id="{982BF398-2AE9-43B0-802F-3DEE87A54AE6}"/>
                </a:ext>
              </a:extLst>
            </p:cNvPr>
            <p:cNvCxnSpPr>
              <a:cxnSpLocks/>
              <a:endCxn id="70" idx="2"/>
            </p:cNvCxnSpPr>
            <p:nvPr/>
          </p:nvCxnSpPr>
          <p:spPr>
            <a:xfrm flipV="1">
              <a:off x="1114342" y="4137385"/>
              <a:ext cx="9337158" cy="11944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2" name="Google Shape;94;p16">
              <a:extLst>
                <a:ext uri="{FF2B5EF4-FFF2-40B4-BE49-F238E27FC236}">
                  <a16:creationId xmlns:a16="http://schemas.microsoft.com/office/drawing/2014/main" id="{6406E563-B988-47EB-AC3B-DF262169ACE5}"/>
                </a:ext>
              </a:extLst>
            </p:cNvPr>
            <p:cNvSpPr/>
            <p:nvPr/>
          </p:nvSpPr>
          <p:spPr>
            <a:xfrm>
              <a:off x="8190794" y="2394015"/>
              <a:ext cx="1183800" cy="11838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5;p16">
              <a:extLst>
                <a:ext uri="{FF2B5EF4-FFF2-40B4-BE49-F238E27FC236}">
                  <a16:creationId xmlns:a16="http://schemas.microsoft.com/office/drawing/2014/main" id="{9D21ECAE-1953-418C-AD58-90993B66A393}"/>
                </a:ext>
              </a:extLst>
            </p:cNvPr>
            <p:cNvSpPr/>
            <p:nvPr/>
          </p:nvSpPr>
          <p:spPr>
            <a:xfrm>
              <a:off x="8273294" y="2476515"/>
              <a:ext cx="1018800" cy="1018800"/>
            </a:xfrm>
            <a:prstGeom prst="ellipse">
              <a:avLst/>
            </a:prstGeom>
            <a:solidFill>
              <a:srgbClr val="7E9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6;p16">
              <a:extLst>
                <a:ext uri="{FF2B5EF4-FFF2-40B4-BE49-F238E27FC236}">
                  <a16:creationId xmlns:a16="http://schemas.microsoft.com/office/drawing/2014/main" id="{79BC6CEC-3469-4D26-A531-31C49FCBED51}"/>
                </a:ext>
              </a:extLst>
            </p:cNvPr>
            <p:cNvSpPr/>
            <p:nvPr/>
          </p:nvSpPr>
          <p:spPr>
            <a:xfrm>
              <a:off x="8700194" y="3643465"/>
              <a:ext cx="165000" cy="165000"/>
            </a:xfrm>
            <a:prstGeom prst="ellipse">
              <a:avLst/>
            </a:prstGeom>
            <a:solidFill>
              <a:srgbClr val="7E9632"/>
            </a:solidFill>
            <a:ln>
              <a:solidFill>
                <a:srgbClr val="7E963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7;p16">
              <a:extLst>
                <a:ext uri="{FF2B5EF4-FFF2-40B4-BE49-F238E27FC236}">
                  <a16:creationId xmlns:a16="http://schemas.microsoft.com/office/drawing/2014/main" id="{9C11C676-E32B-4780-B12F-89F9787B9B57}"/>
                </a:ext>
              </a:extLst>
            </p:cNvPr>
            <p:cNvSpPr/>
            <p:nvPr/>
          </p:nvSpPr>
          <p:spPr>
            <a:xfrm>
              <a:off x="8734244" y="3874115"/>
              <a:ext cx="96900" cy="96900"/>
            </a:xfrm>
            <a:prstGeom prst="ellipse">
              <a:avLst/>
            </a:prstGeom>
            <a:solidFill>
              <a:srgbClr val="7E9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8;p16">
              <a:extLst>
                <a:ext uri="{FF2B5EF4-FFF2-40B4-BE49-F238E27FC236}">
                  <a16:creationId xmlns:a16="http://schemas.microsoft.com/office/drawing/2014/main" id="{0CA121AD-C247-4E0A-A7D9-2A502F47C944}"/>
                </a:ext>
              </a:extLst>
            </p:cNvPr>
            <p:cNvSpPr/>
            <p:nvPr/>
          </p:nvSpPr>
          <p:spPr>
            <a:xfrm>
              <a:off x="8673644" y="4036665"/>
              <a:ext cx="218100" cy="2181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9;p16">
              <a:extLst>
                <a:ext uri="{FF2B5EF4-FFF2-40B4-BE49-F238E27FC236}">
                  <a16:creationId xmlns:a16="http://schemas.microsoft.com/office/drawing/2014/main" id="{F215DD9E-061D-494E-9FC3-830F1AA395DA}"/>
                </a:ext>
              </a:extLst>
            </p:cNvPr>
            <p:cNvSpPr/>
            <p:nvPr/>
          </p:nvSpPr>
          <p:spPr>
            <a:xfrm>
              <a:off x="8723108" y="4071510"/>
              <a:ext cx="148200" cy="148200"/>
            </a:xfrm>
            <a:prstGeom prst="ellipse">
              <a:avLst/>
            </a:prstGeom>
            <a:solidFill>
              <a:srgbClr val="7E96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00;p16">
              <a:extLst>
                <a:ext uri="{FF2B5EF4-FFF2-40B4-BE49-F238E27FC236}">
                  <a16:creationId xmlns:a16="http://schemas.microsoft.com/office/drawing/2014/main" id="{5B2933F9-1105-4E29-8028-2542F1F00D2C}"/>
                </a:ext>
              </a:extLst>
            </p:cNvPr>
            <p:cNvSpPr txBox="1"/>
            <p:nvPr/>
          </p:nvSpPr>
          <p:spPr>
            <a:xfrm>
              <a:off x="7840394" y="4350586"/>
              <a:ext cx="1884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accent5">
                      <a:lumMod val="75000"/>
                    </a:schemeClr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Accessories</a:t>
              </a:r>
              <a:endParaRPr sz="1600" dirty="0">
                <a:solidFill>
                  <a:schemeClr val="accent5">
                    <a:lumMod val="75000"/>
                  </a:schemeClr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89" name="Google Shape;101;p16">
              <a:extLst>
                <a:ext uri="{FF2B5EF4-FFF2-40B4-BE49-F238E27FC236}">
                  <a16:creationId xmlns:a16="http://schemas.microsoft.com/office/drawing/2014/main" id="{F08266C1-861E-417C-AB01-B8754AD22491}"/>
                </a:ext>
              </a:extLst>
            </p:cNvPr>
            <p:cNvSpPr txBox="1"/>
            <p:nvPr/>
          </p:nvSpPr>
          <p:spPr>
            <a:xfrm>
              <a:off x="7840394" y="4664073"/>
              <a:ext cx="1884600" cy="1168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sz="1200" dirty="0">
                  <a:latin typeface="+mj-lt"/>
                  <a:ea typeface="Roboto"/>
                  <a:cs typeface="Roboto"/>
                  <a:sym typeface="Roboto"/>
                </a:rPr>
                <a:t>Mounts, clips, cables, replacement parts, transmitters and nurse call adaptors </a:t>
              </a:r>
            </a:p>
          </p:txBody>
        </p:sp>
        <p:pic>
          <p:nvPicPr>
            <p:cNvPr id="18" name="Graphic 17" descr="Gears">
              <a:extLst>
                <a:ext uri="{FF2B5EF4-FFF2-40B4-BE49-F238E27FC236}">
                  <a16:creationId xmlns:a16="http://schemas.microsoft.com/office/drawing/2014/main" id="{45B34937-4030-49B8-BC67-A4986024B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511186" y="2724031"/>
              <a:ext cx="543015" cy="543015"/>
            </a:xfrm>
            <a:prstGeom prst="rect">
              <a:avLst/>
            </a:prstGeom>
          </p:spPr>
        </p:pic>
        <p:sp>
          <p:nvSpPr>
            <p:cNvPr id="27" name="Google Shape;94;p16">
              <a:extLst>
                <a:ext uri="{FF2B5EF4-FFF2-40B4-BE49-F238E27FC236}">
                  <a16:creationId xmlns:a16="http://schemas.microsoft.com/office/drawing/2014/main" id="{1F9CC48C-5001-4BD1-8C21-946FF5F69AF5}"/>
                </a:ext>
              </a:extLst>
            </p:cNvPr>
            <p:cNvSpPr/>
            <p:nvPr/>
          </p:nvSpPr>
          <p:spPr>
            <a:xfrm>
              <a:off x="520367" y="2394015"/>
              <a:ext cx="1183800" cy="11838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5;p16">
              <a:extLst>
                <a:ext uri="{FF2B5EF4-FFF2-40B4-BE49-F238E27FC236}">
                  <a16:creationId xmlns:a16="http://schemas.microsoft.com/office/drawing/2014/main" id="{060987DB-2B53-45DD-8971-1128320CB2C8}"/>
                </a:ext>
              </a:extLst>
            </p:cNvPr>
            <p:cNvSpPr/>
            <p:nvPr/>
          </p:nvSpPr>
          <p:spPr>
            <a:xfrm>
              <a:off x="602867" y="2476515"/>
              <a:ext cx="1018800" cy="10188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6;p16">
              <a:extLst>
                <a:ext uri="{FF2B5EF4-FFF2-40B4-BE49-F238E27FC236}">
                  <a16:creationId xmlns:a16="http://schemas.microsoft.com/office/drawing/2014/main" id="{A642CBC9-1388-4E80-B433-A93F71BB5A84}"/>
                </a:ext>
              </a:extLst>
            </p:cNvPr>
            <p:cNvSpPr/>
            <p:nvPr/>
          </p:nvSpPr>
          <p:spPr>
            <a:xfrm>
              <a:off x="1029767" y="3643465"/>
              <a:ext cx="165000" cy="165000"/>
            </a:xfrm>
            <a:prstGeom prst="ellipse">
              <a:avLst/>
            </a:prstGeom>
            <a:solidFill>
              <a:srgbClr val="0B53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7;p16">
              <a:extLst>
                <a:ext uri="{FF2B5EF4-FFF2-40B4-BE49-F238E27FC236}">
                  <a16:creationId xmlns:a16="http://schemas.microsoft.com/office/drawing/2014/main" id="{190DD5BC-900F-40D7-A796-F2166C271F5B}"/>
                </a:ext>
              </a:extLst>
            </p:cNvPr>
            <p:cNvSpPr/>
            <p:nvPr/>
          </p:nvSpPr>
          <p:spPr>
            <a:xfrm>
              <a:off x="1063817" y="3874115"/>
              <a:ext cx="96900" cy="96900"/>
            </a:xfrm>
            <a:prstGeom prst="ellipse">
              <a:avLst/>
            </a:prstGeom>
            <a:solidFill>
              <a:srgbClr val="0B53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;p16">
              <a:extLst>
                <a:ext uri="{FF2B5EF4-FFF2-40B4-BE49-F238E27FC236}">
                  <a16:creationId xmlns:a16="http://schemas.microsoft.com/office/drawing/2014/main" id="{3964AB12-943C-4545-927F-6A68604963FF}"/>
                </a:ext>
              </a:extLst>
            </p:cNvPr>
            <p:cNvSpPr/>
            <p:nvPr/>
          </p:nvSpPr>
          <p:spPr>
            <a:xfrm>
              <a:off x="1003217" y="4036665"/>
              <a:ext cx="218100" cy="2181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9;p16">
              <a:extLst>
                <a:ext uri="{FF2B5EF4-FFF2-40B4-BE49-F238E27FC236}">
                  <a16:creationId xmlns:a16="http://schemas.microsoft.com/office/drawing/2014/main" id="{0B7455A8-3FE4-4631-AB06-4AC32E439DE6}"/>
                </a:ext>
              </a:extLst>
            </p:cNvPr>
            <p:cNvSpPr/>
            <p:nvPr/>
          </p:nvSpPr>
          <p:spPr>
            <a:xfrm>
              <a:off x="1038167" y="4071510"/>
              <a:ext cx="148200" cy="148200"/>
            </a:xfrm>
            <a:prstGeom prst="ellipse">
              <a:avLst/>
            </a:prstGeom>
            <a:solidFill>
              <a:srgbClr val="0B53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;p16">
              <a:extLst>
                <a:ext uri="{FF2B5EF4-FFF2-40B4-BE49-F238E27FC236}">
                  <a16:creationId xmlns:a16="http://schemas.microsoft.com/office/drawing/2014/main" id="{1BA35A7A-95D4-463D-B610-D6918A52F547}"/>
                </a:ext>
              </a:extLst>
            </p:cNvPr>
            <p:cNvSpPr txBox="1"/>
            <p:nvPr/>
          </p:nvSpPr>
          <p:spPr>
            <a:xfrm>
              <a:off x="169967" y="4350586"/>
              <a:ext cx="1884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0B5395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Floor Mats</a:t>
              </a:r>
              <a:endParaRPr sz="1600" dirty="0">
                <a:solidFill>
                  <a:srgbClr val="0B5395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4" name="Google Shape;101;p16">
              <a:extLst>
                <a:ext uri="{FF2B5EF4-FFF2-40B4-BE49-F238E27FC236}">
                  <a16:creationId xmlns:a16="http://schemas.microsoft.com/office/drawing/2014/main" id="{97622581-1436-4DCB-809D-1D2DC9B0FD1E}"/>
                </a:ext>
              </a:extLst>
            </p:cNvPr>
            <p:cNvSpPr txBox="1"/>
            <p:nvPr/>
          </p:nvSpPr>
          <p:spPr>
            <a:xfrm>
              <a:off x="169967" y="4655998"/>
              <a:ext cx="1884600" cy="13890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00"/>
              <a:r>
                <a:rPr lang="en-US" altLang="en-US" sz="1200" kern="0" dirty="0">
                  <a:latin typeface="+mj-lt"/>
                </a:rPr>
                <a:t>P</a:t>
              </a:r>
              <a:r>
                <a:rPr lang="en-US" sz="1200" kern="0" dirty="0">
                  <a:latin typeface="+mj-lt"/>
                </a:rPr>
                <a:t>laced near beds, chairs, and doorways to alert staff if a patient attempts to stand or walk. Available in corded and cordless options.</a:t>
              </a:r>
              <a:endParaRPr lang="en-US" sz="1200" kern="0" dirty="0">
                <a:solidFill>
                  <a:srgbClr val="FFC39F"/>
                </a:solidFill>
                <a:latin typeface="+mj-lt"/>
              </a:endParaRPr>
            </a:p>
          </p:txBody>
        </p:sp>
        <p:sp>
          <p:nvSpPr>
            <p:cNvPr id="36" name="Google Shape;103;p16">
              <a:extLst>
                <a:ext uri="{FF2B5EF4-FFF2-40B4-BE49-F238E27FC236}">
                  <a16:creationId xmlns:a16="http://schemas.microsoft.com/office/drawing/2014/main" id="{479817AE-9443-47D6-A646-71F8C1D23898}"/>
                </a:ext>
              </a:extLst>
            </p:cNvPr>
            <p:cNvSpPr/>
            <p:nvPr/>
          </p:nvSpPr>
          <p:spPr>
            <a:xfrm>
              <a:off x="6359267" y="2394015"/>
              <a:ext cx="1183800" cy="11838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4;p16">
              <a:extLst>
                <a:ext uri="{FF2B5EF4-FFF2-40B4-BE49-F238E27FC236}">
                  <a16:creationId xmlns:a16="http://schemas.microsoft.com/office/drawing/2014/main" id="{FE2244BC-E2DD-4B5F-93C0-5B2E18F551B3}"/>
                </a:ext>
              </a:extLst>
            </p:cNvPr>
            <p:cNvSpPr/>
            <p:nvPr/>
          </p:nvSpPr>
          <p:spPr>
            <a:xfrm>
              <a:off x="6441767" y="2476515"/>
              <a:ext cx="1018800" cy="10188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5;p16">
              <a:extLst>
                <a:ext uri="{FF2B5EF4-FFF2-40B4-BE49-F238E27FC236}">
                  <a16:creationId xmlns:a16="http://schemas.microsoft.com/office/drawing/2014/main" id="{9EE82881-AD2A-479B-8BA1-6BBC5F1F65DE}"/>
                </a:ext>
              </a:extLst>
            </p:cNvPr>
            <p:cNvSpPr/>
            <p:nvPr/>
          </p:nvSpPr>
          <p:spPr>
            <a:xfrm>
              <a:off x="6868667" y="3643465"/>
              <a:ext cx="165000" cy="165000"/>
            </a:xfrm>
            <a:prstGeom prst="ellipse">
              <a:avLst/>
            </a:prstGeom>
            <a:solidFill>
              <a:srgbClr val="0C9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6;p16">
              <a:extLst>
                <a:ext uri="{FF2B5EF4-FFF2-40B4-BE49-F238E27FC236}">
                  <a16:creationId xmlns:a16="http://schemas.microsoft.com/office/drawing/2014/main" id="{F1E80673-CB64-474E-AE81-5F44F02FF55A}"/>
                </a:ext>
              </a:extLst>
            </p:cNvPr>
            <p:cNvSpPr/>
            <p:nvPr/>
          </p:nvSpPr>
          <p:spPr>
            <a:xfrm>
              <a:off x="6902717" y="3874115"/>
              <a:ext cx="96900" cy="96900"/>
            </a:xfrm>
            <a:prstGeom prst="ellipse">
              <a:avLst/>
            </a:prstGeom>
            <a:solidFill>
              <a:srgbClr val="0C9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7;p16">
              <a:extLst>
                <a:ext uri="{FF2B5EF4-FFF2-40B4-BE49-F238E27FC236}">
                  <a16:creationId xmlns:a16="http://schemas.microsoft.com/office/drawing/2014/main" id="{4480CFA5-C2E3-4F4B-8269-08B48EFDE8E9}"/>
                </a:ext>
              </a:extLst>
            </p:cNvPr>
            <p:cNvSpPr/>
            <p:nvPr/>
          </p:nvSpPr>
          <p:spPr>
            <a:xfrm>
              <a:off x="6842117" y="4036665"/>
              <a:ext cx="218100" cy="2181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8;p16">
              <a:extLst>
                <a:ext uri="{FF2B5EF4-FFF2-40B4-BE49-F238E27FC236}">
                  <a16:creationId xmlns:a16="http://schemas.microsoft.com/office/drawing/2014/main" id="{CDA9E5FF-EFAD-4E33-A08A-970758C6CA3E}"/>
                </a:ext>
              </a:extLst>
            </p:cNvPr>
            <p:cNvSpPr/>
            <p:nvPr/>
          </p:nvSpPr>
          <p:spPr>
            <a:xfrm>
              <a:off x="6877067" y="4071510"/>
              <a:ext cx="148200" cy="148200"/>
            </a:xfrm>
            <a:prstGeom prst="ellipse">
              <a:avLst/>
            </a:prstGeom>
            <a:solidFill>
              <a:srgbClr val="0C9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9;p16">
              <a:extLst>
                <a:ext uri="{FF2B5EF4-FFF2-40B4-BE49-F238E27FC236}">
                  <a16:creationId xmlns:a16="http://schemas.microsoft.com/office/drawing/2014/main" id="{4633030B-E5B7-4051-8E83-5172631C1D0A}"/>
                </a:ext>
              </a:extLst>
            </p:cNvPr>
            <p:cNvSpPr txBox="1"/>
            <p:nvPr/>
          </p:nvSpPr>
          <p:spPr>
            <a:xfrm>
              <a:off x="5894094" y="4350586"/>
              <a:ext cx="2125729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0C9B74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Wander Management</a:t>
              </a:r>
              <a:endParaRPr sz="1600" dirty="0">
                <a:solidFill>
                  <a:srgbClr val="0C9B74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3" name="Google Shape;110;p16">
              <a:extLst>
                <a:ext uri="{FF2B5EF4-FFF2-40B4-BE49-F238E27FC236}">
                  <a16:creationId xmlns:a16="http://schemas.microsoft.com/office/drawing/2014/main" id="{AF21B943-6690-4A17-8356-79297E6F083B}"/>
                </a:ext>
              </a:extLst>
            </p:cNvPr>
            <p:cNvSpPr txBox="1"/>
            <p:nvPr/>
          </p:nvSpPr>
          <p:spPr>
            <a:xfrm>
              <a:off x="6008867" y="4664072"/>
              <a:ext cx="1884600" cy="1382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00"/>
              <a:r>
                <a:rPr lang="en-US" sz="1200" kern="0" dirty="0">
                  <a:latin typeface="+mj-lt"/>
                </a:rPr>
                <a:t>Door strip sensor mounts near a doorway and will alarm when a patient worn wristband sensor nears the sensor strip </a:t>
              </a:r>
              <a:endParaRPr lang="en-US" sz="1200" kern="0" dirty="0">
                <a:solidFill>
                  <a:srgbClr val="FFC39F"/>
                </a:solidFill>
                <a:latin typeface="+mj-lt"/>
              </a:endParaRPr>
            </a:p>
          </p:txBody>
        </p:sp>
        <p:sp>
          <p:nvSpPr>
            <p:cNvPr id="45" name="Google Shape;112;p16">
              <a:extLst>
                <a:ext uri="{FF2B5EF4-FFF2-40B4-BE49-F238E27FC236}">
                  <a16:creationId xmlns:a16="http://schemas.microsoft.com/office/drawing/2014/main" id="{CF217732-07D1-4645-ACAF-2A984D66923F}"/>
                </a:ext>
              </a:extLst>
            </p:cNvPr>
            <p:cNvSpPr/>
            <p:nvPr/>
          </p:nvSpPr>
          <p:spPr>
            <a:xfrm>
              <a:off x="2466667" y="2394015"/>
              <a:ext cx="1183800" cy="11838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3;p16">
              <a:extLst>
                <a:ext uri="{FF2B5EF4-FFF2-40B4-BE49-F238E27FC236}">
                  <a16:creationId xmlns:a16="http://schemas.microsoft.com/office/drawing/2014/main" id="{9D797DE7-966C-43DC-9945-7BD60005B12B}"/>
                </a:ext>
              </a:extLst>
            </p:cNvPr>
            <p:cNvSpPr/>
            <p:nvPr/>
          </p:nvSpPr>
          <p:spPr>
            <a:xfrm>
              <a:off x="2549167" y="2476515"/>
              <a:ext cx="1018800" cy="10188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Google Shape;114;p16">
              <a:extLst>
                <a:ext uri="{FF2B5EF4-FFF2-40B4-BE49-F238E27FC236}">
                  <a16:creationId xmlns:a16="http://schemas.microsoft.com/office/drawing/2014/main" id="{A8E3BA11-F3ED-49FD-ACC8-F7173B086A23}"/>
                </a:ext>
              </a:extLst>
            </p:cNvPr>
            <p:cNvSpPr/>
            <p:nvPr/>
          </p:nvSpPr>
          <p:spPr>
            <a:xfrm>
              <a:off x="2976067" y="3643465"/>
              <a:ext cx="165000" cy="165000"/>
            </a:xfrm>
            <a:prstGeom prst="ellipse">
              <a:avLst/>
            </a:prstGeom>
            <a:solidFill>
              <a:srgbClr val="007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5;p16">
              <a:extLst>
                <a:ext uri="{FF2B5EF4-FFF2-40B4-BE49-F238E27FC236}">
                  <a16:creationId xmlns:a16="http://schemas.microsoft.com/office/drawing/2014/main" id="{29A709A8-3298-4F38-9860-D39247C113CD}"/>
                </a:ext>
              </a:extLst>
            </p:cNvPr>
            <p:cNvSpPr/>
            <p:nvPr/>
          </p:nvSpPr>
          <p:spPr>
            <a:xfrm>
              <a:off x="3010117" y="3874115"/>
              <a:ext cx="96900" cy="96900"/>
            </a:xfrm>
            <a:prstGeom prst="ellipse">
              <a:avLst/>
            </a:prstGeom>
            <a:solidFill>
              <a:srgbClr val="007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6;p16">
              <a:extLst>
                <a:ext uri="{FF2B5EF4-FFF2-40B4-BE49-F238E27FC236}">
                  <a16:creationId xmlns:a16="http://schemas.microsoft.com/office/drawing/2014/main" id="{FF157563-FBD2-4FB6-B344-D07AA1B61309}"/>
                </a:ext>
              </a:extLst>
            </p:cNvPr>
            <p:cNvSpPr/>
            <p:nvPr/>
          </p:nvSpPr>
          <p:spPr>
            <a:xfrm>
              <a:off x="2949517" y="4036665"/>
              <a:ext cx="218100" cy="2181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7;p16">
              <a:extLst>
                <a:ext uri="{FF2B5EF4-FFF2-40B4-BE49-F238E27FC236}">
                  <a16:creationId xmlns:a16="http://schemas.microsoft.com/office/drawing/2014/main" id="{224EC9BA-71E4-418B-B4B5-A429569FCD05}"/>
                </a:ext>
              </a:extLst>
            </p:cNvPr>
            <p:cNvSpPr/>
            <p:nvPr/>
          </p:nvSpPr>
          <p:spPr>
            <a:xfrm>
              <a:off x="2984467" y="4071510"/>
              <a:ext cx="148200" cy="148200"/>
            </a:xfrm>
            <a:prstGeom prst="ellipse">
              <a:avLst/>
            </a:prstGeom>
            <a:solidFill>
              <a:srgbClr val="007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8;p16">
              <a:extLst>
                <a:ext uri="{FF2B5EF4-FFF2-40B4-BE49-F238E27FC236}">
                  <a16:creationId xmlns:a16="http://schemas.microsoft.com/office/drawing/2014/main" id="{BB4D99B9-253D-42A7-BF80-CC8F73EBE077}"/>
                </a:ext>
              </a:extLst>
            </p:cNvPr>
            <p:cNvSpPr txBox="1"/>
            <p:nvPr/>
          </p:nvSpPr>
          <p:spPr>
            <a:xfrm>
              <a:off x="2116267" y="4350586"/>
              <a:ext cx="1884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0076A3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Seat Belts</a:t>
              </a:r>
              <a:endParaRPr sz="1600" dirty="0">
                <a:solidFill>
                  <a:srgbClr val="0076A3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2" name="Google Shape;119;p16">
              <a:extLst>
                <a:ext uri="{FF2B5EF4-FFF2-40B4-BE49-F238E27FC236}">
                  <a16:creationId xmlns:a16="http://schemas.microsoft.com/office/drawing/2014/main" id="{508592E4-54E4-4954-B748-0106B56F4B87}"/>
                </a:ext>
              </a:extLst>
            </p:cNvPr>
            <p:cNvSpPr txBox="1"/>
            <p:nvPr/>
          </p:nvSpPr>
          <p:spPr>
            <a:xfrm>
              <a:off x="2116267" y="4664074"/>
              <a:ext cx="1884600" cy="14600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sz="1200" dirty="0">
                  <a:latin typeface="+mj-lt"/>
                  <a:ea typeface="Roboto"/>
                  <a:cs typeface="Roboto"/>
                  <a:sym typeface="Roboto"/>
                </a:rPr>
                <a:t>In addition to setting off an alarm when unfastened, it also helps keep the patient from sliding down the wheelchair.</a:t>
              </a:r>
            </a:p>
          </p:txBody>
        </p:sp>
        <p:sp>
          <p:nvSpPr>
            <p:cNvPr id="54" name="Google Shape;121;p16">
              <a:extLst>
                <a:ext uri="{FF2B5EF4-FFF2-40B4-BE49-F238E27FC236}">
                  <a16:creationId xmlns:a16="http://schemas.microsoft.com/office/drawing/2014/main" id="{323AB4BA-ADCF-45E0-BF3F-7AAF9C253DB6}"/>
                </a:ext>
              </a:extLst>
            </p:cNvPr>
            <p:cNvSpPr/>
            <p:nvPr/>
          </p:nvSpPr>
          <p:spPr>
            <a:xfrm>
              <a:off x="4412967" y="2394015"/>
              <a:ext cx="1183800" cy="11838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2;p16">
              <a:extLst>
                <a:ext uri="{FF2B5EF4-FFF2-40B4-BE49-F238E27FC236}">
                  <a16:creationId xmlns:a16="http://schemas.microsoft.com/office/drawing/2014/main" id="{1C4AE48A-AD3F-4F6A-9BAB-71D85E2DBDA7}"/>
                </a:ext>
              </a:extLst>
            </p:cNvPr>
            <p:cNvSpPr/>
            <p:nvPr/>
          </p:nvSpPr>
          <p:spPr>
            <a:xfrm>
              <a:off x="4495467" y="2476515"/>
              <a:ext cx="1018800" cy="10188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3;p16">
              <a:extLst>
                <a:ext uri="{FF2B5EF4-FFF2-40B4-BE49-F238E27FC236}">
                  <a16:creationId xmlns:a16="http://schemas.microsoft.com/office/drawing/2014/main" id="{25BC1A8A-92BE-4B40-AF60-BCA3F8614EBD}"/>
                </a:ext>
              </a:extLst>
            </p:cNvPr>
            <p:cNvSpPr/>
            <p:nvPr/>
          </p:nvSpPr>
          <p:spPr>
            <a:xfrm>
              <a:off x="4922367" y="3643465"/>
              <a:ext cx="165000" cy="165000"/>
            </a:xfrm>
            <a:prstGeom prst="ellipse">
              <a:avLst/>
            </a:prstGeom>
            <a:solidFill>
              <a:srgbClr val="089C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4;p16">
              <a:extLst>
                <a:ext uri="{FF2B5EF4-FFF2-40B4-BE49-F238E27FC236}">
                  <a16:creationId xmlns:a16="http://schemas.microsoft.com/office/drawing/2014/main" id="{D986544B-78F5-4CB3-BE3B-C4B2D26C4E16}"/>
                </a:ext>
              </a:extLst>
            </p:cNvPr>
            <p:cNvSpPr/>
            <p:nvPr/>
          </p:nvSpPr>
          <p:spPr>
            <a:xfrm>
              <a:off x="4956417" y="3874115"/>
              <a:ext cx="96900" cy="96900"/>
            </a:xfrm>
            <a:prstGeom prst="ellipse">
              <a:avLst/>
            </a:prstGeom>
            <a:solidFill>
              <a:srgbClr val="089C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5;p16">
              <a:extLst>
                <a:ext uri="{FF2B5EF4-FFF2-40B4-BE49-F238E27FC236}">
                  <a16:creationId xmlns:a16="http://schemas.microsoft.com/office/drawing/2014/main" id="{A2B861D6-541E-4BC4-B5D5-D7ACFBD17617}"/>
                </a:ext>
              </a:extLst>
            </p:cNvPr>
            <p:cNvSpPr/>
            <p:nvPr/>
          </p:nvSpPr>
          <p:spPr>
            <a:xfrm>
              <a:off x="4895817" y="4036665"/>
              <a:ext cx="218100" cy="2181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6;p16">
              <a:extLst>
                <a:ext uri="{FF2B5EF4-FFF2-40B4-BE49-F238E27FC236}">
                  <a16:creationId xmlns:a16="http://schemas.microsoft.com/office/drawing/2014/main" id="{1FFFAC78-C8E4-48E9-8701-A761510FBBD1}"/>
                </a:ext>
              </a:extLst>
            </p:cNvPr>
            <p:cNvSpPr/>
            <p:nvPr/>
          </p:nvSpPr>
          <p:spPr>
            <a:xfrm>
              <a:off x="4930767" y="4071510"/>
              <a:ext cx="148200" cy="148200"/>
            </a:xfrm>
            <a:prstGeom prst="ellipse">
              <a:avLst/>
            </a:prstGeom>
            <a:solidFill>
              <a:srgbClr val="089C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7;p16">
              <a:extLst>
                <a:ext uri="{FF2B5EF4-FFF2-40B4-BE49-F238E27FC236}">
                  <a16:creationId xmlns:a16="http://schemas.microsoft.com/office/drawing/2014/main" id="{8C7A19D3-EDD6-46CF-88C8-8E1EAF3DD75C}"/>
                </a:ext>
              </a:extLst>
            </p:cNvPr>
            <p:cNvSpPr txBox="1"/>
            <p:nvPr/>
          </p:nvSpPr>
          <p:spPr>
            <a:xfrm>
              <a:off x="4062567" y="4350586"/>
              <a:ext cx="1884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089CA3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Toilet Sensor</a:t>
              </a:r>
              <a:endParaRPr sz="1600" dirty="0">
                <a:solidFill>
                  <a:srgbClr val="089CA3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1" name="Google Shape;128;p16">
              <a:extLst>
                <a:ext uri="{FF2B5EF4-FFF2-40B4-BE49-F238E27FC236}">
                  <a16:creationId xmlns:a16="http://schemas.microsoft.com/office/drawing/2014/main" id="{D67BEBD0-FB8C-417D-8157-4420932B54AD}"/>
                </a:ext>
              </a:extLst>
            </p:cNvPr>
            <p:cNvSpPr txBox="1"/>
            <p:nvPr/>
          </p:nvSpPr>
          <p:spPr>
            <a:xfrm>
              <a:off x="4062567" y="4655998"/>
              <a:ext cx="1884600" cy="1290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00"/>
              <a:r>
                <a:rPr lang="en-US" altLang="en-US" sz="1200" kern="0" dirty="0">
                  <a:latin typeface="+mj-lt"/>
                </a:rPr>
                <a:t>M</a:t>
              </a:r>
              <a:r>
                <a:rPr lang="en-US" sz="1200" kern="0" dirty="0">
                  <a:latin typeface="+mj-lt"/>
                </a:rPr>
                <a:t>ounts discreetly underneath the toilet seat so that a patient can be monitored by staff without a loss of privacy.</a:t>
              </a:r>
              <a:endParaRPr lang="en-US" sz="1200" kern="0" dirty="0">
                <a:solidFill>
                  <a:srgbClr val="FFC39F"/>
                </a:solidFill>
                <a:latin typeface="+mj-lt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62CE621-D09A-49E7-A0EA-61CD7D0C958B}"/>
                </a:ext>
              </a:extLst>
            </p:cNvPr>
            <p:cNvSpPr/>
            <p:nvPr/>
          </p:nvSpPr>
          <p:spPr>
            <a:xfrm>
              <a:off x="877013" y="2835952"/>
              <a:ext cx="438935" cy="31917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Graphic 9" descr="Person in wheelchair">
              <a:extLst>
                <a:ext uri="{FF2B5EF4-FFF2-40B4-BE49-F238E27FC236}">
                  <a16:creationId xmlns:a16="http://schemas.microsoft.com/office/drawing/2014/main" id="{0D49937E-9042-4FBA-B1C4-288166B2F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45418" y="2703647"/>
              <a:ext cx="523198" cy="523198"/>
            </a:xfrm>
            <a:prstGeom prst="rect">
              <a:avLst/>
            </a:prstGeom>
          </p:spPr>
        </p:pic>
        <p:pic>
          <p:nvPicPr>
            <p:cNvPr id="11" name="Graphic 10" descr="Toilet">
              <a:extLst>
                <a:ext uri="{FF2B5EF4-FFF2-40B4-BE49-F238E27FC236}">
                  <a16:creationId xmlns:a16="http://schemas.microsoft.com/office/drawing/2014/main" id="{6F8EBC0A-5D68-4796-B4A9-725083ED2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43268" y="2739340"/>
              <a:ext cx="523198" cy="523198"/>
            </a:xfrm>
            <a:prstGeom prst="rect">
              <a:avLst/>
            </a:prstGeom>
          </p:spPr>
        </p:pic>
        <p:pic>
          <p:nvPicPr>
            <p:cNvPr id="17" name="Graphic 16" descr="Walk">
              <a:extLst>
                <a:ext uri="{FF2B5EF4-FFF2-40B4-BE49-F238E27FC236}">
                  <a16:creationId xmlns:a16="http://schemas.microsoft.com/office/drawing/2014/main" id="{C44E9C5B-70CC-48EE-8085-8CAA75FE6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89834" y="2690050"/>
              <a:ext cx="543015" cy="543015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018FE32-FB71-425F-8EF1-11E240F509A1}"/>
                </a:ext>
              </a:extLst>
            </p:cNvPr>
            <p:cNvGrpSpPr/>
            <p:nvPr/>
          </p:nvGrpSpPr>
          <p:grpSpPr>
            <a:xfrm>
              <a:off x="9618250" y="2385685"/>
              <a:ext cx="1884600" cy="3918932"/>
              <a:chOff x="10172921" y="2995115"/>
              <a:chExt cx="1884600" cy="3918932"/>
            </a:xfrm>
          </p:grpSpPr>
          <p:sp>
            <p:nvSpPr>
              <p:cNvPr id="66" name="Google Shape;94;p16">
                <a:extLst>
                  <a:ext uri="{FF2B5EF4-FFF2-40B4-BE49-F238E27FC236}">
                    <a16:creationId xmlns:a16="http://schemas.microsoft.com/office/drawing/2014/main" id="{23CDD3C6-C381-4EAC-B99F-FDE292B774AF}"/>
                  </a:ext>
                </a:extLst>
              </p:cNvPr>
              <p:cNvSpPr/>
              <p:nvPr/>
            </p:nvSpPr>
            <p:spPr>
              <a:xfrm>
                <a:off x="10523321" y="2995115"/>
                <a:ext cx="1183800" cy="118380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95;p16">
                <a:extLst>
                  <a:ext uri="{FF2B5EF4-FFF2-40B4-BE49-F238E27FC236}">
                    <a16:creationId xmlns:a16="http://schemas.microsoft.com/office/drawing/2014/main" id="{A5941422-E1D4-4B30-85A8-69142991494F}"/>
                  </a:ext>
                </a:extLst>
              </p:cNvPr>
              <p:cNvSpPr/>
              <p:nvPr/>
            </p:nvSpPr>
            <p:spPr>
              <a:xfrm>
                <a:off x="10605821" y="3077615"/>
                <a:ext cx="1018800" cy="1018800"/>
              </a:xfrm>
              <a:prstGeom prst="ellipse">
                <a:avLst/>
              </a:prstGeom>
              <a:solidFill>
                <a:srgbClr val="0997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96;p16">
                <a:extLst>
                  <a:ext uri="{FF2B5EF4-FFF2-40B4-BE49-F238E27FC236}">
                    <a16:creationId xmlns:a16="http://schemas.microsoft.com/office/drawing/2014/main" id="{45B458A4-EE08-4A6D-BA5B-558818C25C2F}"/>
                  </a:ext>
                </a:extLst>
              </p:cNvPr>
              <p:cNvSpPr/>
              <p:nvPr/>
            </p:nvSpPr>
            <p:spPr>
              <a:xfrm>
                <a:off x="11032721" y="4244565"/>
                <a:ext cx="165000" cy="165000"/>
              </a:xfrm>
              <a:prstGeom prst="ellipse">
                <a:avLst/>
              </a:prstGeom>
              <a:solidFill>
                <a:srgbClr val="0997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97;p16">
                <a:extLst>
                  <a:ext uri="{FF2B5EF4-FFF2-40B4-BE49-F238E27FC236}">
                    <a16:creationId xmlns:a16="http://schemas.microsoft.com/office/drawing/2014/main" id="{80EBE0C8-485F-406C-9B79-B737ADAC2694}"/>
                  </a:ext>
                </a:extLst>
              </p:cNvPr>
              <p:cNvSpPr/>
              <p:nvPr/>
            </p:nvSpPr>
            <p:spPr>
              <a:xfrm>
                <a:off x="11066771" y="4475215"/>
                <a:ext cx="96900" cy="96900"/>
              </a:xfrm>
              <a:prstGeom prst="ellipse">
                <a:avLst/>
              </a:prstGeom>
              <a:solidFill>
                <a:srgbClr val="0997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98;p16">
                <a:extLst>
                  <a:ext uri="{FF2B5EF4-FFF2-40B4-BE49-F238E27FC236}">
                    <a16:creationId xmlns:a16="http://schemas.microsoft.com/office/drawing/2014/main" id="{94FE9F05-A323-4616-A4F2-CD59263CBE3D}"/>
                  </a:ext>
                </a:extLst>
              </p:cNvPr>
              <p:cNvSpPr/>
              <p:nvPr/>
            </p:nvSpPr>
            <p:spPr>
              <a:xfrm>
                <a:off x="11006171" y="4637765"/>
                <a:ext cx="218100" cy="2181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99;p16">
                <a:extLst>
                  <a:ext uri="{FF2B5EF4-FFF2-40B4-BE49-F238E27FC236}">
                    <a16:creationId xmlns:a16="http://schemas.microsoft.com/office/drawing/2014/main" id="{E2C85CF6-FFBE-4955-AEDB-708D05C8294C}"/>
                  </a:ext>
                </a:extLst>
              </p:cNvPr>
              <p:cNvSpPr/>
              <p:nvPr/>
            </p:nvSpPr>
            <p:spPr>
              <a:xfrm>
                <a:off x="11055635" y="4687124"/>
                <a:ext cx="148200" cy="148200"/>
              </a:xfrm>
              <a:prstGeom prst="ellipse">
                <a:avLst/>
              </a:prstGeom>
              <a:solidFill>
                <a:srgbClr val="0997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00;p16">
                <a:extLst>
                  <a:ext uri="{FF2B5EF4-FFF2-40B4-BE49-F238E27FC236}">
                    <a16:creationId xmlns:a16="http://schemas.microsoft.com/office/drawing/2014/main" id="{15D68580-0968-46EA-8412-9AB6053CFFB0}"/>
                  </a:ext>
                </a:extLst>
              </p:cNvPr>
              <p:cNvSpPr txBox="1"/>
              <p:nvPr/>
            </p:nvSpPr>
            <p:spPr>
              <a:xfrm>
                <a:off x="10172921" y="4951686"/>
                <a:ext cx="1884600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dirty="0">
                    <a:solidFill>
                      <a:srgbClr val="7E9632"/>
                    </a:solidFill>
                    <a:latin typeface="+mj-lt"/>
                    <a:ea typeface="Fira Sans Extra Condensed Medium"/>
                    <a:cs typeface="Fira Sans Extra Condensed Medium"/>
                    <a:sym typeface="Fira Sans Extra Condensed Medium"/>
                  </a:rPr>
                  <a:t>Other FM Monitors</a:t>
                </a:r>
                <a:endParaRPr sz="1600" dirty="0">
                  <a:solidFill>
                    <a:srgbClr val="7E9632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73" name="Google Shape;101;p16">
                <a:extLst>
                  <a:ext uri="{FF2B5EF4-FFF2-40B4-BE49-F238E27FC236}">
                    <a16:creationId xmlns:a16="http://schemas.microsoft.com/office/drawing/2014/main" id="{7B311CDC-005B-4E4E-9A9D-0358525C0673}"/>
                  </a:ext>
                </a:extLst>
              </p:cNvPr>
              <p:cNvSpPr txBox="1"/>
              <p:nvPr/>
            </p:nvSpPr>
            <p:spPr>
              <a:xfrm>
                <a:off x="10172921" y="5265173"/>
                <a:ext cx="1884600" cy="16488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 algn="ctr"/>
                <a:r>
                  <a:rPr lang="en-US" sz="1200" dirty="0">
                    <a:latin typeface="+mj-lt"/>
                    <a:ea typeface="Roboto"/>
                    <a:cs typeface="Roboto"/>
                    <a:sym typeface="Roboto"/>
                  </a:rPr>
                  <a:t>Curbell has a selection of FM monitors to meet the need and budget of the facility; pull-string monitors, simple and advance corded only monitors.</a:t>
                </a:r>
              </a:p>
            </p:txBody>
          </p:sp>
        </p:grpSp>
        <p:sp>
          <p:nvSpPr>
            <p:cNvPr id="93" name="Rectangle 1">
              <a:extLst>
                <a:ext uri="{FF2B5EF4-FFF2-40B4-BE49-F238E27FC236}">
                  <a16:creationId xmlns:a16="http://schemas.microsoft.com/office/drawing/2014/main" id="{198CDD5A-C336-4237-841C-19FF6C81D085}"/>
                </a:ext>
              </a:extLst>
            </p:cNvPr>
            <p:cNvSpPr/>
            <p:nvPr/>
          </p:nvSpPr>
          <p:spPr>
            <a:xfrm>
              <a:off x="10329260" y="2637024"/>
              <a:ext cx="447675" cy="653244"/>
            </a:xfrm>
            <a:custGeom>
              <a:avLst/>
              <a:gdLst>
                <a:gd name="connsiteX0" fmla="*/ 0 w 1260211"/>
                <a:gd name="connsiteY0" fmla="*/ 0 h 1947573"/>
                <a:gd name="connsiteX1" fmla="*/ 1260211 w 1260211"/>
                <a:gd name="connsiteY1" fmla="*/ 0 h 1947573"/>
                <a:gd name="connsiteX2" fmla="*/ 1260211 w 1260211"/>
                <a:gd name="connsiteY2" fmla="*/ 1947573 h 1947573"/>
                <a:gd name="connsiteX3" fmla="*/ 0 w 1260211"/>
                <a:gd name="connsiteY3" fmla="*/ 1947573 h 1947573"/>
                <a:gd name="connsiteX4" fmla="*/ 0 w 1260211"/>
                <a:gd name="connsiteY4" fmla="*/ 0 h 1947573"/>
                <a:gd name="connsiteX0" fmla="*/ 4763 w 1260211"/>
                <a:gd name="connsiteY0" fmla="*/ 390525 h 1947573"/>
                <a:gd name="connsiteX1" fmla="*/ 1260211 w 1260211"/>
                <a:gd name="connsiteY1" fmla="*/ 0 h 1947573"/>
                <a:gd name="connsiteX2" fmla="*/ 1260211 w 1260211"/>
                <a:gd name="connsiteY2" fmla="*/ 1947573 h 1947573"/>
                <a:gd name="connsiteX3" fmla="*/ 0 w 1260211"/>
                <a:gd name="connsiteY3" fmla="*/ 1947573 h 1947573"/>
                <a:gd name="connsiteX4" fmla="*/ 4763 w 1260211"/>
                <a:gd name="connsiteY4" fmla="*/ 390525 h 1947573"/>
                <a:gd name="connsiteX0" fmla="*/ 4763 w 1260211"/>
                <a:gd name="connsiteY0" fmla="*/ 390525 h 1947573"/>
                <a:gd name="connsiteX1" fmla="*/ 1260211 w 1260211"/>
                <a:gd name="connsiteY1" fmla="*/ 0 h 1947573"/>
                <a:gd name="connsiteX2" fmla="*/ 1260211 w 1260211"/>
                <a:gd name="connsiteY2" fmla="*/ 1947573 h 1947573"/>
                <a:gd name="connsiteX3" fmla="*/ 0 w 1260211"/>
                <a:gd name="connsiteY3" fmla="*/ 1947573 h 1947573"/>
                <a:gd name="connsiteX4" fmla="*/ 4763 w 1260211"/>
                <a:gd name="connsiteY4" fmla="*/ 390525 h 1947573"/>
                <a:gd name="connsiteX0" fmla="*/ 4763 w 1260211"/>
                <a:gd name="connsiteY0" fmla="*/ 221807 h 1778855"/>
                <a:gd name="connsiteX1" fmla="*/ 1250686 w 1260211"/>
                <a:gd name="connsiteY1" fmla="*/ 183707 h 1778855"/>
                <a:gd name="connsiteX2" fmla="*/ 1260211 w 1260211"/>
                <a:gd name="connsiteY2" fmla="*/ 1778855 h 1778855"/>
                <a:gd name="connsiteX3" fmla="*/ 0 w 1260211"/>
                <a:gd name="connsiteY3" fmla="*/ 1778855 h 1778855"/>
                <a:gd name="connsiteX4" fmla="*/ 4763 w 1260211"/>
                <a:gd name="connsiteY4" fmla="*/ 221807 h 1778855"/>
                <a:gd name="connsiteX0" fmla="*/ 4763 w 1260211"/>
                <a:gd name="connsiteY0" fmla="*/ 381724 h 1938772"/>
                <a:gd name="connsiteX1" fmla="*/ 1250686 w 1260211"/>
                <a:gd name="connsiteY1" fmla="*/ 343624 h 1938772"/>
                <a:gd name="connsiteX2" fmla="*/ 1260211 w 1260211"/>
                <a:gd name="connsiteY2" fmla="*/ 1938772 h 1938772"/>
                <a:gd name="connsiteX3" fmla="*/ 0 w 1260211"/>
                <a:gd name="connsiteY3" fmla="*/ 1938772 h 1938772"/>
                <a:gd name="connsiteX4" fmla="*/ 4763 w 1260211"/>
                <a:gd name="connsiteY4" fmla="*/ 381724 h 1938772"/>
                <a:gd name="connsiteX0" fmla="*/ 4763 w 1260211"/>
                <a:gd name="connsiteY0" fmla="*/ 381724 h 1938772"/>
                <a:gd name="connsiteX1" fmla="*/ 1236399 w 1260211"/>
                <a:gd name="connsiteY1" fmla="*/ 343624 h 1938772"/>
                <a:gd name="connsiteX2" fmla="*/ 1260211 w 1260211"/>
                <a:gd name="connsiteY2" fmla="*/ 1938772 h 1938772"/>
                <a:gd name="connsiteX3" fmla="*/ 0 w 1260211"/>
                <a:gd name="connsiteY3" fmla="*/ 1938772 h 1938772"/>
                <a:gd name="connsiteX4" fmla="*/ 4763 w 1260211"/>
                <a:gd name="connsiteY4" fmla="*/ 381724 h 1938772"/>
                <a:gd name="connsiteX0" fmla="*/ 4763 w 1260211"/>
                <a:gd name="connsiteY0" fmla="*/ 390540 h 1947588"/>
                <a:gd name="connsiteX1" fmla="*/ 1236399 w 1260211"/>
                <a:gd name="connsiteY1" fmla="*/ 352440 h 1947588"/>
                <a:gd name="connsiteX2" fmla="*/ 1260211 w 1260211"/>
                <a:gd name="connsiteY2" fmla="*/ 1947588 h 1947588"/>
                <a:gd name="connsiteX3" fmla="*/ 0 w 1260211"/>
                <a:gd name="connsiteY3" fmla="*/ 1947588 h 1947588"/>
                <a:gd name="connsiteX4" fmla="*/ 4763 w 1260211"/>
                <a:gd name="connsiteY4" fmla="*/ 390540 h 1947588"/>
                <a:gd name="connsiteX0" fmla="*/ 4763 w 1260211"/>
                <a:gd name="connsiteY0" fmla="*/ 406681 h 1963729"/>
                <a:gd name="connsiteX1" fmla="*/ 1236399 w 1260211"/>
                <a:gd name="connsiteY1" fmla="*/ 368581 h 1963729"/>
                <a:gd name="connsiteX2" fmla="*/ 1260211 w 1260211"/>
                <a:gd name="connsiteY2" fmla="*/ 1963729 h 1963729"/>
                <a:gd name="connsiteX3" fmla="*/ 0 w 1260211"/>
                <a:gd name="connsiteY3" fmla="*/ 1963729 h 1963729"/>
                <a:gd name="connsiteX4" fmla="*/ 4763 w 1260211"/>
                <a:gd name="connsiteY4" fmla="*/ 406681 h 1963729"/>
                <a:gd name="connsiteX0" fmla="*/ 4763 w 1250686"/>
                <a:gd name="connsiteY0" fmla="*/ 406681 h 1963729"/>
                <a:gd name="connsiteX1" fmla="*/ 1236399 w 1250686"/>
                <a:gd name="connsiteY1" fmla="*/ 368581 h 1963729"/>
                <a:gd name="connsiteX2" fmla="*/ 1250686 w 1250686"/>
                <a:gd name="connsiteY2" fmla="*/ 1954204 h 1963729"/>
                <a:gd name="connsiteX3" fmla="*/ 0 w 1250686"/>
                <a:gd name="connsiteY3" fmla="*/ 1963729 h 1963729"/>
                <a:gd name="connsiteX4" fmla="*/ 4763 w 1250686"/>
                <a:gd name="connsiteY4" fmla="*/ 406681 h 1963729"/>
                <a:gd name="connsiteX0" fmla="*/ 4763 w 1250686"/>
                <a:gd name="connsiteY0" fmla="*/ 399456 h 1956504"/>
                <a:gd name="connsiteX1" fmla="*/ 1241162 w 1250686"/>
                <a:gd name="connsiteY1" fmla="*/ 375643 h 1956504"/>
                <a:gd name="connsiteX2" fmla="*/ 1250686 w 1250686"/>
                <a:gd name="connsiteY2" fmla="*/ 1946979 h 1956504"/>
                <a:gd name="connsiteX3" fmla="*/ 0 w 1250686"/>
                <a:gd name="connsiteY3" fmla="*/ 1956504 h 1956504"/>
                <a:gd name="connsiteX4" fmla="*/ 4763 w 1250686"/>
                <a:gd name="connsiteY4" fmla="*/ 399456 h 1956504"/>
                <a:gd name="connsiteX0" fmla="*/ 4763 w 1245923"/>
                <a:gd name="connsiteY0" fmla="*/ 399456 h 1956504"/>
                <a:gd name="connsiteX1" fmla="*/ 1241162 w 1245923"/>
                <a:gd name="connsiteY1" fmla="*/ 375643 h 1956504"/>
                <a:gd name="connsiteX2" fmla="*/ 1245923 w 1245923"/>
                <a:gd name="connsiteY2" fmla="*/ 1946979 h 1956504"/>
                <a:gd name="connsiteX3" fmla="*/ 0 w 1245923"/>
                <a:gd name="connsiteY3" fmla="*/ 1956504 h 1956504"/>
                <a:gd name="connsiteX4" fmla="*/ 4763 w 1245923"/>
                <a:gd name="connsiteY4" fmla="*/ 399456 h 1956504"/>
                <a:gd name="connsiteX0" fmla="*/ 4763 w 1243542"/>
                <a:gd name="connsiteY0" fmla="*/ 399456 h 1956504"/>
                <a:gd name="connsiteX1" fmla="*/ 1241162 w 1243542"/>
                <a:gd name="connsiteY1" fmla="*/ 375643 h 1956504"/>
                <a:gd name="connsiteX2" fmla="*/ 1243542 w 1243542"/>
                <a:gd name="connsiteY2" fmla="*/ 1949360 h 1956504"/>
                <a:gd name="connsiteX3" fmla="*/ 0 w 1243542"/>
                <a:gd name="connsiteY3" fmla="*/ 1956504 h 1956504"/>
                <a:gd name="connsiteX4" fmla="*/ 4763 w 1243542"/>
                <a:gd name="connsiteY4" fmla="*/ 399456 h 1956504"/>
                <a:gd name="connsiteX0" fmla="*/ 4763 w 1243542"/>
                <a:gd name="connsiteY0" fmla="*/ 394713 h 1951761"/>
                <a:gd name="connsiteX1" fmla="*/ 1238845 w 1243542"/>
                <a:gd name="connsiteY1" fmla="*/ 380441 h 1951761"/>
                <a:gd name="connsiteX2" fmla="*/ 1243542 w 1243542"/>
                <a:gd name="connsiteY2" fmla="*/ 1944617 h 1951761"/>
                <a:gd name="connsiteX3" fmla="*/ 0 w 1243542"/>
                <a:gd name="connsiteY3" fmla="*/ 1951761 h 1951761"/>
                <a:gd name="connsiteX4" fmla="*/ 4763 w 1243542"/>
                <a:gd name="connsiteY4" fmla="*/ 394713 h 195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3542" h="1951761">
                  <a:moveTo>
                    <a:pt x="4763" y="394713"/>
                  </a:moveTo>
                  <a:cubicBezTo>
                    <a:pt x="175596" y="-145037"/>
                    <a:pt x="1039438" y="-113272"/>
                    <a:pt x="1238845" y="380441"/>
                  </a:cubicBezTo>
                  <a:cubicBezTo>
                    <a:pt x="1242020" y="904220"/>
                    <a:pt x="1240367" y="1420838"/>
                    <a:pt x="1243542" y="1944617"/>
                  </a:cubicBezTo>
                  <a:lnTo>
                    <a:pt x="0" y="1951761"/>
                  </a:lnTo>
                  <a:cubicBezTo>
                    <a:pt x="1588" y="1432745"/>
                    <a:pt x="3175" y="913729"/>
                    <a:pt x="4763" y="394713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C39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Rectangle 1">
              <a:extLst>
                <a:ext uri="{FF2B5EF4-FFF2-40B4-BE49-F238E27FC236}">
                  <a16:creationId xmlns:a16="http://schemas.microsoft.com/office/drawing/2014/main" id="{E9537EDE-C92B-473F-8D65-BF6B07CD03CD}"/>
                </a:ext>
              </a:extLst>
            </p:cNvPr>
            <p:cNvSpPr/>
            <p:nvPr/>
          </p:nvSpPr>
          <p:spPr>
            <a:xfrm>
              <a:off x="10362654" y="2662844"/>
              <a:ext cx="376174" cy="596777"/>
            </a:xfrm>
            <a:custGeom>
              <a:avLst/>
              <a:gdLst>
                <a:gd name="connsiteX0" fmla="*/ 0 w 1260211"/>
                <a:gd name="connsiteY0" fmla="*/ 0 h 1947573"/>
                <a:gd name="connsiteX1" fmla="*/ 1260211 w 1260211"/>
                <a:gd name="connsiteY1" fmla="*/ 0 h 1947573"/>
                <a:gd name="connsiteX2" fmla="*/ 1260211 w 1260211"/>
                <a:gd name="connsiteY2" fmla="*/ 1947573 h 1947573"/>
                <a:gd name="connsiteX3" fmla="*/ 0 w 1260211"/>
                <a:gd name="connsiteY3" fmla="*/ 1947573 h 1947573"/>
                <a:gd name="connsiteX4" fmla="*/ 0 w 1260211"/>
                <a:gd name="connsiteY4" fmla="*/ 0 h 1947573"/>
                <a:gd name="connsiteX0" fmla="*/ 4763 w 1260211"/>
                <a:gd name="connsiteY0" fmla="*/ 390525 h 1947573"/>
                <a:gd name="connsiteX1" fmla="*/ 1260211 w 1260211"/>
                <a:gd name="connsiteY1" fmla="*/ 0 h 1947573"/>
                <a:gd name="connsiteX2" fmla="*/ 1260211 w 1260211"/>
                <a:gd name="connsiteY2" fmla="*/ 1947573 h 1947573"/>
                <a:gd name="connsiteX3" fmla="*/ 0 w 1260211"/>
                <a:gd name="connsiteY3" fmla="*/ 1947573 h 1947573"/>
                <a:gd name="connsiteX4" fmla="*/ 4763 w 1260211"/>
                <a:gd name="connsiteY4" fmla="*/ 390525 h 1947573"/>
                <a:gd name="connsiteX0" fmla="*/ 4763 w 1260211"/>
                <a:gd name="connsiteY0" fmla="*/ 390525 h 1947573"/>
                <a:gd name="connsiteX1" fmla="*/ 1260211 w 1260211"/>
                <a:gd name="connsiteY1" fmla="*/ 0 h 1947573"/>
                <a:gd name="connsiteX2" fmla="*/ 1260211 w 1260211"/>
                <a:gd name="connsiteY2" fmla="*/ 1947573 h 1947573"/>
                <a:gd name="connsiteX3" fmla="*/ 0 w 1260211"/>
                <a:gd name="connsiteY3" fmla="*/ 1947573 h 1947573"/>
                <a:gd name="connsiteX4" fmla="*/ 4763 w 1260211"/>
                <a:gd name="connsiteY4" fmla="*/ 390525 h 1947573"/>
                <a:gd name="connsiteX0" fmla="*/ 4763 w 1260211"/>
                <a:gd name="connsiteY0" fmla="*/ 221807 h 1778855"/>
                <a:gd name="connsiteX1" fmla="*/ 1250686 w 1260211"/>
                <a:gd name="connsiteY1" fmla="*/ 183707 h 1778855"/>
                <a:gd name="connsiteX2" fmla="*/ 1260211 w 1260211"/>
                <a:gd name="connsiteY2" fmla="*/ 1778855 h 1778855"/>
                <a:gd name="connsiteX3" fmla="*/ 0 w 1260211"/>
                <a:gd name="connsiteY3" fmla="*/ 1778855 h 1778855"/>
                <a:gd name="connsiteX4" fmla="*/ 4763 w 1260211"/>
                <a:gd name="connsiteY4" fmla="*/ 221807 h 1778855"/>
                <a:gd name="connsiteX0" fmla="*/ 4763 w 1260211"/>
                <a:gd name="connsiteY0" fmla="*/ 381724 h 1938772"/>
                <a:gd name="connsiteX1" fmla="*/ 1250686 w 1260211"/>
                <a:gd name="connsiteY1" fmla="*/ 343624 h 1938772"/>
                <a:gd name="connsiteX2" fmla="*/ 1260211 w 1260211"/>
                <a:gd name="connsiteY2" fmla="*/ 1938772 h 1938772"/>
                <a:gd name="connsiteX3" fmla="*/ 0 w 1260211"/>
                <a:gd name="connsiteY3" fmla="*/ 1938772 h 1938772"/>
                <a:gd name="connsiteX4" fmla="*/ 4763 w 1260211"/>
                <a:gd name="connsiteY4" fmla="*/ 381724 h 1938772"/>
                <a:gd name="connsiteX0" fmla="*/ 4763 w 1260211"/>
                <a:gd name="connsiteY0" fmla="*/ 381724 h 1938772"/>
                <a:gd name="connsiteX1" fmla="*/ 1236399 w 1260211"/>
                <a:gd name="connsiteY1" fmla="*/ 343624 h 1938772"/>
                <a:gd name="connsiteX2" fmla="*/ 1260211 w 1260211"/>
                <a:gd name="connsiteY2" fmla="*/ 1938772 h 1938772"/>
                <a:gd name="connsiteX3" fmla="*/ 0 w 1260211"/>
                <a:gd name="connsiteY3" fmla="*/ 1938772 h 1938772"/>
                <a:gd name="connsiteX4" fmla="*/ 4763 w 1260211"/>
                <a:gd name="connsiteY4" fmla="*/ 381724 h 1938772"/>
                <a:gd name="connsiteX0" fmla="*/ 4763 w 1260211"/>
                <a:gd name="connsiteY0" fmla="*/ 390540 h 1947588"/>
                <a:gd name="connsiteX1" fmla="*/ 1236399 w 1260211"/>
                <a:gd name="connsiteY1" fmla="*/ 352440 h 1947588"/>
                <a:gd name="connsiteX2" fmla="*/ 1260211 w 1260211"/>
                <a:gd name="connsiteY2" fmla="*/ 1947588 h 1947588"/>
                <a:gd name="connsiteX3" fmla="*/ 0 w 1260211"/>
                <a:gd name="connsiteY3" fmla="*/ 1947588 h 1947588"/>
                <a:gd name="connsiteX4" fmla="*/ 4763 w 1260211"/>
                <a:gd name="connsiteY4" fmla="*/ 390540 h 1947588"/>
                <a:gd name="connsiteX0" fmla="*/ 4763 w 1260211"/>
                <a:gd name="connsiteY0" fmla="*/ 406681 h 1963729"/>
                <a:gd name="connsiteX1" fmla="*/ 1236399 w 1260211"/>
                <a:gd name="connsiteY1" fmla="*/ 368581 h 1963729"/>
                <a:gd name="connsiteX2" fmla="*/ 1260211 w 1260211"/>
                <a:gd name="connsiteY2" fmla="*/ 1963729 h 1963729"/>
                <a:gd name="connsiteX3" fmla="*/ 0 w 1260211"/>
                <a:gd name="connsiteY3" fmla="*/ 1963729 h 1963729"/>
                <a:gd name="connsiteX4" fmla="*/ 4763 w 1260211"/>
                <a:gd name="connsiteY4" fmla="*/ 406681 h 1963729"/>
                <a:gd name="connsiteX0" fmla="*/ 4763 w 1250686"/>
                <a:gd name="connsiteY0" fmla="*/ 406681 h 1963729"/>
                <a:gd name="connsiteX1" fmla="*/ 1236399 w 1250686"/>
                <a:gd name="connsiteY1" fmla="*/ 368581 h 1963729"/>
                <a:gd name="connsiteX2" fmla="*/ 1250686 w 1250686"/>
                <a:gd name="connsiteY2" fmla="*/ 1954204 h 1963729"/>
                <a:gd name="connsiteX3" fmla="*/ 0 w 1250686"/>
                <a:gd name="connsiteY3" fmla="*/ 1963729 h 1963729"/>
                <a:gd name="connsiteX4" fmla="*/ 4763 w 1250686"/>
                <a:gd name="connsiteY4" fmla="*/ 406681 h 1963729"/>
                <a:gd name="connsiteX0" fmla="*/ 4763 w 1250686"/>
                <a:gd name="connsiteY0" fmla="*/ 399456 h 1956504"/>
                <a:gd name="connsiteX1" fmla="*/ 1241162 w 1250686"/>
                <a:gd name="connsiteY1" fmla="*/ 375643 h 1956504"/>
                <a:gd name="connsiteX2" fmla="*/ 1250686 w 1250686"/>
                <a:gd name="connsiteY2" fmla="*/ 1946979 h 1956504"/>
                <a:gd name="connsiteX3" fmla="*/ 0 w 1250686"/>
                <a:gd name="connsiteY3" fmla="*/ 1956504 h 1956504"/>
                <a:gd name="connsiteX4" fmla="*/ 4763 w 1250686"/>
                <a:gd name="connsiteY4" fmla="*/ 399456 h 1956504"/>
                <a:gd name="connsiteX0" fmla="*/ 4763 w 1245923"/>
                <a:gd name="connsiteY0" fmla="*/ 399456 h 1956504"/>
                <a:gd name="connsiteX1" fmla="*/ 1241162 w 1245923"/>
                <a:gd name="connsiteY1" fmla="*/ 375643 h 1956504"/>
                <a:gd name="connsiteX2" fmla="*/ 1245923 w 1245923"/>
                <a:gd name="connsiteY2" fmla="*/ 1946979 h 1956504"/>
                <a:gd name="connsiteX3" fmla="*/ 0 w 1245923"/>
                <a:gd name="connsiteY3" fmla="*/ 1956504 h 1956504"/>
                <a:gd name="connsiteX4" fmla="*/ 4763 w 1245923"/>
                <a:gd name="connsiteY4" fmla="*/ 399456 h 1956504"/>
                <a:gd name="connsiteX0" fmla="*/ 4763 w 1243542"/>
                <a:gd name="connsiteY0" fmla="*/ 399456 h 1956504"/>
                <a:gd name="connsiteX1" fmla="*/ 1241162 w 1243542"/>
                <a:gd name="connsiteY1" fmla="*/ 375643 h 1956504"/>
                <a:gd name="connsiteX2" fmla="*/ 1243542 w 1243542"/>
                <a:gd name="connsiteY2" fmla="*/ 1949360 h 1956504"/>
                <a:gd name="connsiteX3" fmla="*/ 0 w 1243542"/>
                <a:gd name="connsiteY3" fmla="*/ 1956504 h 1956504"/>
                <a:gd name="connsiteX4" fmla="*/ 4763 w 1243542"/>
                <a:gd name="connsiteY4" fmla="*/ 399456 h 1956504"/>
                <a:gd name="connsiteX0" fmla="*/ 4763 w 1243542"/>
                <a:gd name="connsiteY0" fmla="*/ 394713 h 1951761"/>
                <a:gd name="connsiteX1" fmla="*/ 1238845 w 1243542"/>
                <a:gd name="connsiteY1" fmla="*/ 380441 h 1951761"/>
                <a:gd name="connsiteX2" fmla="*/ 1243542 w 1243542"/>
                <a:gd name="connsiteY2" fmla="*/ 1944617 h 1951761"/>
                <a:gd name="connsiteX3" fmla="*/ 0 w 1243542"/>
                <a:gd name="connsiteY3" fmla="*/ 1951761 h 1951761"/>
                <a:gd name="connsiteX4" fmla="*/ 4763 w 1243542"/>
                <a:gd name="connsiteY4" fmla="*/ 394713 h 195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3542" h="1951761">
                  <a:moveTo>
                    <a:pt x="4763" y="394713"/>
                  </a:moveTo>
                  <a:cubicBezTo>
                    <a:pt x="175596" y="-145037"/>
                    <a:pt x="1039438" y="-113272"/>
                    <a:pt x="1238845" y="380441"/>
                  </a:cubicBezTo>
                  <a:cubicBezTo>
                    <a:pt x="1242020" y="904220"/>
                    <a:pt x="1240367" y="1420838"/>
                    <a:pt x="1243542" y="1944617"/>
                  </a:cubicBezTo>
                  <a:lnTo>
                    <a:pt x="0" y="1951761"/>
                  </a:lnTo>
                  <a:cubicBezTo>
                    <a:pt x="1588" y="1432745"/>
                    <a:pt x="3175" y="913729"/>
                    <a:pt x="4763" y="394713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C39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Rectangle 2">
              <a:extLst>
                <a:ext uri="{FF2B5EF4-FFF2-40B4-BE49-F238E27FC236}">
                  <a16:creationId xmlns:a16="http://schemas.microsoft.com/office/drawing/2014/main" id="{B091D99F-2C79-4C51-B5F1-C85A7FC7DA22}"/>
                </a:ext>
              </a:extLst>
            </p:cNvPr>
            <p:cNvSpPr/>
            <p:nvPr/>
          </p:nvSpPr>
          <p:spPr>
            <a:xfrm>
              <a:off x="10361555" y="2666745"/>
              <a:ext cx="376940" cy="218747"/>
            </a:xfrm>
            <a:custGeom>
              <a:avLst/>
              <a:gdLst>
                <a:gd name="connsiteX0" fmla="*/ 0 w 1169195"/>
                <a:gd name="connsiteY0" fmla="*/ 0 h 610271"/>
                <a:gd name="connsiteX1" fmla="*/ 1169195 w 1169195"/>
                <a:gd name="connsiteY1" fmla="*/ 0 h 610271"/>
                <a:gd name="connsiteX2" fmla="*/ 1169195 w 1169195"/>
                <a:gd name="connsiteY2" fmla="*/ 610271 h 610271"/>
                <a:gd name="connsiteX3" fmla="*/ 0 w 1169195"/>
                <a:gd name="connsiteY3" fmla="*/ 610271 h 610271"/>
                <a:gd name="connsiteX4" fmla="*/ 0 w 1169195"/>
                <a:gd name="connsiteY4" fmla="*/ 0 h 610271"/>
                <a:gd name="connsiteX0" fmla="*/ 0 w 1169195"/>
                <a:gd name="connsiteY0" fmla="*/ 0 h 610271"/>
                <a:gd name="connsiteX1" fmla="*/ 1169195 w 1169195"/>
                <a:gd name="connsiteY1" fmla="*/ 0 h 610271"/>
                <a:gd name="connsiteX2" fmla="*/ 1169195 w 1169195"/>
                <a:gd name="connsiteY2" fmla="*/ 610271 h 610271"/>
                <a:gd name="connsiteX3" fmla="*/ 0 w 1169195"/>
                <a:gd name="connsiteY3" fmla="*/ 610271 h 610271"/>
                <a:gd name="connsiteX4" fmla="*/ 0 w 1169195"/>
                <a:gd name="connsiteY4" fmla="*/ 0 h 610271"/>
                <a:gd name="connsiteX0" fmla="*/ 0 w 1169195"/>
                <a:gd name="connsiteY0" fmla="*/ 0 h 610271"/>
                <a:gd name="connsiteX1" fmla="*/ 1169195 w 1169195"/>
                <a:gd name="connsiteY1" fmla="*/ 0 h 610271"/>
                <a:gd name="connsiteX2" fmla="*/ 1169195 w 1169195"/>
                <a:gd name="connsiteY2" fmla="*/ 610271 h 610271"/>
                <a:gd name="connsiteX3" fmla="*/ 0 w 1169195"/>
                <a:gd name="connsiteY3" fmla="*/ 610271 h 610271"/>
                <a:gd name="connsiteX4" fmla="*/ 0 w 1169195"/>
                <a:gd name="connsiteY4" fmla="*/ 0 h 610271"/>
                <a:gd name="connsiteX0" fmla="*/ 0 w 1169195"/>
                <a:gd name="connsiteY0" fmla="*/ 0 h 610271"/>
                <a:gd name="connsiteX1" fmla="*/ 1169195 w 1169195"/>
                <a:gd name="connsiteY1" fmla="*/ 0 h 610271"/>
                <a:gd name="connsiteX2" fmla="*/ 1169195 w 1169195"/>
                <a:gd name="connsiteY2" fmla="*/ 610271 h 610271"/>
                <a:gd name="connsiteX3" fmla="*/ 0 w 1169195"/>
                <a:gd name="connsiteY3" fmla="*/ 610271 h 610271"/>
                <a:gd name="connsiteX4" fmla="*/ 0 w 1169195"/>
                <a:gd name="connsiteY4" fmla="*/ 0 h 610271"/>
                <a:gd name="connsiteX0" fmla="*/ 0 w 1169195"/>
                <a:gd name="connsiteY0" fmla="*/ 0 h 610271"/>
                <a:gd name="connsiteX1" fmla="*/ 1169195 w 1169195"/>
                <a:gd name="connsiteY1" fmla="*/ 0 h 610271"/>
                <a:gd name="connsiteX2" fmla="*/ 1169195 w 1169195"/>
                <a:gd name="connsiteY2" fmla="*/ 610271 h 610271"/>
                <a:gd name="connsiteX3" fmla="*/ 0 w 1169195"/>
                <a:gd name="connsiteY3" fmla="*/ 610271 h 610271"/>
                <a:gd name="connsiteX4" fmla="*/ 0 w 1169195"/>
                <a:gd name="connsiteY4" fmla="*/ 0 h 610271"/>
                <a:gd name="connsiteX0" fmla="*/ 0 w 1169195"/>
                <a:gd name="connsiteY0" fmla="*/ 328612 h 610271"/>
                <a:gd name="connsiteX1" fmla="*/ 1169195 w 1169195"/>
                <a:gd name="connsiteY1" fmla="*/ 0 h 610271"/>
                <a:gd name="connsiteX2" fmla="*/ 1169195 w 1169195"/>
                <a:gd name="connsiteY2" fmla="*/ 610271 h 610271"/>
                <a:gd name="connsiteX3" fmla="*/ 0 w 1169195"/>
                <a:gd name="connsiteY3" fmla="*/ 610271 h 610271"/>
                <a:gd name="connsiteX4" fmla="*/ 0 w 1169195"/>
                <a:gd name="connsiteY4" fmla="*/ 328612 h 610271"/>
                <a:gd name="connsiteX0" fmla="*/ 0 w 1171577"/>
                <a:gd name="connsiteY0" fmla="*/ 0 h 281659"/>
                <a:gd name="connsiteX1" fmla="*/ 1171577 w 1171577"/>
                <a:gd name="connsiteY1" fmla="*/ 7144 h 281659"/>
                <a:gd name="connsiteX2" fmla="*/ 1169195 w 1171577"/>
                <a:gd name="connsiteY2" fmla="*/ 281659 h 281659"/>
                <a:gd name="connsiteX3" fmla="*/ 0 w 1171577"/>
                <a:gd name="connsiteY3" fmla="*/ 281659 h 281659"/>
                <a:gd name="connsiteX4" fmla="*/ 0 w 1171577"/>
                <a:gd name="connsiteY4" fmla="*/ 0 h 281659"/>
                <a:gd name="connsiteX0" fmla="*/ 0 w 1171577"/>
                <a:gd name="connsiteY0" fmla="*/ 221728 h 503387"/>
                <a:gd name="connsiteX1" fmla="*/ 1171577 w 1171577"/>
                <a:gd name="connsiteY1" fmla="*/ 228872 h 503387"/>
                <a:gd name="connsiteX2" fmla="*/ 1169195 w 1171577"/>
                <a:gd name="connsiteY2" fmla="*/ 503387 h 503387"/>
                <a:gd name="connsiteX3" fmla="*/ 0 w 1171577"/>
                <a:gd name="connsiteY3" fmla="*/ 503387 h 503387"/>
                <a:gd name="connsiteX4" fmla="*/ 0 w 1171577"/>
                <a:gd name="connsiteY4" fmla="*/ 221728 h 503387"/>
                <a:gd name="connsiteX0" fmla="*/ 0 w 1171577"/>
                <a:gd name="connsiteY0" fmla="*/ 343641 h 625300"/>
                <a:gd name="connsiteX1" fmla="*/ 1171577 w 1171577"/>
                <a:gd name="connsiteY1" fmla="*/ 350785 h 625300"/>
                <a:gd name="connsiteX2" fmla="*/ 1169195 w 1171577"/>
                <a:gd name="connsiteY2" fmla="*/ 625300 h 625300"/>
                <a:gd name="connsiteX3" fmla="*/ 0 w 1171577"/>
                <a:gd name="connsiteY3" fmla="*/ 625300 h 625300"/>
                <a:gd name="connsiteX4" fmla="*/ 0 w 1171577"/>
                <a:gd name="connsiteY4" fmla="*/ 343641 h 625300"/>
                <a:gd name="connsiteX0" fmla="*/ 0 w 1171577"/>
                <a:gd name="connsiteY0" fmla="*/ 340850 h 622509"/>
                <a:gd name="connsiteX1" fmla="*/ 1171577 w 1171577"/>
                <a:gd name="connsiteY1" fmla="*/ 347994 h 622509"/>
                <a:gd name="connsiteX2" fmla="*/ 1169195 w 1171577"/>
                <a:gd name="connsiteY2" fmla="*/ 622509 h 622509"/>
                <a:gd name="connsiteX3" fmla="*/ 0 w 1171577"/>
                <a:gd name="connsiteY3" fmla="*/ 622509 h 622509"/>
                <a:gd name="connsiteX4" fmla="*/ 0 w 1171577"/>
                <a:gd name="connsiteY4" fmla="*/ 340850 h 622509"/>
                <a:gd name="connsiteX0" fmla="*/ 0 w 1173958"/>
                <a:gd name="connsiteY0" fmla="*/ 366247 h 601756"/>
                <a:gd name="connsiteX1" fmla="*/ 1173958 w 1173958"/>
                <a:gd name="connsiteY1" fmla="*/ 327241 h 601756"/>
                <a:gd name="connsiteX2" fmla="*/ 1171576 w 1173958"/>
                <a:gd name="connsiteY2" fmla="*/ 601756 h 601756"/>
                <a:gd name="connsiteX3" fmla="*/ 2381 w 1173958"/>
                <a:gd name="connsiteY3" fmla="*/ 601756 h 601756"/>
                <a:gd name="connsiteX4" fmla="*/ 0 w 1173958"/>
                <a:gd name="connsiteY4" fmla="*/ 366247 h 601756"/>
                <a:gd name="connsiteX0" fmla="*/ 0 w 1171576"/>
                <a:gd name="connsiteY0" fmla="*/ 355348 h 590857"/>
                <a:gd name="connsiteX1" fmla="*/ 1169196 w 1171576"/>
                <a:gd name="connsiteY1" fmla="*/ 335774 h 590857"/>
                <a:gd name="connsiteX2" fmla="*/ 1171576 w 1171576"/>
                <a:gd name="connsiteY2" fmla="*/ 590857 h 590857"/>
                <a:gd name="connsiteX3" fmla="*/ 2381 w 1171576"/>
                <a:gd name="connsiteY3" fmla="*/ 590857 h 590857"/>
                <a:gd name="connsiteX4" fmla="*/ 0 w 1171576"/>
                <a:gd name="connsiteY4" fmla="*/ 355348 h 590857"/>
                <a:gd name="connsiteX0" fmla="*/ 0 w 1171576"/>
                <a:gd name="connsiteY0" fmla="*/ 380354 h 615863"/>
                <a:gd name="connsiteX1" fmla="*/ 1169196 w 1171576"/>
                <a:gd name="connsiteY1" fmla="*/ 360780 h 615863"/>
                <a:gd name="connsiteX2" fmla="*/ 1171576 w 1171576"/>
                <a:gd name="connsiteY2" fmla="*/ 615863 h 615863"/>
                <a:gd name="connsiteX3" fmla="*/ 2381 w 1171576"/>
                <a:gd name="connsiteY3" fmla="*/ 615863 h 615863"/>
                <a:gd name="connsiteX4" fmla="*/ 0 w 1171576"/>
                <a:gd name="connsiteY4" fmla="*/ 380354 h 615863"/>
                <a:gd name="connsiteX0" fmla="*/ 4832 w 1169264"/>
                <a:gd name="connsiteY0" fmla="*/ 382907 h 613558"/>
                <a:gd name="connsiteX1" fmla="*/ 1166884 w 1169264"/>
                <a:gd name="connsiteY1" fmla="*/ 358475 h 613558"/>
                <a:gd name="connsiteX2" fmla="*/ 1169264 w 1169264"/>
                <a:gd name="connsiteY2" fmla="*/ 613558 h 613558"/>
                <a:gd name="connsiteX3" fmla="*/ 69 w 1169264"/>
                <a:gd name="connsiteY3" fmla="*/ 613558 h 613558"/>
                <a:gd name="connsiteX4" fmla="*/ 4832 w 1169264"/>
                <a:gd name="connsiteY4" fmla="*/ 382907 h 613558"/>
                <a:gd name="connsiteX0" fmla="*/ 4832 w 1169264"/>
                <a:gd name="connsiteY0" fmla="*/ 390849 h 621500"/>
                <a:gd name="connsiteX1" fmla="*/ 1166884 w 1169264"/>
                <a:gd name="connsiteY1" fmla="*/ 366417 h 621500"/>
                <a:gd name="connsiteX2" fmla="*/ 1169264 w 1169264"/>
                <a:gd name="connsiteY2" fmla="*/ 621500 h 621500"/>
                <a:gd name="connsiteX3" fmla="*/ 69 w 1169264"/>
                <a:gd name="connsiteY3" fmla="*/ 621500 h 621500"/>
                <a:gd name="connsiteX4" fmla="*/ 4832 w 1169264"/>
                <a:gd name="connsiteY4" fmla="*/ 390849 h 621500"/>
                <a:gd name="connsiteX0" fmla="*/ 4832 w 1169264"/>
                <a:gd name="connsiteY0" fmla="*/ 377894 h 608545"/>
                <a:gd name="connsiteX1" fmla="*/ 1166884 w 1169264"/>
                <a:gd name="connsiteY1" fmla="*/ 353462 h 608545"/>
                <a:gd name="connsiteX2" fmla="*/ 1169264 w 1169264"/>
                <a:gd name="connsiteY2" fmla="*/ 608545 h 608545"/>
                <a:gd name="connsiteX3" fmla="*/ 69 w 1169264"/>
                <a:gd name="connsiteY3" fmla="*/ 608545 h 608545"/>
                <a:gd name="connsiteX4" fmla="*/ 4832 w 1169264"/>
                <a:gd name="connsiteY4" fmla="*/ 377894 h 608545"/>
                <a:gd name="connsiteX0" fmla="*/ 4832 w 1169264"/>
                <a:gd name="connsiteY0" fmla="*/ 377894 h 608545"/>
                <a:gd name="connsiteX1" fmla="*/ 1166884 w 1169264"/>
                <a:gd name="connsiteY1" fmla="*/ 353462 h 608545"/>
                <a:gd name="connsiteX2" fmla="*/ 1169264 w 1169264"/>
                <a:gd name="connsiteY2" fmla="*/ 608545 h 608545"/>
                <a:gd name="connsiteX3" fmla="*/ 69 w 1169264"/>
                <a:gd name="connsiteY3" fmla="*/ 608545 h 608545"/>
                <a:gd name="connsiteX4" fmla="*/ 4832 w 1169264"/>
                <a:gd name="connsiteY4" fmla="*/ 377894 h 608545"/>
                <a:gd name="connsiteX0" fmla="*/ 4832 w 1169264"/>
                <a:gd name="connsiteY0" fmla="*/ 377894 h 608545"/>
                <a:gd name="connsiteX1" fmla="*/ 1166884 w 1169264"/>
                <a:gd name="connsiteY1" fmla="*/ 353462 h 608545"/>
                <a:gd name="connsiteX2" fmla="*/ 1169264 w 1169264"/>
                <a:gd name="connsiteY2" fmla="*/ 608545 h 608545"/>
                <a:gd name="connsiteX3" fmla="*/ 69 w 1169264"/>
                <a:gd name="connsiteY3" fmla="*/ 608545 h 608545"/>
                <a:gd name="connsiteX4" fmla="*/ 4832 w 1169264"/>
                <a:gd name="connsiteY4" fmla="*/ 377894 h 608545"/>
                <a:gd name="connsiteX0" fmla="*/ 4832 w 1169264"/>
                <a:gd name="connsiteY0" fmla="*/ 363671 h 594322"/>
                <a:gd name="connsiteX1" fmla="*/ 1166884 w 1169264"/>
                <a:gd name="connsiteY1" fmla="*/ 339239 h 594322"/>
                <a:gd name="connsiteX2" fmla="*/ 1169264 w 1169264"/>
                <a:gd name="connsiteY2" fmla="*/ 594322 h 594322"/>
                <a:gd name="connsiteX3" fmla="*/ 69 w 1169264"/>
                <a:gd name="connsiteY3" fmla="*/ 594322 h 594322"/>
                <a:gd name="connsiteX4" fmla="*/ 4832 w 1169264"/>
                <a:gd name="connsiteY4" fmla="*/ 363671 h 594322"/>
                <a:gd name="connsiteX0" fmla="*/ 4832 w 1169264"/>
                <a:gd name="connsiteY0" fmla="*/ 368650 h 599301"/>
                <a:gd name="connsiteX1" fmla="*/ 1166884 w 1169264"/>
                <a:gd name="connsiteY1" fmla="*/ 344218 h 599301"/>
                <a:gd name="connsiteX2" fmla="*/ 1169264 w 1169264"/>
                <a:gd name="connsiteY2" fmla="*/ 599301 h 599301"/>
                <a:gd name="connsiteX3" fmla="*/ 69 w 1169264"/>
                <a:gd name="connsiteY3" fmla="*/ 599301 h 599301"/>
                <a:gd name="connsiteX4" fmla="*/ 4832 w 1169264"/>
                <a:gd name="connsiteY4" fmla="*/ 368650 h 599301"/>
                <a:gd name="connsiteX0" fmla="*/ 4832 w 1169264"/>
                <a:gd name="connsiteY0" fmla="*/ 368650 h 599301"/>
                <a:gd name="connsiteX1" fmla="*/ 1166884 w 1169264"/>
                <a:gd name="connsiteY1" fmla="*/ 344218 h 599301"/>
                <a:gd name="connsiteX2" fmla="*/ 1169264 w 1169264"/>
                <a:gd name="connsiteY2" fmla="*/ 599301 h 599301"/>
                <a:gd name="connsiteX3" fmla="*/ 69 w 1169264"/>
                <a:gd name="connsiteY3" fmla="*/ 599301 h 599301"/>
                <a:gd name="connsiteX4" fmla="*/ 4832 w 1169264"/>
                <a:gd name="connsiteY4" fmla="*/ 368650 h 599301"/>
                <a:gd name="connsiteX0" fmla="*/ 4832 w 1169264"/>
                <a:gd name="connsiteY0" fmla="*/ 374889 h 605540"/>
                <a:gd name="connsiteX1" fmla="*/ 1166884 w 1169264"/>
                <a:gd name="connsiteY1" fmla="*/ 350457 h 605540"/>
                <a:gd name="connsiteX2" fmla="*/ 1169264 w 1169264"/>
                <a:gd name="connsiteY2" fmla="*/ 605540 h 605540"/>
                <a:gd name="connsiteX3" fmla="*/ 69 w 1169264"/>
                <a:gd name="connsiteY3" fmla="*/ 605540 h 605540"/>
                <a:gd name="connsiteX4" fmla="*/ 4832 w 1169264"/>
                <a:gd name="connsiteY4" fmla="*/ 374889 h 605540"/>
                <a:gd name="connsiteX0" fmla="*/ 0 w 1171576"/>
                <a:gd name="connsiteY0" fmla="*/ 359631 h 620340"/>
                <a:gd name="connsiteX1" fmla="*/ 1169196 w 1171576"/>
                <a:gd name="connsiteY1" fmla="*/ 365257 h 620340"/>
                <a:gd name="connsiteX2" fmla="*/ 1171576 w 1171576"/>
                <a:gd name="connsiteY2" fmla="*/ 620340 h 620340"/>
                <a:gd name="connsiteX3" fmla="*/ 2381 w 1171576"/>
                <a:gd name="connsiteY3" fmla="*/ 620340 h 620340"/>
                <a:gd name="connsiteX4" fmla="*/ 0 w 1171576"/>
                <a:gd name="connsiteY4" fmla="*/ 359631 h 620340"/>
                <a:gd name="connsiteX0" fmla="*/ 0 w 1171576"/>
                <a:gd name="connsiteY0" fmla="*/ 350782 h 611491"/>
                <a:gd name="connsiteX1" fmla="*/ 1169196 w 1171576"/>
                <a:gd name="connsiteY1" fmla="*/ 356408 h 611491"/>
                <a:gd name="connsiteX2" fmla="*/ 1171576 w 1171576"/>
                <a:gd name="connsiteY2" fmla="*/ 611491 h 611491"/>
                <a:gd name="connsiteX3" fmla="*/ 2381 w 1171576"/>
                <a:gd name="connsiteY3" fmla="*/ 611491 h 611491"/>
                <a:gd name="connsiteX4" fmla="*/ 0 w 1171576"/>
                <a:gd name="connsiteY4" fmla="*/ 350782 h 611491"/>
                <a:gd name="connsiteX0" fmla="*/ 0 w 1171576"/>
                <a:gd name="connsiteY0" fmla="*/ 350782 h 611491"/>
                <a:gd name="connsiteX1" fmla="*/ 1169196 w 1171576"/>
                <a:gd name="connsiteY1" fmla="*/ 356408 h 611491"/>
                <a:gd name="connsiteX2" fmla="*/ 1171576 w 1171576"/>
                <a:gd name="connsiteY2" fmla="*/ 611491 h 611491"/>
                <a:gd name="connsiteX3" fmla="*/ 2381 w 1171576"/>
                <a:gd name="connsiteY3" fmla="*/ 611491 h 611491"/>
                <a:gd name="connsiteX4" fmla="*/ 0 w 1171576"/>
                <a:gd name="connsiteY4" fmla="*/ 350782 h 611491"/>
                <a:gd name="connsiteX0" fmla="*/ 0 w 1171576"/>
                <a:gd name="connsiteY0" fmla="*/ 365193 h 625902"/>
                <a:gd name="connsiteX1" fmla="*/ 1166815 w 1171576"/>
                <a:gd name="connsiteY1" fmla="*/ 342908 h 625902"/>
                <a:gd name="connsiteX2" fmla="*/ 1171576 w 1171576"/>
                <a:gd name="connsiteY2" fmla="*/ 625902 h 625902"/>
                <a:gd name="connsiteX3" fmla="*/ 2381 w 1171576"/>
                <a:gd name="connsiteY3" fmla="*/ 625902 h 625902"/>
                <a:gd name="connsiteX4" fmla="*/ 0 w 1171576"/>
                <a:gd name="connsiteY4" fmla="*/ 365193 h 625902"/>
                <a:gd name="connsiteX0" fmla="*/ 0 w 1171576"/>
                <a:gd name="connsiteY0" fmla="*/ 339762 h 600471"/>
                <a:gd name="connsiteX1" fmla="*/ 1166815 w 1171576"/>
                <a:gd name="connsiteY1" fmla="*/ 317477 h 600471"/>
                <a:gd name="connsiteX2" fmla="*/ 1171576 w 1171576"/>
                <a:gd name="connsiteY2" fmla="*/ 600471 h 600471"/>
                <a:gd name="connsiteX3" fmla="*/ 2381 w 1171576"/>
                <a:gd name="connsiteY3" fmla="*/ 600471 h 600471"/>
                <a:gd name="connsiteX4" fmla="*/ 0 w 1171576"/>
                <a:gd name="connsiteY4" fmla="*/ 339762 h 600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576" h="600471">
                  <a:moveTo>
                    <a:pt x="0" y="339762"/>
                  </a:moveTo>
                  <a:cubicBezTo>
                    <a:pt x="159545" y="-119410"/>
                    <a:pt x="985839" y="-99666"/>
                    <a:pt x="1166815" y="317477"/>
                  </a:cubicBezTo>
                  <a:cubicBezTo>
                    <a:pt x="1167608" y="402505"/>
                    <a:pt x="1170783" y="515443"/>
                    <a:pt x="1171576" y="600471"/>
                  </a:cubicBezTo>
                  <a:cubicBezTo>
                    <a:pt x="765176" y="475631"/>
                    <a:pt x="382587" y="482073"/>
                    <a:pt x="2381" y="600471"/>
                  </a:cubicBezTo>
                  <a:cubicBezTo>
                    <a:pt x="1587" y="521968"/>
                    <a:pt x="794" y="418265"/>
                    <a:pt x="0" y="339762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C39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72B7ABC7-30BD-4212-A48C-52931AE2EA89}"/>
                </a:ext>
              </a:extLst>
            </p:cNvPr>
            <p:cNvSpPr/>
            <p:nvPr/>
          </p:nvSpPr>
          <p:spPr>
            <a:xfrm>
              <a:off x="10529083" y="2957712"/>
              <a:ext cx="57460" cy="600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7" name="Isosceles Triangle 96">
              <a:extLst>
                <a:ext uri="{FF2B5EF4-FFF2-40B4-BE49-F238E27FC236}">
                  <a16:creationId xmlns:a16="http://schemas.microsoft.com/office/drawing/2014/main" id="{1C39E160-E849-4C1E-A3F1-F1E65D77CD32}"/>
                </a:ext>
              </a:extLst>
            </p:cNvPr>
            <p:cNvSpPr/>
            <p:nvPr/>
          </p:nvSpPr>
          <p:spPr>
            <a:xfrm rot="10800000">
              <a:off x="10466725" y="3216361"/>
              <a:ext cx="14710" cy="15017"/>
            </a:xfrm>
            <a:prstGeom prst="triangle">
              <a:avLst/>
            </a:prstGeom>
            <a:solidFill>
              <a:srgbClr val="0E4C8F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C39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8" name="Isosceles Triangle 97">
              <a:extLst>
                <a:ext uri="{FF2B5EF4-FFF2-40B4-BE49-F238E27FC236}">
                  <a16:creationId xmlns:a16="http://schemas.microsoft.com/office/drawing/2014/main" id="{1C8520CD-919D-4E15-8AA8-293EF973412D}"/>
                </a:ext>
              </a:extLst>
            </p:cNvPr>
            <p:cNvSpPr/>
            <p:nvPr/>
          </p:nvSpPr>
          <p:spPr>
            <a:xfrm rot="10800000">
              <a:off x="10658789" y="3216361"/>
              <a:ext cx="14710" cy="15017"/>
            </a:xfrm>
            <a:prstGeom prst="triangle">
              <a:avLst/>
            </a:prstGeom>
            <a:solidFill>
              <a:srgbClr val="0E4C8F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C39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9" name="Isosceles Triangle 98">
              <a:extLst>
                <a:ext uri="{FF2B5EF4-FFF2-40B4-BE49-F238E27FC236}">
                  <a16:creationId xmlns:a16="http://schemas.microsoft.com/office/drawing/2014/main" id="{04C02008-7F72-471A-8877-CEED799E9D06}"/>
                </a:ext>
              </a:extLst>
            </p:cNvPr>
            <p:cNvSpPr/>
            <p:nvPr/>
          </p:nvSpPr>
          <p:spPr>
            <a:xfrm rot="5400000">
              <a:off x="10699567" y="3125127"/>
              <a:ext cx="15017" cy="14710"/>
            </a:xfrm>
            <a:prstGeom prst="triangl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C39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962EE5B4-772A-4D5B-A48A-5740226B7B38}"/>
                </a:ext>
              </a:extLst>
            </p:cNvPr>
            <p:cNvGrpSpPr/>
            <p:nvPr/>
          </p:nvGrpSpPr>
          <p:grpSpPr>
            <a:xfrm>
              <a:off x="10504037" y="2693263"/>
              <a:ext cx="102969" cy="105120"/>
              <a:chOff x="4114693" y="2164501"/>
              <a:chExt cx="274804" cy="267194"/>
            </a:xfrm>
            <a:solidFill>
              <a:schemeClr val="bg1"/>
            </a:solidFill>
            <a:effectLst/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5D45654A-F193-48DA-AE13-66434B530E22}"/>
                  </a:ext>
                </a:extLst>
              </p:cNvPr>
              <p:cNvSpPr/>
              <p:nvPr/>
            </p:nvSpPr>
            <p:spPr>
              <a:xfrm>
                <a:off x="4114693" y="2278854"/>
                <a:ext cx="27432" cy="27432"/>
              </a:xfrm>
              <a:prstGeom prst="ellipse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39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B056536C-07DA-4A41-8F70-06F4C2341D78}"/>
                  </a:ext>
                </a:extLst>
              </p:cNvPr>
              <p:cNvSpPr/>
              <p:nvPr/>
            </p:nvSpPr>
            <p:spPr>
              <a:xfrm>
                <a:off x="4155176" y="2278854"/>
                <a:ext cx="27432" cy="27432"/>
              </a:xfrm>
              <a:prstGeom prst="ellipse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39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015A7A62-0DD7-433C-9FC6-2CED2040F62D}"/>
                  </a:ext>
                </a:extLst>
              </p:cNvPr>
              <p:cNvSpPr/>
              <p:nvPr/>
            </p:nvSpPr>
            <p:spPr>
              <a:xfrm>
                <a:off x="4197760" y="2279847"/>
                <a:ext cx="27432" cy="27432"/>
              </a:xfrm>
              <a:prstGeom prst="ellipse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39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4FCBCF86-082B-4D56-8738-85A702253155}"/>
                  </a:ext>
                </a:extLst>
              </p:cNvPr>
              <p:cNvSpPr/>
              <p:nvPr/>
            </p:nvSpPr>
            <p:spPr>
              <a:xfrm>
                <a:off x="4238243" y="2279847"/>
                <a:ext cx="27432" cy="27432"/>
              </a:xfrm>
              <a:prstGeom prst="ellipse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39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DD561D5F-52D0-4B3C-A5C9-31E5A39F19F0}"/>
                  </a:ext>
                </a:extLst>
              </p:cNvPr>
              <p:cNvSpPr/>
              <p:nvPr/>
            </p:nvSpPr>
            <p:spPr>
              <a:xfrm>
                <a:off x="4278998" y="2278850"/>
                <a:ext cx="27432" cy="27432"/>
              </a:xfrm>
              <a:prstGeom prst="ellipse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39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61FCD045-B0A0-4A52-BD08-265CBB70B154}"/>
                  </a:ext>
                </a:extLst>
              </p:cNvPr>
              <p:cNvSpPr/>
              <p:nvPr/>
            </p:nvSpPr>
            <p:spPr>
              <a:xfrm>
                <a:off x="4319481" y="2278850"/>
                <a:ext cx="27432" cy="27432"/>
              </a:xfrm>
              <a:prstGeom prst="ellipse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39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245009B6-BD72-41FD-83E8-CF9E53F6C038}"/>
                  </a:ext>
                </a:extLst>
              </p:cNvPr>
              <p:cNvSpPr/>
              <p:nvPr/>
            </p:nvSpPr>
            <p:spPr>
              <a:xfrm>
                <a:off x="4362065" y="2279843"/>
                <a:ext cx="27432" cy="27432"/>
              </a:xfrm>
              <a:prstGeom prst="ellipse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39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E116FB4B-062A-4B04-BF43-27F42F4172F2}"/>
                  </a:ext>
                </a:extLst>
              </p:cNvPr>
              <p:cNvGrpSpPr/>
              <p:nvPr/>
            </p:nvGrpSpPr>
            <p:grpSpPr>
              <a:xfrm>
                <a:off x="4174115" y="2240773"/>
                <a:ext cx="150982" cy="28425"/>
                <a:chOff x="4267093" y="2431254"/>
                <a:chExt cx="150982" cy="28425"/>
              </a:xfrm>
              <a:grpFill/>
            </p:grpSpPr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1F625475-603B-48A7-A6BC-783E6D9CAE7A}"/>
                    </a:ext>
                  </a:extLst>
                </p:cNvPr>
                <p:cNvSpPr/>
                <p:nvPr/>
              </p:nvSpPr>
              <p:spPr>
                <a:xfrm>
                  <a:off x="4267093" y="2431254"/>
                  <a:ext cx="27432" cy="27432"/>
                </a:xfrm>
                <a:prstGeom prst="ellipse">
                  <a:avLst/>
                </a:prstGeom>
                <a:grp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77780843-E5EB-4644-A2E3-320C2A64346B}"/>
                    </a:ext>
                  </a:extLst>
                </p:cNvPr>
                <p:cNvSpPr/>
                <p:nvPr/>
              </p:nvSpPr>
              <p:spPr>
                <a:xfrm>
                  <a:off x="4307576" y="2431254"/>
                  <a:ext cx="27432" cy="27432"/>
                </a:xfrm>
                <a:prstGeom prst="ellipse">
                  <a:avLst/>
                </a:prstGeom>
                <a:grp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FE1195E6-F6F1-4EC7-B147-7CC2FD566149}"/>
                    </a:ext>
                  </a:extLst>
                </p:cNvPr>
                <p:cNvSpPr/>
                <p:nvPr/>
              </p:nvSpPr>
              <p:spPr>
                <a:xfrm>
                  <a:off x="4350160" y="2432247"/>
                  <a:ext cx="27432" cy="27432"/>
                </a:xfrm>
                <a:prstGeom prst="ellipse">
                  <a:avLst/>
                </a:prstGeom>
                <a:grp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649B8456-3B15-4112-870E-AA1EB27FEE48}"/>
                    </a:ext>
                  </a:extLst>
                </p:cNvPr>
                <p:cNvSpPr/>
                <p:nvPr/>
              </p:nvSpPr>
              <p:spPr>
                <a:xfrm>
                  <a:off x="4390643" y="2432247"/>
                  <a:ext cx="27432" cy="27432"/>
                </a:xfrm>
                <a:prstGeom prst="ellipse">
                  <a:avLst/>
                </a:prstGeom>
                <a:grp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E53FBF6D-013A-4AFD-81B8-19804793EA66}"/>
                  </a:ext>
                </a:extLst>
              </p:cNvPr>
              <p:cNvGrpSpPr/>
              <p:nvPr/>
            </p:nvGrpSpPr>
            <p:grpSpPr>
              <a:xfrm>
                <a:off x="4174087" y="2320163"/>
                <a:ext cx="150982" cy="28425"/>
                <a:chOff x="4267093" y="2431254"/>
                <a:chExt cx="150982" cy="28425"/>
              </a:xfrm>
              <a:grpFill/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A57E2DB4-1FDD-4A5C-B864-7D0F0C2E0DDF}"/>
                    </a:ext>
                  </a:extLst>
                </p:cNvPr>
                <p:cNvSpPr/>
                <p:nvPr/>
              </p:nvSpPr>
              <p:spPr>
                <a:xfrm>
                  <a:off x="4267093" y="2431254"/>
                  <a:ext cx="27432" cy="27432"/>
                </a:xfrm>
                <a:prstGeom prst="ellipse">
                  <a:avLst/>
                </a:prstGeom>
                <a:grp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B79F7783-1B90-434F-B303-2B366AC85254}"/>
                    </a:ext>
                  </a:extLst>
                </p:cNvPr>
                <p:cNvSpPr/>
                <p:nvPr/>
              </p:nvSpPr>
              <p:spPr>
                <a:xfrm>
                  <a:off x="4307576" y="2431254"/>
                  <a:ext cx="27432" cy="27432"/>
                </a:xfrm>
                <a:prstGeom prst="ellipse">
                  <a:avLst/>
                </a:prstGeom>
                <a:grp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001EA11E-A002-4D59-8050-22A0679665F4}"/>
                    </a:ext>
                  </a:extLst>
                </p:cNvPr>
                <p:cNvSpPr/>
                <p:nvPr/>
              </p:nvSpPr>
              <p:spPr>
                <a:xfrm>
                  <a:off x="4350160" y="2432247"/>
                  <a:ext cx="27432" cy="27432"/>
                </a:xfrm>
                <a:prstGeom prst="ellipse">
                  <a:avLst/>
                </a:prstGeom>
                <a:grp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8755478-36A5-488F-BE4A-D7A04EA1A0D6}"/>
                    </a:ext>
                  </a:extLst>
                </p:cNvPr>
                <p:cNvSpPr/>
                <p:nvPr/>
              </p:nvSpPr>
              <p:spPr>
                <a:xfrm>
                  <a:off x="4390643" y="2432247"/>
                  <a:ext cx="27432" cy="27432"/>
                </a:xfrm>
                <a:prstGeom prst="ellipse">
                  <a:avLst/>
                </a:prstGeom>
                <a:grp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D01CC664-1986-4A2E-8E38-F922BA21F1B9}"/>
                  </a:ext>
                </a:extLst>
              </p:cNvPr>
              <p:cNvGrpSpPr/>
              <p:nvPr/>
            </p:nvGrpSpPr>
            <p:grpSpPr>
              <a:xfrm>
                <a:off x="4197760" y="2358259"/>
                <a:ext cx="110499" cy="34575"/>
                <a:chOff x="4267093" y="2431254"/>
                <a:chExt cx="110499" cy="34575"/>
              </a:xfrm>
              <a:grpFill/>
            </p:grpSpPr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48CB4A91-96CB-4BCC-8260-AFEFF452B504}"/>
                    </a:ext>
                  </a:extLst>
                </p:cNvPr>
                <p:cNvSpPr/>
                <p:nvPr/>
              </p:nvSpPr>
              <p:spPr>
                <a:xfrm>
                  <a:off x="4267093" y="2431254"/>
                  <a:ext cx="27432" cy="27432"/>
                </a:xfrm>
                <a:prstGeom prst="ellipse">
                  <a:avLst/>
                </a:prstGeom>
                <a:grp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F4AA606E-541D-49DB-B6FC-EDB3A271C0D9}"/>
                    </a:ext>
                  </a:extLst>
                </p:cNvPr>
                <p:cNvSpPr/>
                <p:nvPr/>
              </p:nvSpPr>
              <p:spPr>
                <a:xfrm>
                  <a:off x="4307576" y="2438397"/>
                  <a:ext cx="27432" cy="27432"/>
                </a:xfrm>
                <a:prstGeom prst="ellipse">
                  <a:avLst/>
                </a:prstGeom>
                <a:grp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DF551D7C-2509-4B36-8C43-4AACA4B309EF}"/>
                    </a:ext>
                  </a:extLst>
                </p:cNvPr>
                <p:cNvSpPr/>
                <p:nvPr/>
              </p:nvSpPr>
              <p:spPr>
                <a:xfrm>
                  <a:off x="4350160" y="2432247"/>
                  <a:ext cx="27432" cy="27432"/>
                </a:xfrm>
                <a:prstGeom prst="ellipse">
                  <a:avLst/>
                </a:prstGeom>
                <a:grp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B24B936E-630E-44C5-B760-DD2F49C59B39}"/>
                  </a:ext>
                </a:extLst>
              </p:cNvPr>
              <p:cNvGrpSpPr/>
              <p:nvPr/>
            </p:nvGrpSpPr>
            <p:grpSpPr>
              <a:xfrm>
                <a:off x="4197760" y="2200225"/>
                <a:ext cx="110499" cy="33187"/>
                <a:chOff x="4267093" y="2426492"/>
                <a:chExt cx="110499" cy="33187"/>
              </a:xfrm>
              <a:grpFill/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C8B06A1F-71DD-4EE1-891C-8B81D61A6325}"/>
                    </a:ext>
                  </a:extLst>
                </p:cNvPr>
                <p:cNvSpPr/>
                <p:nvPr/>
              </p:nvSpPr>
              <p:spPr>
                <a:xfrm>
                  <a:off x="4267093" y="2431254"/>
                  <a:ext cx="27432" cy="27432"/>
                </a:xfrm>
                <a:prstGeom prst="ellipse">
                  <a:avLst/>
                </a:prstGeom>
                <a:grp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33B113BE-16B6-4A71-91FB-66999577E4FE}"/>
                    </a:ext>
                  </a:extLst>
                </p:cNvPr>
                <p:cNvSpPr/>
                <p:nvPr/>
              </p:nvSpPr>
              <p:spPr>
                <a:xfrm>
                  <a:off x="4307576" y="2426492"/>
                  <a:ext cx="27432" cy="27432"/>
                </a:xfrm>
                <a:prstGeom prst="ellipse">
                  <a:avLst/>
                </a:prstGeom>
                <a:grp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DE22553E-FD20-4A99-83E1-15C126E1304C}"/>
                    </a:ext>
                  </a:extLst>
                </p:cNvPr>
                <p:cNvSpPr/>
                <p:nvPr/>
              </p:nvSpPr>
              <p:spPr>
                <a:xfrm>
                  <a:off x="4350160" y="2432247"/>
                  <a:ext cx="27432" cy="27432"/>
                </a:xfrm>
                <a:prstGeom prst="ellipse">
                  <a:avLst/>
                </a:prstGeom>
                <a:grp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39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A738054F-2C2F-48BC-A4E8-9BDD43A51B74}"/>
                  </a:ext>
                </a:extLst>
              </p:cNvPr>
              <p:cNvSpPr/>
              <p:nvPr/>
            </p:nvSpPr>
            <p:spPr>
              <a:xfrm>
                <a:off x="4238241" y="2164501"/>
                <a:ext cx="27432" cy="27432"/>
              </a:xfrm>
              <a:prstGeom prst="ellipse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39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B5CABE51-F8AA-4F9C-A219-B73EE34970BE}"/>
                  </a:ext>
                </a:extLst>
              </p:cNvPr>
              <p:cNvSpPr/>
              <p:nvPr/>
            </p:nvSpPr>
            <p:spPr>
              <a:xfrm>
                <a:off x="4238241" y="2404263"/>
                <a:ext cx="27432" cy="27432"/>
              </a:xfrm>
              <a:prstGeom prst="ellipse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39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3BAF17C1-9142-4220-BFAD-30262EA2DBDC}"/>
                  </a:ext>
                </a:extLst>
              </p:cNvPr>
              <p:cNvSpPr/>
              <p:nvPr/>
            </p:nvSpPr>
            <p:spPr>
              <a:xfrm>
                <a:off x="4318618" y="2360640"/>
                <a:ext cx="27432" cy="27432"/>
              </a:xfrm>
              <a:prstGeom prst="ellipse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39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DFEA1657-6650-449D-8930-25FC45599318}"/>
                  </a:ext>
                </a:extLst>
              </p:cNvPr>
              <p:cNvSpPr/>
              <p:nvPr/>
            </p:nvSpPr>
            <p:spPr>
              <a:xfrm>
                <a:off x="4157990" y="2360640"/>
                <a:ext cx="27432" cy="27432"/>
              </a:xfrm>
              <a:prstGeom prst="ellipse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39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3ECBD450-3D55-4C9D-8B33-7640C363D3C5}"/>
                  </a:ext>
                </a:extLst>
              </p:cNvPr>
              <p:cNvSpPr/>
              <p:nvPr/>
            </p:nvSpPr>
            <p:spPr>
              <a:xfrm>
                <a:off x="4155895" y="2193183"/>
                <a:ext cx="27432" cy="27432"/>
              </a:xfrm>
              <a:prstGeom prst="ellipse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39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E24160C3-991D-4DDE-B856-78823361AD8F}"/>
                  </a:ext>
                </a:extLst>
              </p:cNvPr>
              <p:cNvSpPr/>
              <p:nvPr/>
            </p:nvSpPr>
            <p:spPr>
              <a:xfrm>
                <a:off x="4325069" y="2195088"/>
                <a:ext cx="27432" cy="27432"/>
              </a:xfrm>
              <a:prstGeom prst="ellipse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C39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9ECD2538-FB72-43B4-8645-29BB5031ABE0}"/>
                </a:ext>
              </a:extLst>
            </p:cNvPr>
            <p:cNvSpPr/>
            <p:nvPr/>
          </p:nvSpPr>
          <p:spPr>
            <a:xfrm>
              <a:off x="10466083" y="3045312"/>
              <a:ext cx="14710" cy="1501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C39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B26CDE31-1DC1-4567-AD59-FB9D4B8B8176}"/>
                </a:ext>
              </a:extLst>
            </p:cNvPr>
            <p:cNvSpPr/>
            <p:nvPr/>
          </p:nvSpPr>
          <p:spPr>
            <a:xfrm>
              <a:off x="10550730" y="3045268"/>
              <a:ext cx="14710" cy="1501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C39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5D643BA9-88C4-4289-8B2E-6FC74DC2533B}"/>
                </a:ext>
              </a:extLst>
            </p:cNvPr>
            <p:cNvSpPr/>
            <p:nvPr/>
          </p:nvSpPr>
          <p:spPr>
            <a:xfrm>
              <a:off x="10625213" y="3045268"/>
              <a:ext cx="14710" cy="1501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C39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3" name="Isosceles Triangle 112">
              <a:extLst>
                <a:ext uri="{FF2B5EF4-FFF2-40B4-BE49-F238E27FC236}">
                  <a16:creationId xmlns:a16="http://schemas.microsoft.com/office/drawing/2014/main" id="{5ABE1BB9-B25A-4ED5-BB48-19DF7B31178F}"/>
                </a:ext>
              </a:extLst>
            </p:cNvPr>
            <p:cNvSpPr/>
            <p:nvPr/>
          </p:nvSpPr>
          <p:spPr>
            <a:xfrm rot="10800000">
              <a:off x="10376905" y="2944633"/>
              <a:ext cx="14710" cy="15017"/>
            </a:xfrm>
            <a:prstGeom prst="triangle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C39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4" name="Isosceles Triangle 113">
              <a:extLst>
                <a:ext uri="{FF2B5EF4-FFF2-40B4-BE49-F238E27FC236}">
                  <a16:creationId xmlns:a16="http://schemas.microsoft.com/office/drawing/2014/main" id="{E6070962-6ADC-4178-84D9-FE7A7C1DF63B}"/>
                </a:ext>
              </a:extLst>
            </p:cNvPr>
            <p:cNvSpPr/>
            <p:nvPr/>
          </p:nvSpPr>
          <p:spPr>
            <a:xfrm>
              <a:off x="10376905" y="2901051"/>
              <a:ext cx="14710" cy="15017"/>
            </a:xfrm>
            <a:prstGeom prst="triangle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C39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4C7DA81-D793-442D-8CB8-0D9B6E7465D3}"/>
                </a:ext>
              </a:extLst>
            </p:cNvPr>
            <p:cNvCxnSpPr>
              <a:endCxn id="113" idx="3"/>
            </p:cNvCxnSpPr>
            <p:nvPr/>
          </p:nvCxnSpPr>
          <p:spPr>
            <a:xfrm flipH="1">
              <a:off x="10384260" y="2916067"/>
              <a:ext cx="0" cy="28566"/>
            </a:xfrm>
            <a:prstGeom prst="line">
              <a:avLst/>
            </a:prstGeom>
            <a:ln w="6350">
              <a:solidFill>
                <a:schemeClr val="bg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EA7FD8D-94D1-4221-A98B-C0BA3456EC89}"/>
              </a:ext>
            </a:extLst>
          </p:cNvPr>
          <p:cNvGrpSpPr/>
          <p:nvPr/>
        </p:nvGrpSpPr>
        <p:grpSpPr>
          <a:xfrm>
            <a:off x="3496471" y="6182329"/>
            <a:ext cx="4238246" cy="428741"/>
            <a:chOff x="374858" y="6249622"/>
            <a:chExt cx="4238246" cy="428741"/>
          </a:xfrm>
        </p:grpSpPr>
        <p:pic>
          <p:nvPicPr>
            <p:cNvPr id="109" name="Graphic 108" descr="Internet">
              <a:hlinkClick r:id="rId12"/>
              <a:extLst>
                <a:ext uri="{FF2B5EF4-FFF2-40B4-BE49-F238E27FC236}">
                  <a16:creationId xmlns:a16="http://schemas.microsoft.com/office/drawing/2014/main" id="{0BA99A2D-2DB8-4673-8C25-4F16A1927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74858" y="6249622"/>
              <a:ext cx="428741" cy="428741"/>
            </a:xfrm>
            <a:prstGeom prst="rect">
              <a:avLst/>
            </a:prstGeom>
          </p:spPr>
        </p:pic>
        <p:sp>
          <p:nvSpPr>
            <p:cNvPr id="110" name="TextBox 109">
              <a:hlinkClick r:id="rId12"/>
              <a:extLst>
                <a:ext uri="{FF2B5EF4-FFF2-40B4-BE49-F238E27FC236}">
                  <a16:creationId xmlns:a16="http://schemas.microsoft.com/office/drawing/2014/main" id="{155FD143-9D14-4B1E-AECB-64DFE1F7CC30}"/>
                </a:ext>
              </a:extLst>
            </p:cNvPr>
            <p:cNvSpPr txBox="1"/>
            <p:nvPr/>
          </p:nvSpPr>
          <p:spPr>
            <a:xfrm>
              <a:off x="855793" y="6269894"/>
              <a:ext cx="37573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Click here for more product information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39065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2149091-6133-473F-BC3A-F3294AD21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pic>
        <p:nvPicPr>
          <p:cNvPr id="32" name="Graphic 31" descr="Books">
            <a:extLst>
              <a:ext uri="{FF2B5EF4-FFF2-40B4-BE49-F238E27FC236}">
                <a16:creationId xmlns:a16="http://schemas.microsoft.com/office/drawing/2014/main" id="{AD5E250E-2D45-4D76-BC13-0B759CEDB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9699" y="834390"/>
            <a:ext cx="914400" cy="91440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15D1AE3-4F04-41AF-918B-AF463F711A09}"/>
              </a:ext>
            </a:extLst>
          </p:cNvPr>
          <p:cNvGrpSpPr/>
          <p:nvPr/>
        </p:nvGrpSpPr>
        <p:grpSpPr>
          <a:xfrm>
            <a:off x="950976" y="2469405"/>
            <a:ext cx="9947368" cy="3449978"/>
            <a:chOff x="950976" y="2469405"/>
            <a:chExt cx="9947368" cy="344997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EC23EC8-0F64-4BC5-8962-057A65499560}"/>
                </a:ext>
              </a:extLst>
            </p:cNvPr>
            <p:cNvGrpSpPr/>
            <p:nvPr/>
          </p:nvGrpSpPr>
          <p:grpSpPr>
            <a:xfrm>
              <a:off x="950976" y="2469405"/>
              <a:ext cx="9947368" cy="1643883"/>
              <a:chOff x="847822" y="2469405"/>
              <a:chExt cx="9947368" cy="1643883"/>
            </a:xfrm>
          </p:grpSpPr>
          <p:sp>
            <p:nvSpPr>
              <p:cNvPr id="5" name="Google Shape;1191;p38">
                <a:extLst>
                  <a:ext uri="{FF2B5EF4-FFF2-40B4-BE49-F238E27FC236}">
                    <a16:creationId xmlns:a16="http://schemas.microsoft.com/office/drawing/2014/main" id="{73C0A8CB-BDB8-41FB-820D-228A3CE1DFE0}"/>
                  </a:ext>
                </a:extLst>
              </p:cNvPr>
              <p:cNvSpPr/>
              <p:nvPr/>
            </p:nvSpPr>
            <p:spPr>
              <a:xfrm>
                <a:off x="847823" y="2930161"/>
                <a:ext cx="175385" cy="147527"/>
              </a:xfrm>
              <a:custGeom>
                <a:avLst/>
                <a:gdLst/>
                <a:ahLst/>
                <a:cxnLst/>
                <a:rect l="l" t="t" r="r" b="b"/>
                <a:pathLst>
                  <a:path w="5728" h="6263" extrusionOk="0">
                    <a:moveTo>
                      <a:pt x="5394" y="0"/>
                    </a:moveTo>
                    <a:lnTo>
                      <a:pt x="0" y="834"/>
                    </a:lnTo>
                    <a:lnTo>
                      <a:pt x="5727" y="6263"/>
                    </a:lnTo>
                    <a:lnTo>
                      <a:pt x="5727" y="6263"/>
                    </a:lnTo>
                    <a:lnTo>
                      <a:pt x="5394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586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1194;p38">
                <a:extLst>
                  <a:ext uri="{FF2B5EF4-FFF2-40B4-BE49-F238E27FC236}">
                    <a16:creationId xmlns:a16="http://schemas.microsoft.com/office/drawing/2014/main" id="{484E8436-F65A-4A97-BC06-41C3195731FF}"/>
                  </a:ext>
                </a:extLst>
              </p:cNvPr>
              <p:cNvSpPr/>
              <p:nvPr/>
            </p:nvSpPr>
            <p:spPr>
              <a:xfrm>
                <a:off x="2055152" y="2469405"/>
                <a:ext cx="164455" cy="111087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4716" extrusionOk="0">
                    <a:moveTo>
                      <a:pt x="953" y="0"/>
                    </a:moveTo>
                    <a:lnTo>
                      <a:pt x="1" y="4715"/>
                    </a:lnTo>
                    <a:lnTo>
                      <a:pt x="5371" y="4715"/>
                    </a:lnTo>
                    <a:lnTo>
                      <a:pt x="953" y="0"/>
                    </a:lnTo>
                    <a:close/>
                  </a:path>
                </a:pathLst>
              </a:custGeom>
              <a:solidFill>
                <a:srgbClr val="FBB831">
                  <a:alpha val="586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195;p38">
                <a:extLst>
                  <a:ext uri="{FF2B5EF4-FFF2-40B4-BE49-F238E27FC236}">
                    <a16:creationId xmlns:a16="http://schemas.microsoft.com/office/drawing/2014/main" id="{D1D732EB-D030-4A06-A042-2FCDAB793D88}"/>
                  </a:ext>
                </a:extLst>
              </p:cNvPr>
              <p:cNvSpPr/>
              <p:nvPr/>
            </p:nvSpPr>
            <p:spPr>
              <a:xfrm>
                <a:off x="958294" y="2544228"/>
                <a:ext cx="9836896" cy="1555635"/>
              </a:xfrm>
              <a:prstGeom prst="roundRect">
                <a:avLst/>
              </a:prstGeom>
              <a:solidFill>
                <a:srgbClr val="FDE68D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200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" name="Google Shape;1199;p38">
                <a:extLst>
                  <a:ext uri="{FF2B5EF4-FFF2-40B4-BE49-F238E27FC236}">
                    <a16:creationId xmlns:a16="http://schemas.microsoft.com/office/drawing/2014/main" id="{205ADB64-14F1-4B00-8FDE-5838107DACB9}"/>
                  </a:ext>
                </a:extLst>
              </p:cNvPr>
              <p:cNvSpPr txBox="1"/>
              <p:nvPr/>
            </p:nvSpPr>
            <p:spPr>
              <a:xfrm>
                <a:off x="1557128" y="2948885"/>
                <a:ext cx="8432692" cy="11644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r>
                  <a:rPr lang="en-US" sz="1800" dirty="0"/>
                  <a:t>Clinics in Geriatric Medicine | Volume 35, Issue 2, </a:t>
                </a:r>
                <a:r>
                  <a:rPr lang="sv-SE" sz="1800" dirty="0"/>
                  <a:t>P237–251</a:t>
                </a:r>
                <a:r>
                  <a:rPr lang="en-US" sz="1800" dirty="0"/>
                  <a:t>, May 01, 2019 | </a:t>
                </a:r>
                <a:r>
                  <a:rPr lang="en-US" sz="1800" dirty="0"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Optimizing Function and Physical Activity in Hospitalized Older Adults to Prevent Functional Decline and Falls</a:t>
                </a:r>
                <a:endParaRPr lang="sv-SE" sz="1800" dirty="0"/>
              </a:p>
            </p:txBody>
          </p:sp>
          <p:sp>
            <p:nvSpPr>
              <p:cNvPr id="10" name="Google Shape;1196;p38">
                <a:extLst>
                  <a:ext uri="{FF2B5EF4-FFF2-40B4-BE49-F238E27FC236}">
                    <a16:creationId xmlns:a16="http://schemas.microsoft.com/office/drawing/2014/main" id="{FEE5AE2B-E3B7-40FB-9CCD-8506ED0F1F18}"/>
                  </a:ext>
                </a:extLst>
              </p:cNvPr>
              <p:cNvSpPr/>
              <p:nvPr/>
            </p:nvSpPr>
            <p:spPr>
              <a:xfrm>
                <a:off x="847822" y="2469405"/>
                <a:ext cx="1668875" cy="479480"/>
              </a:xfrm>
              <a:custGeom>
                <a:avLst/>
                <a:gdLst/>
                <a:ahLst/>
                <a:cxnLst/>
                <a:rect l="l" t="t" r="r" b="b"/>
                <a:pathLst>
                  <a:path w="40387" h="22420" extrusionOk="0">
                    <a:moveTo>
                      <a:pt x="0" y="0"/>
                    </a:moveTo>
                    <a:lnTo>
                      <a:pt x="0" y="22420"/>
                    </a:lnTo>
                    <a:lnTo>
                      <a:pt x="35898" y="22420"/>
                    </a:lnTo>
                    <a:cubicBezTo>
                      <a:pt x="38374" y="22420"/>
                      <a:pt x="40386" y="20407"/>
                      <a:pt x="40386" y="17931"/>
                    </a:cubicBezTo>
                    <a:lnTo>
                      <a:pt x="40386" y="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EB628CA2-AA9F-4E96-85DE-8151B6489731}"/>
                  </a:ext>
                </a:extLst>
              </p:cNvPr>
              <p:cNvSpPr/>
              <p:nvPr/>
            </p:nvSpPr>
            <p:spPr bwMode="auto">
              <a:xfrm>
                <a:off x="918737" y="2469405"/>
                <a:ext cx="6287406" cy="479480"/>
              </a:xfrm>
              <a:prstGeom prst="roundRect">
                <a:avLst/>
              </a:prstGeom>
              <a:solidFill>
                <a:srgbClr val="262626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sv-SE" sz="2000" dirty="0">
                    <a:solidFill>
                      <a:schemeClr val="bg1"/>
                    </a:solidFill>
                    <a:latin typeface="Tahoma" charset="0"/>
                    <a:ea typeface="ＭＳ Ｐゴシック" charset="0"/>
                  </a:rPr>
                  <a:t>Barbara Resnick, PhD, CRNP | Marie Boltz, PhD, CRNP  </a:t>
                </a: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1395786-4686-47F4-9C29-11FBFD848C62}"/>
                </a:ext>
              </a:extLst>
            </p:cNvPr>
            <p:cNvGrpSpPr/>
            <p:nvPr/>
          </p:nvGrpSpPr>
          <p:grpSpPr>
            <a:xfrm>
              <a:off x="950976" y="4297680"/>
              <a:ext cx="9947365" cy="1621703"/>
              <a:chOff x="847825" y="4364317"/>
              <a:chExt cx="9947365" cy="1621703"/>
            </a:xfrm>
          </p:grpSpPr>
          <p:sp>
            <p:nvSpPr>
              <p:cNvPr id="20" name="Google Shape;1191;p38">
                <a:extLst>
                  <a:ext uri="{FF2B5EF4-FFF2-40B4-BE49-F238E27FC236}">
                    <a16:creationId xmlns:a16="http://schemas.microsoft.com/office/drawing/2014/main" id="{21D555F3-EC95-4E3E-AE49-34A2141A8327}"/>
                  </a:ext>
                </a:extLst>
              </p:cNvPr>
              <p:cNvSpPr/>
              <p:nvPr/>
            </p:nvSpPr>
            <p:spPr>
              <a:xfrm>
                <a:off x="847825" y="4811952"/>
                <a:ext cx="175385" cy="124448"/>
              </a:xfrm>
              <a:custGeom>
                <a:avLst/>
                <a:gdLst/>
                <a:ahLst/>
                <a:cxnLst/>
                <a:rect l="l" t="t" r="r" b="b"/>
                <a:pathLst>
                  <a:path w="5728" h="6263" extrusionOk="0">
                    <a:moveTo>
                      <a:pt x="5394" y="0"/>
                    </a:moveTo>
                    <a:lnTo>
                      <a:pt x="0" y="834"/>
                    </a:lnTo>
                    <a:lnTo>
                      <a:pt x="5727" y="6263"/>
                    </a:lnTo>
                    <a:lnTo>
                      <a:pt x="5727" y="6263"/>
                    </a:lnTo>
                    <a:lnTo>
                      <a:pt x="5394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586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94;p38">
                <a:extLst>
                  <a:ext uri="{FF2B5EF4-FFF2-40B4-BE49-F238E27FC236}">
                    <a16:creationId xmlns:a16="http://schemas.microsoft.com/office/drawing/2014/main" id="{E125ED32-5187-4FCD-A2C1-3DC2BCD8E3A5}"/>
                  </a:ext>
                </a:extLst>
              </p:cNvPr>
              <p:cNvSpPr/>
              <p:nvPr/>
            </p:nvSpPr>
            <p:spPr>
              <a:xfrm>
                <a:off x="2055154" y="4423278"/>
                <a:ext cx="164455" cy="93708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4716" extrusionOk="0">
                    <a:moveTo>
                      <a:pt x="953" y="0"/>
                    </a:moveTo>
                    <a:lnTo>
                      <a:pt x="1" y="4715"/>
                    </a:lnTo>
                    <a:lnTo>
                      <a:pt x="5371" y="4715"/>
                    </a:lnTo>
                    <a:lnTo>
                      <a:pt x="953" y="0"/>
                    </a:lnTo>
                    <a:close/>
                  </a:path>
                </a:pathLst>
              </a:custGeom>
              <a:solidFill>
                <a:srgbClr val="FBB831">
                  <a:alpha val="586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95;p38">
                <a:extLst>
                  <a:ext uri="{FF2B5EF4-FFF2-40B4-BE49-F238E27FC236}">
                    <a16:creationId xmlns:a16="http://schemas.microsoft.com/office/drawing/2014/main" id="{AD11B918-D31C-42CB-BCB8-A068566FDC4F}"/>
                  </a:ext>
                </a:extLst>
              </p:cNvPr>
              <p:cNvSpPr/>
              <p:nvPr/>
            </p:nvSpPr>
            <p:spPr>
              <a:xfrm>
                <a:off x="1023210" y="4486396"/>
                <a:ext cx="9771980" cy="1499624"/>
              </a:xfrm>
              <a:prstGeom prst="roundRect">
                <a:avLst/>
              </a:prstGeom>
              <a:solidFill>
                <a:srgbClr val="B3DDF2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200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3" name="Google Shape;1199;p38">
                <a:extLst>
                  <a:ext uri="{FF2B5EF4-FFF2-40B4-BE49-F238E27FC236}">
                    <a16:creationId xmlns:a16="http://schemas.microsoft.com/office/drawing/2014/main" id="{DC33CE85-46DE-4C3B-B8BC-5D475DAABC4E}"/>
                  </a:ext>
                </a:extLst>
              </p:cNvPr>
              <p:cNvSpPr txBox="1"/>
              <p:nvPr/>
            </p:nvSpPr>
            <p:spPr>
              <a:xfrm>
                <a:off x="1557129" y="4837258"/>
                <a:ext cx="8432691" cy="11487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fontAlgn="t"/>
                <a:r>
                  <a:rPr lang="en-US" sz="1800" dirty="0"/>
                  <a:t>Clinics in Geriatric Medicine | Volume 35, Issue 2, P273-283, May 01, 2019</a:t>
                </a:r>
                <a:r>
                  <a:rPr lang="sv-SE" sz="1800" dirty="0"/>
                  <a:t> </a:t>
                </a:r>
                <a:r>
                  <a:rPr lang="en-US" sz="1800" dirty="0"/>
                  <a:t>| </a:t>
                </a:r>
                <a:r>
                  <a:rPr lang="en-US" sz="1800" dirty="0"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Preventing Falls in Hospitalized Patients: State of the Science</a:t>
                </a:r>
                <a:endParaRPr lang="en-US" sz="1800" dirty="0"/>
              </a:p>
            </p:txBody>
          </p:sp>
          <p:sp>
            <p:nvSpPr>
              <p:cNvPr id="34" name="Google Shape;1196;p38">
                <a:extLst>
                  <a:ext uri="{FF2B5EF4-FFF2-40B4-BE49-F238E27FC236}">
                    <a16:creationId xmlns:a16="http://schemas.microsoft.com/office/drawing/2014/main" id="{F902EE9C-58F3-4630-B54B-4F891C0401B6}"/>
                  </a:ext>
                </a:extLst>
              </p:cNvPr>
              <p:cNvSpPr/>
              <p:nvPr/>
            </p:nvSpPr>
            <p:spPr>
              <a:xfrm>
                <a:off x="852986" y="4364317"/>
                <a:ext cx="1668875" cy="479480"/>
              </a:xfrm>
              <a:custGeom>
                <a:avLst/>
                <a:gdLst/>
                <a:ahLst/>
                <a:cxnLst/>
                <a:rect l="l" t="t" r="r" b="b"/>
                <a:pathLst>
                  <a:path w="40387" h="22420" extrusionOk="0">
                    <a:moveTo>
                      <a:pt x="0" y="0"/>
                    </a:moveTo>
                    <a:lnTo>
                      <a:pt x="0" y="22420"/>
                    </a:lnTo>
                    <a:lnTo>
                      <a:pt x="35898" y="22420"/>
                    </a:lnTo>
                    <a:cubicBezTo>
                      <a:pt x="38374" y="22420"/>
                      <a:pt x="40386" y="20407"/>
                      <a:pt x="40386" y="17931"/>
                    </a:cubicBezTo>
                    <a:lnTo>
                      <a:pt x="40386" y="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D0CBEEBF-134D-42B4-8BCD-91448405307D}"/>
                  </a:ext>
                </a:extLst>
              </p:cNvPr>
              <p:cNvSpPr/>
              <p:nvPr/>
            </p:nvSpPr>
            <p:spPr bwMode="auto">
              <a:xfrm>
                <a:off x="918735" y="4366167"/>
                <a:ext cx="6287408" cy="471091"/>
              </a:xfrm>
              <a:prstGeom prst="roundRect">
                <a:avLst/>
              </a:prstGeom>
              <a:solidFill>
                <a:srgbClr val="262626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sv-SE" sz="1800" dirty="0">
                    <a:solidFill>
                      <a:schemeClr val="bg1"/>
                    </a:solidFill>
                    <a:latin typeface="Tahoma" charset="0"/>
                    <a:ea typeface="ＭＳ Ｐゴシック" charset="0"/>
                  </a:rPr>
                  <a:t>Jennifer H. LeLaurin, MPH | Ronald I. Shorr, MD,MS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14007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D484D-5BC2-284D-8155-3F25AE999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</a:p>
        </p:txBody>
      </p:sp>
      <p:pic>
        <p:nvPicPr>
          <p:cNvPr id="4" name="Graphic 3" descr="Books">
            <a:extLst>
              <a:ext uri="{FF2B5EF4-FFF2-40B4-BE49-F238E27FC236}">
                <a16:creationId xmlns:a16="http://schemas.microsoft.com/office/drawing/2014/main" id="{2DD845AD-3822-412B-A073-5B2BB105D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9699" y="834390"/>
            <a:ext cx="914400" cy="9144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BC3E4C5-9783-46FC-BA31-FA4538C7EE0E}"/>
              </a:ext>
            </a:extLst>
          </p:cNvPr>
          <p:cNvGrpSpPr/>
          <p:nvPr/>
        </p:nvGrpSpPr>
        <p:grpSpPr>
          <a:xfrm>
            <a:off x="953311" y="2468880"/>
            <a:ext cx="9947365" cy="3450503"/>
            <a:chOff x="953311" y="2468880"/>
            <a:chExt cx="9947365" cy="345050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F3F85-52C6-42C8-A9E9-6CA128E8C9D4}"/>
                </a:ext>
              </a:extLst>
            </p:cNvPr>
            <p:cNvGrpSpPr/>
            <p:nvPr/>
          </p:nvGrpSpPr>
          <p:grpSpPr>
            <a:xfrm>
              <a:off x="953311" y="4297680"/>
              <a:ext cx="9947365" cy="1621703"/>
              <a:chOff x="847825" y="4364317"/>
              <a:chExt cx="9947365" cy="1621703"/>
            </a:xfrm>
          </p:grpSpPr>
          <p:sp>
            <p:nvSpPr>
              <p:cNvPr id="11" name="Google Shape;1191;p38">
                <a:extLst>
                  <a:ext uri="{FF2B5EF4-FFF2-40B4-BE49-F238E27FC236}">
                    <a16:creationId xmlns:a16="http://schemas.microsoft.com/office/drawing/2014/main" id="{68772C94-2C1C-450A-B2B1-115CACFEA6AA}"/>
                  </a:ext>
                </a:extLst>
              </p:cNvPr>
              <p:cNvSpPr/>
              <p:nvPr/>
            </p:nvSpPr>
            <p:spPr>
              <a:xfrm>
                <a:off x="847825" y="4811952"/>
                <a:ext cx="175385" cy="124448"/>
              </a:xfrm>
              <a:custGeom>
                <a:avLst/>
                <a:gdLst/>
                <a:ahLst/>
                <a:cxnLst/>
                <a:rect l="l" t="t" r="r" b="b"/>
                <a:pathLst>
                  <a:path w="5728" h="6263" extrusionOk="0">
                    <a:moveTo>
                      <a:pt x="5394" y="0"/>
                    </a:moveTo>
                    <a:lnTo>
                      <a:pt x="0" y="834"/>
                    </a:lnTo>
                    <a:lnTo>
                      <a:pt x="5727" y="6263"/>
                    </a:lnTo>
                    <a:lnTo>
                      <a:pt x="5727" y="6263"/>
                    </a:lnTo>
                    <a:lnTo>
                      <a:pt x="5394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586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194;p38">
                <a:extLst>
                  <a:ext uri="{FF2B5EF4-FFF2-40B4-BE49-F238E27FC236}">
                    <a16:creationId xmlns:a16="http://schemas.microsoft.com/office/drawing/2014/main" id="{6E1B0F51-8156-439B-A70A-4D97B5699722}"/>
                  </a:ext>
                </a:extLst>
              </p:cNvPr>
              <p:cNvSpPr/>
              <p:nvPr/>
            </p:nvSpPr>
            <p:spPr>
              <a:xfrm>
                <a:off x="2055154" y="4423278"/>
                <a:ext cx="164455" cy="93708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4716" extrusionOk="0">
                    <a:moveTo>
                      <a:pt x="953" y="0"/>
                    </a:moveTo>
                    <a:lnTo>
                      <a:pt x="1" y="4715"/>
                    </a:lnTo>
                    <a:lnTo>
                      <a:pt x="5371" y="4715"/>
                    </a:lnTo>
                    <a:lnTo>
                      <a:pt x="953" y="0"/>
                    </a:lnTo>
                    <a:close/>
                  </a:path>
                </a:pathLst>
              </a:custGeom>
              <a:solidFill>
                <a:srgbClr val="FBB831">
                  <a:alpha val="586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95;p38">
                <a:extLst>
                  <a:ext uri="{FF2B5EF4-FFF2-40B4-BE49-F238E27FC236}">
                    <a16:creationId xmlns:a16="http://schemas.microsoft.com/office/drawing/2014/main" id="{C44B6782-8DD2-40C1-850A-D9E28D41175D}"/>
                  </a:ext>
                </a:extLst>
              </p:cNvPr>
              <p:cNvSpPr/>
              <p:nvPr/>
            </p:nvSpPr>
            <p:spPr>
              <a:xfrm>
                <a:off x="1023210" y="4486396"/>
                <a:ext cx="9771980" cy="1499624"/>
              </a:xfrm>
              <a:prstGeom prst="roundRect">
                <a:avLst/>
              </a:prstGeom>
              <a:solidFill>
                <a:srgbClr val="B8F3B3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200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4" name="Google Shape;1199;p38">
                <a:extLst>
                  <a:ext uri="{FF2B5EF4-FFF2-40B4-BE49-F238E27FC236}">
                    <a16:creationId xmlns:a16="http://schemas.microsoft.com/office/drawing/2014/main" id="{8C2457D4-DB1F-48C9-968A-07608D342920}"/>
                  </a:ext>
                </a:extLst>
              </p:cNvPr>
              <p:cNvSpPr txBox="1"/>
              <p:nvPr/>
            </p:nvSpPr>
            <p:spPr>
              <a:xfrm>
                <a:off x="1557129" y="4837258"/>
                <a:ext cx="8432691" cy="11487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fontAlgn="t"/>
                <a:r>
                  <a:rPr lang="en-US" sz="1800" dirty="0"/>
                  <a:t>Clinics in Geriatric Medicine | Volume 26, Issue 4, P645-692, Nov 01, 2019</a:t>
                </a:r>
                <a:r>
                  <a:rPr lang="sv-SE" sz="1800" dirty="0"/>
                  <a:t> </a:t>
                </a:r>
                <a:r>
                  <a:rPr lang="en-US" sz="1800" dirty="0"/>
                  <a:t>|</a:t>
                </a:r>
                <a:r>
                  <a:rPr lang="en-US" sz="1800" dirty="0"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 Falls and Fall-Related Injuries in Hospitals</a:t>
                </a:r>
                <a:endParaRPr lang="en-US" sz="1800" dirty="0"/>
              </a:p>
              <a:p>
                <a:pPr fontAlgn="t"/>
                <a:endParaRPr lang="en-US" sz="1800" dirty="0"/>
              </a:p>
            </p:txBody>
          </p:sp>
          <p:sp>
            <p:nvSpPr>
              <p:cNvPr id="15" name="Google Shape;1196;p38">
                <a:extLst>
                  <a:ext uri="{FF2B5EF4-FFF2-40B4-BE49-F238E27FC236}">
                    <a16:creationId xmlns:a16="http://schemas.microsoft.com/office/drawing/2014/main" id="{4C070275-3643-4C1D-A93D-FAC525E33E49}"/>
                  </a:ext>
                </a:extLst>
              </p:cNvPr>
              <p:cNvSpPr/>
              <p:nvPr/>
            </p:nvSpPr>
            <p:spPr>
              <a:xfrm>
                <a:off x="852986" y="4364317"/>
                <a:ext cx="1668875" cy="479480"/>
              </a:xfrm>
              <a:custGeom>
                <a:avLst/>
                <a:gdLst/>
                <a:ahLst/>
                <a:cxnLst/>
                <a:rect l="l" t="t" r="r" b="b"/>
                <a:pathLst>
                  <a:path w="40387" h="22420" extrusionOk="0">
                    <a:moveTo>
                      <a:pt x="0" y="0"/>
                    </a:moveTo>
                    <a:lnTo>
                      <a:pt x="0" y="22420"/>
                    </a:lnTo>
                    <a:lnTo>
                      <a:pt x="35898" y="22420"/>
                    </a:lnTo>
                    <a:cubicBezTo>
                      <a:pt x="38374" y="22420"/>
                      <a:pt x="40386" y="20407"/>
                      <a:pt x="40386" y="17931"/>
                    </a:cubicBezTo>
                    <a:lnTo>
                      <a:pt x="40386" y="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AF39C535-C3F2-4F28-99E2-3172B9A130D7}"/>
                  </a:ext>
                </a:extLst>
              </p:cNvPr>
              <p:cNvSpPr/>
              <p:nvPr/>
            </p:nvSpPr>
            <p:spPr bwMode="auto">
              <a:xfrm>
                <a:off x="918734" y="4366167"/>
                <a:ext cx="7507384" cy="471091"/>
              </a:xfrm>
              <a:prstGeom prst="roundRect">
                <a:avLst/>
              </a:prstGeom>
              <a:solidFill>
                <a:srgbClr val="262626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sv-SE" sz="1800" dirty="0">
                    <a:solidFill>
                      <a:schemeClr val="bg1"/>
                    </a:solidFill>
                    <a:latin typeface="Tahoma" charset="0"/>
                    <a:ea typeface="ＭＳ Ｐゴシック" charset="0"/>
                  </a:rPr>
                  <a:t>David Oliver, MD, FRCP | </a:t>
                </a:r>
                <a:r>
                  <a:rPr lang="en-US" sz="1800" dirty="0">
                    <a:solidFill>
                      <a:schemeClr val="bg1"/>
                    </a:solidFill>
                    <a:latin typeface="Tahoma" charset="0"/>
                    <a:ea typeface="ＭＳ Ｐゴシック" charset="0"/>
                  </a:rPr>
                  <a:t>Frances Healey, RN, BSc | Terry P Haines, PhD 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0983CC0-F1F7-4A96-9920-0E35A49A671C}"/>
                </a:ext>
              </a:extLst>
            </p:cNvPr>
            <p:cNvGrpSpPr/>
            <p:nvPr/>
          </p:nvGrpSpPr>
          <p:grpSpPr>
            <a:xfrm>
              <a:off x="953311" y="2468880"/>
              <a:ext cx="9947365" cy="1621703"/>
              <a:chOff x="847825" y="4364317"/>
              <a:chExt cx="9947365" cy="1621703"/>
            </a:xfrm>
          </p:grpSpPr>
          <p:sp>
            <p:nvSpPr>
              <p:cNvPr id="19" name="Google Shape;1191;p38">
                <a:extLst>
                  <a:ext uri="{FF2B5EF4-FFF2-40B4-BE49-F238E27FC236}">
                    <a16:creationId xmlns:a16="http://schemas.microsoft.com/office/drawing/2014/main" id="{AE505954-4073-4D59-98A3-C9F49E1593FB}"/>
                  </a:ext>
                </a:extLst>
              </p:cNvPr>
              <p:cNvSpPr/>
              <p:nvPr/>
            </p:nvSpPr>
            <p:spPr>
              <a:xfrm>
                <a:off x="847825" y="4811952"/>
                <a:ext cx="175385" cy="124448"/>
              </a:xfrm>
              <a:custGeom>
                <a:avLst/>
                <a:gdLst/>
                <a:ahLst/>
                <a:cxnLst/>
                <a:rect l="l" t="t" r="r" b="b"/>
                <a:pathLst>
                  <a:path w="5728" h="6263" extrusionOk="0">
                    <a:moveTo>
                      <a:pt x="5394" y="0"/>
                    </a:moveTo>
                    <a:lnTo>
                      <a:pt x="0" y="834"/>
                    </a:lnTo>
                    <a:lnTo>
                      <a:pt x="5727" y="6263"/>
                    </a:lnTo>
                    <a:lnTo>
                      <a:pt x="5727" y="6263"/>
                    </a:lnTo>
                    <a:lnTo>
                      <a:pt x="5394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586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194;p38">
                <a:extLst>
                  <a:ext uri="{FF2B5EF4-FFF2-40B4-BE49-F238E27FC236}">
                    <a16:creationId xmlns:a16="http://schemas.microsoft.com/office/drawing/2014/main" id="{4D389624-EC00-428D-8965-630BD617D9FE}"/>
                  </a:ext>
                </a:extLst>
              </p:cNvPr>
              <p:cNvSpPr/>
              <p:nvPr/>
            </p:nvSpPr>
            <p:spPr>
              <a:xfrm>
                <a:off x="2055154" y="4423278"/>
                <a:ext cx="164455" cy="93708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4716" extrusionOk="0">
                    <a:moveTo>
                      <a:pt x="953" y="0"/>
                    </a:moveTo>
                    <a:lnTo>
                      <a:pt x="1" y="4715"/>
                    </a:lnTo>
                    <a:lnTo>
                      <a:pt x="5371" y="4715"/>
                    </a:lnTo>
                    <a:lnTo>
                      <a:pt x="953" y="0"/>
                    </a:lnTo>
                    <a:close/>
                  </a:path>
                </a:pathLst>
              </a:custGeom>
              <a:solidFill>
                <a:srgbClr val="FBB831">
                  <a:alpha val="586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95;p38">
                <a:extLst>
                  <a:ext uri="{FF2B5EF4-FFF2-40B4-BE49-F238E27FC236}">
                    <a16:creationId xmlns:a16="http://schemas.microsoft.com/office/drawing/2014/main" id="{7C1574AC-7875-4F04-8258-AA6A50037246}"/>
                  </a:ext>
                </a:extLst>
              </p:cNvPr>
              <p:cNvSpPr/>
              <p:nvPr/>
            </p:nvSpPr>
            <p:spPr>
              <a:xfrm>
                <a:off x="1023210" y="4486396"/>
                <a:ext cx="9771980" cy="1499624"/>
              </a:xfrm>
              <a:prstGeom prst="roundRect">
                <a:avLst/>
              </a:prstGeom>
              <a:solidFill>
                <a:srgbClr val="EFD1F7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200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2" name="Google Shape;1199;p38">
                <a:extLst>
                  <a:ext uri="{FF2B5EF4-FFF2-40B4-BE49-F238E27FC236}">
                    <a16:creationId xmlns:a16="http://schemas.microsoft.com/office/drawing/2014/main" id="{C98FF6FB-083E-4AF5-80FE-D0637AE8139B}"/>
                  </a:ext>
                </a:extLst>
              </p:cNvPr>
              <p:cNvSpPr txBox="1"/>
              <p:nvPr/>
            </p:nvSpPr>
            <p:spPr>
              <a:xfrm>
                <a:off x="1557129" y="4837258"/>
                <a:ext cx="8432691" cy="11487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fontAlgn="t"/>
                <a:r>
                  <a:rPr lang="en-US" sz="1800" dirty="0"/>
                  <a:t>Pennsylvania Patient Safety Advisory| Volume 11, No. 1, March 2014| </a:t>
                </a:r>
                <a:r>
                  <a:rPr lang="en-US" sz="1800" dirty="0"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The use of patient sitters to reduce falls: Best practices</a:t>
                </a:r>
                <a:endParaRPr lang="en-US" sz="1800" dirty="0"/>
              </a:p>
              <a:p>
                <a:pPr fontAlgn="t"/>
                <a:endParaRPr lang="en-US" sz="1800" dirty="0"/>
              </a:p>
            </p:txBody>
          </p:sp>
          <p:sp>
            <p:nvSpPr>
              <p:cNvPr id="23" name="Google Shape;1196;p38">
                <a:extLst>
                  <a:ext uri="{FF2B5EF4-FFF2-40B4-BE49-F238E27FC236}">
                    <a16:creationId xmlns:a16="http://schemas.microsoft.com/office/drawing/2014/main" id="{ADA16328-DAD3-4435-BF6C-D49AD64F86E7}"/>
                  </a:ext>
                </a:extLst>
              </p:cNvPr>
              <p:cNvSpPr/>
              <p:nvPr/>
            </p:nvSpPr>
            <p:spPr>
              <a:xfrm>
                <a:off x="852986" y="4364317"/>
                <a:ext cx="1668875" cy="479480"/>
              </a:xfrm>
              <a:custGeom>
                <a:avLst/>
                <a:gdLst/>
                <a:ahLst/>
                <a:cxnLst/>
                <a:rect l="l" t="t" r="r" b="b"/>
                <a:pathLst>
                  <a:path w="40387" h="22420" extrusionOk="0">
                    <a:moveTo>
                      <a:pt x="0" y="0"/>
                    </a:moveTo>
                    <a:lnTo>
                      <a:pt x="0" y="22420"/>
                    </a:lnTo>
                    <a:lnTo>
                      <a:pt x="35898" y="22420"/>
                    </a:lnTo>
                    <a:cubicBezTo>
                      <a:pt x="38374" y="22420"/>
                      <a:pt x="40386" y="20407"/>
                      <a:pt x="40386" y="17931"/>
                    </a:cubicBezTo>
                    <a:lnTo>
                      <a:pt x="40386" y="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245EADF5-B35D-41AF-93D0-E3A9DAB0D31C}"/>
                  </a:ext>
                </a:extLst>
              </p:cNvPr>
              <p:cNvSpPr/>
              <p:nvPr/>
            </p:nvSpPr>
            <p:spPr bwMode="auto">
              <a:xfrm>
                <a:off x="918734" y="4366167"/>
                <a:ext cx="7507384" cy="471091"/>
              </a:xfrm>
              <a:prstGeom prst="roundRect">
                <a:avLst/>
              </a:prstGeom>
              <a:solidFill>
                <a:srgbClr val="262626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sv-SE" sz="1800" dirty="0">
                    <a:solidFill>
                      <a:schemeClr val="bg1"/>
                    </a:solidFill>
                    <a:latin typeface="Tahoma" charset="0"/>
                    <a:ea typeface="ＭＳ Ｐゴシック" charset="0"/>
                  </a:rPr>
                  <a:t>Michelle Feil, MSN, RN | </a:t>
                </a:r>
                <a:r>
                  <a:rPr lang="en-US" sz="1800" dirty="0">
                    <a:solidFill>
                      <a:schemeClr val="bg1"/>
                    </a:solidFill>
                    <a:latin typeface="Tahoma" charset="0"/>
                    <a:ea typeface="ＭＳ Ｐゴシック" charset="0"/>
                  </a:rPr>
                  <a:t>Susan C. Wallace, MPH, CPHRM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30195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172BF-5882-9343-8C92-35721F62E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Bed Height – Read:</a:t>
            </a:r>
          </a:p>
        </p:txBody>
      </p:sp>
      <p:pic>
        <p:nvPicPr>
          <p:cNvPr id="4" name="Graphic 3" descr="Books">
            <a:extLst>
              <a:ext uri="{FF2B5EF4-FFF2-40B4-BE49-F238E27FC236}">
                <a16:creationId xmlns:a16="http://schemas.microsoft.com/office/drawing/2014/main" id="{167342F4-E157-42A8-A60B-56D99C62D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9699" y="834390"/>
            <a:ext cx="914400" cy="9144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C483123-D03C-45AB-9D77-321AB90585BF}"/>
              </a:ext>
            </a:extLst>
          </p:cNvPr>
          <p:cNvGrpSpPr/>
          <p:nvPr/>
        </p:nvGrpSpPr>
        <p:grpSpPr>
          <a:xfrm>
            <a:off x="950976" y="2468880"/>
            <a:ext cx="9947367" cy="3934746"/>
            <a:chOff x="950976" y="2468880"/>
            <a:chExt cx="9947367" cy="393474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CFFF341-5D66-48CA-AB08-B50A45386822}"/>
                </a:ext>
              </a:extLst>
            </p:cNvPr>
            <p:cNvGrpSpPr/>
            <p:nvPr/>
          </p:nvGrpSpPr>
          <p:grpSpPr>
            <a:xfrm>
              <a:off x="950976" y="2468880"/>
              <a:ext cx="9947367" cy="1853517"/>
              <a:chOff x="950976" y="2468880"/>
              <a:chExt cx="9947367" cy="1853517"/>
            </a:xfrm>
          </p:grpSpPr>
          <p:sp>
            <p:nvSpPr>
              <p:cNvPr id="7" name="Google Shape;1195;p38">
                <a:extLst>
                  <a:ext uri="{FF2B5EF4-FFF2-40B4-BE49-F238E27FC236}">
                    <a16:creationId xmlns:a16="http://schemas.microsoft.com/office/drawing/2014/main" id="{8543DFF5-2112-486E-AB7F-572AD5160B3A}"/>
                  </a:ext>
                </a:extLst>
              </p:cNvPr>
              <p:cNvSpPr/>
              <p:nvPr/>
            </p:nvSpPr>
            <p:spPr>
              <a:xfrm>
                <a:off x="1126360" y="2540937"/>
                <a:ext cx="9771983" cy="1781460"/>
              </a:xfrm>
              <a:prstGeom prst="roundRect">
                <a:avLst/>
              </a:prstGeom>
              <a:solidFill>
                <a:srgbClr val="FFD1A3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200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1" name="Google Shape;1191;p38">
                <a:extLst>
                  <a:ext uri="{FF2B5EF4-FFF2-40B4-BE49-F238E27FC236}">
                    <a16:creationId xmlns:a16="http://schemas.microsoft.com/office/drawing/2014/main" id="{F72F9832-50EE-44FD-B179-4EDADF4FFA5F}"/>
                  </a:ext>
                </a:extLst>
              </p:cNvPr>
              <p:cNvSpPr/>
              <p:nvPr/>
            </p:nvSpPr>
            <p:spPr>
              <a:xfrm>
                <a:off x="950976" y="3194645"/>
                <a:ext cx="175385" cy="124448"/>
              </a:xfrm>
              <a:custGeom>
                <a:avLst/>
                <a:gdLst/>
                <a:ahLst/>
                <a:cxnLst/>
                <a:rect l="l" t="t" r="r" b="b"/>
                <a:pathLst>
                  <a:path w="5728" h="6263" extrusionOk="0">
                    <a:moveTo>
                      <a:pt x="5394" y="0"/>
                    </a:moveTo>
                    <a:lnTo>
                      <a:pt x="0" y="834"/>
                    </a:lnTo>
                    <a:lnTo>
                      <a:pt x="5727" y="6263"/>
                    </a:lnTo>
                    <a:lnTo>
                      <a:pt x="5727" y="6263"/>
                    </a:lnTo>
                    <a:lnTo>
                      <a:pt x="5394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586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194;p38">
                <a:extLst>
                  <a:ext uri="{FF2B5EF4-FFF2-40B4-BE49-F238E27FC236}">
                    <a16:creationId xmlns:a16="http://schemas.microsoft.com/office/drawing/2014/main" id="{7BC1B248-F8EB-4FFC-8FDB-EFCB0EFB16E8}"/>
                  </a:ext>
                </a:extLst>
              </p:cNvPr>
              <p:cNvSpPr/>
              <p:nvPr/>
            </p:nvSpPr>
            <p:spPr>
              <a:xfrm>
                <a:off x="2158305" y="2805971"/>
                <a:ext cx="164455" cy="93708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4716" extrusionOk="0">
                    <a:moveTo>
                      <a:pt x="953" y="0"/>
                    </a:moveTo>
                    <a:lnTo>
                      <a:pt x="1" y="4715"/>
                    </a:lnTo>
                    <a:lnTo>
                      <a:pt x="5371" y="4715"/>
                    </a:lnTo>
                    <a:lnTo>
                      <a:pt x="953" y="0"/>
                    </a:lnTo>
                    <a:close/>
                  </a:path>
                </a:pathLst>
              </a:custGeom>
              <a:solidFill>
                <a:srgbClr val="FBB831">
                  <a:alpha val="586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0937FF69-B58F-415F-8B2B-A6BE557EA4B4}"/>
                  </a:ext>
                </a:extLst>
              </p:cNvPr>
              <p:cNvSpPr/>
              <p:nvPr/>
            </p:nvSpPr>
            <p:spPr bwMode="auto">
              <a:xfrm>
                <a:off x="1021885" y="2468880"/>
                <a:ext cx="7598761" cy="751071"/>
              </a:xfrm>
              <a:prstGeom prst="roundRect">
                <a:avLst/>
              </a:prstGeom>
              <a:solidFill>
                <a:srgbClr val="262626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sv-SE" sz="1800" dirty="0">
                  <a:solidFill>
                    <a:schemeClr val="bg1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8" name="Google Shape;1199;p38">
                <a:extLst>
                  <a:ext uri="{FF2B5EF4-FFF2-40B4-BE49-F238E27FC236}">
                    <a16:creationId xmlns:a16="http://schemas.microsoft.com/office/drawing/2014/main" id="{B686979A-CC67-4471-A35F-C5FB7E0863EB}"/>
                  </a:ext>
                </a:extLst>
              </p:cNvPr>
              <p:cNvSpPr txBox="1"/>
              <p:nvPr/>
            </p:nvSpPr>
            <p:spPr>
              <a:xfrm>
                <a:off x="1574556" y="3164713"/>
                <a:ext cx="9219225" cy="1157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-US" sz="2000" dirty="0"/>
                  <a:t>Procedia Manufacturing | </a:t>
                </a:r>
                <a:r>
                  <a:rPr lang="fr-FR" sz="2000" dirty="0"/>
                  <a:t>Volume 3, P280-287, 2015 | </a:t>
                </a:r>
                <a:r>
                  <a:rPr lang="en-US" sz="2000" dirty="0"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Analysis of the influence of hospital bed height on kinematic  parameters associated with patient falls during egress. </a:t>
                </a:r>
                <a:endParaRPr lang="en-US" sz="2000" dirty="0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CD4AF49-2F29-44AD-80DA-B22013B7699C}"/>
                  </a:ext>
                </a:extLst>
              </p:cNvPr>
              <p:cNvSpPr/>
              <p:nvPr/>
            </p:nvSpPr>
            <p:spPr bwMode="auto">
              <a:xfrm>
                <a:off x="1027959" y="2468880"/>
                <a:ext cx="6731088" cy="453413"/>
              </a:xfrm>
              <a:prstGeom prst="roundRect">
                <a:avLst/>
              </a:prstGeom>
              <a:solidFill>
                <a:srgbClr val="262626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10" name="Google Shape;1196;p38">
                <a:extLst>
                  <a:ext uri="{FF2B5EF4-FFF2-40B4-BE49-F238E27FC236}">
                    <a16:creationId xmlns:a16="http://schemas.microsoft.com/office/drawing/2014/main" id="{CE210E78-5F71-4064-B5A4-D372A29EF643}"/>
                  </a:ext>
                </a:extLst>
              </p:cNvPr>
              <p:cNvSpPr/>
              <p:nvPr/>
            </p:nvSpPr>
            <p:spPr>
              <a:xfrm>
                <a:off x="950977" y="2469580"/>
                <a:ext cx="7578666" cy="750371"/>
              </a:xfrm>
              <a:custGeom>
                <a:avLst/>
                <a:gdLst/>
                <a:ahLst/>
                <a:cxnLst/>
                <a:rect l="l" t="t" r="r" b="b"/>
                <a:pathLst>
                  <a:path w="40387" h="22420" extrusionOk="0">
                    <a:moveTo>
                      <a:pt x="0" y="0"/>
                    </a:moveTo>
                    <a:lnTo>
                      <a:pt x="0" y="22420"/>
                    </a:lnTo>
                    <a:lnTo>
                      <a:pt x="35898" y="22420"/>
                    </a:lnTo>
                    <a:cubicBezTo>
                      <a:pt x="38374" y="22420"/>
                      <a:pt x="40386" y="20407"/>
                      <a:pt x="40386" y="17931"/>
                    </a:cubicBezTo>
                    <a:lnTo>
                      <a:pt x="40386" y="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-US" sz="1800" dirty="0">
                    <a:solidFill>
                      <a:schemeClr val="bg1"/>
                    </a:solidFill>
                  </a:rPr>
                  <a:t>Marissa </a:t>
                </a:r>
                <a:r>
                  <a:rPr lang="en-US" sz="1800" dirty="0" err="1">
                    <a:solidFill>
                      <a:schemeClr val="bg1"/>
                    </a:solidFill>
                  </a:rPr>
                  <a:t>Christman</a:t>
                </a:r>
                <a:r>
                  <a:rPr lang="en-US" sz="1800" dirty="0">
                    <a:solidFill>
                      <a:schemeClr val="bg1"/>
                    </a:solidFill>
                  </a:rPr>
                  <a:t> | Janice Morse PhD | Chris Wilson | Nate Godfrey | Alexa Doig PhD, RN | Donald </a:t>
                </a:r>
                <a:r>
                  <a:rPr lang="en-US" sz="1800" dirty="0" err="1">
                    <a:solidFill>
                      <a:schemeClr val="bg1"/>
                    </a:solidFill>
                  </a:rPr>
                  <a:t>Bloswick</a:t>
                </a:r>
                <a:r>
                  <a:rPr lang="en-US" sz="1800" dirty="0">
                    <a:solidFill>
                      <a:schemeClr val="bg1"/>
                    </a:solidFill>
                  </a:rPr>
                  <a:t> PhD | Andrew </a:t>
                </a:r>
                <a:r>
                  <a:rPr lang="en-US" sz="1800" dirty="0" err="1">
                    <a:solidFill>
                      <a:schemeClr val="bg1"/>
                    </a:solidFill>
                  </a:rPr>
                  <a:t>Merryweather</a:t>
                </a:r>
                <a:r>
                  <a:rPr lang="en-US" sz="1800" dirty="0">
                    <a:solidFill>
                      <a:schemeClr val="bg1"/>
                    </a:solidFill>
                  </a:rPr>
                  <a:t> PhD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F3F7DC-9421-4501-B3FF-CE0FAD8A1B2C}"/>
                </a:ext>
              </a:extLst>
            </p:cNvPr>
            <p:cNvGrpSpPr/>
            <p:nvPr/>
          </p:nvGrpSpPr>
          <p:grpSpPr>
            <a:xfrm>
              <a:off x="950976" y="4550109"/>
              <a:ext cx="9947367" cy="1853517"/>
              <a:chOff x="950976" y="2468880"/>
              <a:chExt cx="9947367" cy="1853517"/>
            </a:xfrm>
          </p:grpSpPr>
          <p:sp>
            <p:nvSpPr>
              <p:cNvPr id="17" name="Google Shape;1195;p38">
                <a:extLst>
                  <a:ext uri="{FF2B5EF4-FFF2-40B4-BE49-F238E27FC236}">
                    <a16:creationId xmlns:a16="http://schemas.microsoft.com/office/drawing/2014/main" id="{B1963B95-56C7-438F-8745-76846E8DF50B}"/>
                  </a:ext>
                </a:extLst>
              </p:cNvPr>
              <p:cNvSpPr/>
              <p:nvPr/>
            </p:nvSpPr>
            <p:spPr>
              <a:xfrm>
                <a:off x="1126360" y="2540937"/>
                <a:ext cx="9771983" cy="1781460"/>
              </a:xfrm>
              <a:prstGeom prst="roundRect">
                <a:avLst/>
              </a:pr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200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8" name="Google Shape;1191;p38">
                <a:extLst>
                  <a:ext uri="{FF2B5EF4-FFF2-40B4-BE49-F238E27FC236}">
                    <a16:creationId xmlns:a16="http://schemas.microsoft.com/office/drawing/2014/main" id="{1470579C-D810-4E8B-AFA8-09161A3CAC6A}"/>
                  </a:ext>
                </a:extLst>
              </p:cNvPr>
              <p:cNvSpPr/>
              <p:nvPr/>
            </p:nvSpPr>
            <p:spPr>
              <a:xfrm>
                <a:off x="950976" y="3194645"/>
                <a:ext cx="175385" cy="124448"/>
              </a:xfrm>
              <a:custGeom>
                <a:avLst/>
                <a:gdLst/>
                <a:ahLst/>
                <a:cxnLst/>
                <a:rect l="l" t="t" r="r" b="b"/>
                <a:pathLst>
                  <a:path w="5728" h="6263" extrusionOk="0">
                    <a:moveTo>
                      <a:pt x="5394" y="0"/>
                    </a:moveTo>
                    <a:lnTo>
                      <a:pt x="0" y="834"/>
                    </a:lnTo>
                    <a:lnTo>
                      <a:pt x="5727" y="6263"/>
                    </a:lnTo>
                    <a:lnTo>
                      <a:pt x="5727" y="6263"/>
                    </a:lnTo>
                    <a:lnTo>
                      <a:pt x="5394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586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194;p38">
                <a:extLst>
                  <a:ext uri="{FF2B5EF4-FFF2-40B4-BE49-F238E27FC236}">
                    <a16:creationId xmlns:a16="http://schemas.microsoft.com/office/drawing/2014/main" id="{3C9F11A4-29D7-4E4A-A6B4-B254E2F3C930}"/>
                  </a:ext>
                </a:extLst>
              </p:cNvPr>
              <p:cNvSpPr/>
              <p:nvPr/>
            </p:nvSpPr>
            <p:spPr>
              <a:xfrm>
                <a:off x="2158305" y="2805971"/>
                <a:ext cx="164455" cy="93708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4716" extrusionOk="0">
                    <a:moveTo>
                      <a:pt x="953" y="0"/>
                    </a:moveTo>
                    <a:lnTo>
                      <a:pt x="1" y="4715"/>
                    </a:lnTo>
                    <a:lnTo>
                      <a:pt x="5371" y="4715"/>
                    </a:lnTo>
                    <a:lnTo>
                      <a:pt x="953" y="0"/>
                    </a:lnTo>
                    <a:close/>
                  </a:path>
                </a:pathLst>
              </a:custGeom>
              <a:solidFill>
                <a:srgbClr val="FBB831">
                  <a:alpha val="586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DE93906-BBBB-47FF-BF17-D964A42AF130}"/>
                  </a:ext>
                </a:extLst>
              </p:cNvPr>
              <p:cNvSpPr/>
              <p:nvPr/>
            </p:nvSpPr>
            <p:spPr bwMode="auto">
              <a:xfrm>
                <a:off x="1021885" y="2468880"/>
                <a:ext cx="7356403" cy="751071"/>
              </a:xfrm>
              <a:prstGeom prst="roundRect">
                <a:avLst/>
              </a:prstGeom>
              <a:solidFill>
                <a:srgbClr val="262626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sv-SE" sz="1800" dirty="0">
                  <a:solidFill>
                    <a:schemeClr val="bg1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21" name="Google Shape;1199;p38">
                <a:extLst>
                  <a:ext uri="{FF2B5EF4-FFF2-40B4-BE49-F238E27FC236}">
                    <a16:creationId xmlns:a16="http://schemas.microsoft.com/office/drawing/2014/main" id="{349D82DB-9CE3-4FDC-9581-838BFFF07566}"/>
                  </a:ext>
                </a:extLst>
              </p:cNvPr>
              <p:cNvSpPr txBox="1"/>
              <p:nvPr/>
            </p:nvSpPr>
            <p:spPr>
              <a:xfrm>
                <a:off x="1574556" y="3164713"/>
                <a:ext cx="9219225" cy="1157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-US" sz="2000" dirty="0"/>
                  <a:t>Global Qualitative Nursing Research| </a:t>
                </a:r>
                <a:r>
                  <a:rPr lang="en-US" sz="2000" dirty="0" err="1"/>
                  <a:t>doi</a:t>
                </a:r>
                <a:r>
                  <a:rPr lang="en-US" sz="2000" dirty="0"/>
                  <a:t>:</a:t>
                </a:r>
                <a:r>
                  <a:rPr lang="fr-FR" sz="2000" dirty="0"/>
                  <a:t>10.1177/2333393615575321, April 27, 2015 | </a:t>
                </a:r>
                <a:r>
                  <a:rPr lang="en-US" sz="2000" dirty="0"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The Safety of hospital beds: Ingress, egress, and in-bed mobility. </a:t>
                </a:r>
                <a:endParaRPr lang="en-US" sz="2000" dirty="0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0BFB4B11-965B-4E9A-8B56-F37CBDCA6518}"/>
                  </a:ext>
                </a:extLst>
              </p:cNvPr>
              <p:cNvSpPr/>
              <p:nvPr/>
            </p:nvSpPr>
            <p:spPr bwMode="auto">
              <a:xfrm>
                <a:off x="1027959" y="2468880"/>
                <a:ext cx="6731088" cy="453413"/>
              </a:xfrm>
              <a:prstGeom prst="roundRect">
                <a:avLst/>
              </a:prstGeom>
              <a:solidFill>
                <a:srgbClr val="262626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23" name="Google Shape;1196;p38">
                <a:extLst>
                  <a:ext uri="{FF2B5EF4-FFF2-40B4-BE49-F238E27FC236}">
                    <a16:creationId xmlns:a16="http://schemas.microsoft.com/office/drawing/2014/main" id="{E56AC15C-C365-4E7C-BD86-9FC0172AAC6D}"/>
                  </a:ext>
                </a:extLst>
              </p:cNvPr>
              <p:cNvSpPr/>
              <p:nvPr/>
            </p:nvSpPr>
            <p:spPr>
              <a:xfrm>
                <a:off x="950976" y="2469580"/>
                <a:ext cx="7427311" cy="750371"/>
              </a:xfrm>
              <a:custGeom>
                <a:avLst/>
                <a:gdLst/>
                <a:ahLst/>
                <a:cxnLst/>
                <a:rect l="l" t="t" r="r" b="b"/>
                <a:pathLst>
                  <a:path w="40387" h="22420" extrusionOk="0">
                    <a:moveTo>
                      <a:pt x="0" y="0"/>
                    </a:moveTo>
                    <a:lnTo>
                      <a:pt x="0" y="22420"/>
                    </a:lnTo>
                    <a:lnTo>
                      <a:pt x="35898" y="22420"/>
                    </a:lnTo>
                    <a:cubicBezTo>
                      <a:pt x="38374" y="22420"/>
                      <a:pt x="40386" y="20407"/>
                      <a:pt x="40386" y="17931"/>
                    </a:cubicBezTo>
                    <a:lnTo>
                      <a:pt x="40386" y="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-US" sz="1800" dirty="0">
                    <a:solidFill>
                      <a:schemeClr val="bg1"/>
                    </a:solidFill>
                  </a:rPr>
                  <a:t>Pierre Gervais PhD | Janice Morse PhD | Charlotte Pooler PhD, RN | Alexa Doig PhD, RN| Donald </a:t>
                </a:r>
                <a:r>
                  <a:rPr lang="en-US" sz="1800" dirty="0" err="1">
                    <a:solidFill>
                      <a:schemeClr val="bg1"/>
                    </a:solidFill>
                  </a:rPr>
                  <a:t>Bloswick</a:t>
                </a:r>
                <a:r>
                  <a:rPr lang="en-US" sz="1800" dirty="0">
                    <a:solidFill>
                      <a:schemeClr val="bg1"/>
                    </a:solidFill>
                  </a:rPr>
                  <a:t> PhD | Andrew </a:t>
                </a:r>
                <a:r>
                  <a:rPr lang="en-US" sz="1800" dirty="0" err="1">
                    <a:solidFill>
                      <a:schemeClr val="bg1"/>
                    </a:solidFill>
                  </a:rPr>
                  <a:t>Merryweather</a:t>
                </a:r>
                <a:r>
                  <a:rPr lang="en-US" sz="1800" dirty="0">
                    <a:solidFill>
                      <a:schemeClr val="bg1"/>
                    </a:solidFill>
                  </a:rPr>
                  <a:t> PhD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4618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F4210-079C-704E-BD6D-095BAEB0B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Facts – What We Know from the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83F9B-0908-A54E-9CC0-9A8A65685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221" y="2032000"/>
            <a:ext cx="9347169" cy="4627418"/>
          </a:xfrm>
        </p:spPr>
        <p:txBody>
          <a:bodyPr>
            <a:noAutofit/>
          </a:bodyPr>
          <a:lstStyle/>
          <a:p>
            <a:r>
              <a:rPr lang="en-US" sz="2800" dirty="0"/>
              <a:t>Sitters don’t prevent falls (4 of 5 falls that occurred with a sitter present were unassisted; </a:t>
            </a:r>
            <a:r>
              <a:rPr lang="en-US" sz="2800" dirty="0">
                <a:hlinkClick r:id="rId3" action="ppaction://hlinksldjump"/>
              </a:rPr>
              <a:t>Feil &amp; Wallace, 2014</a:t>
            </a:r>
            <a:r>
              <a:rPr lang="en-US" sz="2800" dirty="0"/>
              <a:t>)</a:t>
            </a:r>
          </a:p>
          <a:p>
            <a:r>
              <a:rPr lang="en-US" sz="2800" dirty="0"/>
              <a:t>Evidence to support intentional rounding is weak, feasibility for sustainability is uncertain (</a:t>
            </a:r>
            <a:r>
              <a:rPr lang="en-US" sz="2800" dirty="0">
                <a:hlinkClick r:id="rId4" action="ppaction://hlinksldjump"/>
              </a:rPr>
              <a:t>LeLaurin &amp; Shorr, 2019</a:t>
            </a:r>
            <a:r>
              <a:rPr lang="en-US" sz="2800" dirty="0"/>
              <a:t>) </a:t>
            </a:r>
          </a:p>
          <a:p>
            <a:r>
              <a:rPr lang="en-US" sz="2800" dirty="0"/>
              <a:t>System-based interventions work:  Toileting (i.e. wake em, take em; timed toileting; </a:t>
            </a:r>
            <a:r>
              <a:rPr lang="en-US" sz="2800" dirty="0">
                <a:solidFill>
                  <a:srgbClr val="0432FF"/>
                </a:solidFill>
              </a:rPr>
              <a:t>assist in and out of bed</a:t>
            </a:r>
            <a:r>
              <a:rPr lang="en-US" sz="2800" dirty="0"/>
              <a:t>)  (</a:t>
            </a:r>
            <a:r>
              <a:rPr lang="en-US" sz="2800" dirty="0">
                <a:hlinkClick r:id="rId4" action="ppaction://hlinksldjump"/>
              </a:rPr>
              <a:t>Resnick &amp; Boltz, 2019</a:t>
            </a:r>
            <a:r>
              <a:rPr lang="en-US" sz="2800" dirty="0"/>
              <a:t>)</a:t>
            </a:r>
          </a:p>
          <a:p>
            <a:endParaRPr lang="en-US" sz="2800" dirty="0"/>
          </a:p>
        </p:txBody>
      </p:sp>
      <p:pic>
        <p:nvPicPr>
          <p:cNvPr id="5" name="Graphic 4" descr="Document">
            <a:extLst>
              <a:ext uri="{FF2B5EF4-FFF2-40B4-BE49-F238E27FC236}">
                <a16:creationId xmlns:a16="http://schemas.microsoft.com/office/drawing/2014/main" id="{1254690F-6990-4575-8448-37B4BA06F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58946" y="8343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736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28B0C-2993-5D42-A71D-579FC33EF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Light – Read:</a:t>
            </a:r>
          </a:p>
        </p:txBody>
      </p:sp>
      <p:pic>
        <p:nvPicPr>
          <p:cNvPr id="4" name="Graphic 3" descr="Books">
            <a:extLst>
              <a:ext uri="{FF2B5EF4-FFF2-40B4-BE49-F238E27FC236}">
                <a16:creationId xmlns:a16="http://schemas.microsoft.com/office/drawing/2014/main" id="{164C6B97-C7CF-48F4-BA80-C307E88B5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9699" y="834390"/>
            <a:ext cx="914400" cy="9144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39B3ECA-0C4E-4F10-BAE2-23F7A6A078C1}"/>
              </a:ext>
            </a:extLst>
          </p:cNvPr>
          <p:cNvGrpSpPr/>
          <p:nvPr/>
        </p:nvGrpSpPr>
        <p:grpSpPr>
          <a:xfrm>
            <a:off x="950976" y="2468880"/>
            <a:ext cx="9947365" cy="1899833"/>
            <a:chOff x="950976" y="2468880"/>
            <a:chExt cx="9947365" cy="1899833"/>
          </a:xfrm>
        </p:grpSpPr>
        <p:sp>
          <p:nvSpPr>
            <p:cNvPr id="12" name="Google Shape;1191;p38">
              <a:extLst>
                <a:ext uri="{FF2B5EF4-FFF2-40B4-BE49-F238E27FC236}">
                  <a16:creationId xmlns:a16="http://schemas.microsoft.com/office/drawing/2014/main" id="{DFCEC4DC-4F79-4638-9941-C473821B1205}"/>
                </a:ext>
              </a:extLst>
            </p:cNvPr>
            <p:cNvSpPr/>
            <p:nvPr/>
          </p:nvSpPr>
          <p:spPr>
            <a:xfrm>
              <a:off x="950976" y="3194645"/>
              <a:ext cx="175385" cy="124448"/>
            </a:xfrm>
            <a:custGeom>
              <a:avLst/>
              <a:gdLst/>
              <a:ahLst/>
              <a:cxnLst/>
              <a:rect l="l" t="t" r="r" b="b"/>
              <a:pathLst>
                <a:path w="5728" h="6263" extrusionOk="0">
                  <a:moveTo>
                    <a:pt x="5394" y="0"/>
                  </a:moveTo>
                  <a:lnTo>
                    <a:pt x="0" y="834"/>
                  </a:lnTo>
                  <a:lnTo>
                    <a:pt x="5727" y="6263"/>
                  </a:lnTo>
                  <a:lnTo>
                    <a:pt x="5727" y="6263"/>
                  </a:lnTo>
                  <a:lnTo>
                    <a:pt x="5394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586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94;p38">
              <a:extLst>
                <a:ext uri="{FF2B5EF4-FFF2-40B4-BE49-F238E27FC236}">
                  <a16:creationId xmlns:a16="http://schemas.microsoft.com/office/drawing/2014/main" id="{888884AC-87E2-4A74-8102-995367E6F1A3}"/>
                </a:ext>
              </a:extLst>
            </p:cNvPr>
            <p:cNvSpPr/>
            <p:nvPr/>
          </p:nvSpPr>
          <p:spPr>
            <a:xfrm>
              <a:off x="2158305" y="2805971"/>
              <a:ext cx="164455" cy="93708"/>
            </a:xfrm>
            <a:custGeom>
              <a:avLst/>
              <a:gdLst/>
              <a:ahLst/>
              <a:cxnLst/>
              <a:rect l="l" t="t" r="r" b="b"/>
              <a:pathLst>
                <a:path w="5371" h="4716" extrusionOk="0">
                  <a:moveTo>
                    <a:pt x="953" y="0"/>
                  </a:moveTo>
                  <a:lnTo>
                    <a:pt x="1" y="4715"/>
                  </a:lnTo>
                  <a:lnTo>
                    <a:pt x="5371" y="471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FBB831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5;p38">
              <a:extLst>
                <a:ext uri="{FF2B5EF4-FFF2-40B4-BE49-F238E27FC236}">
                  <a16:creationId xmlns:a16="http://schemas.microsoft.com/office/drawing/2014/main" id="{CBE94C23-97CC-48BD-9C83-704B3F5255ED}"/>
                </a:ext>
              </a:extLst>
            </p:cNvPr>
            <p:cNvSpPr/>
            <p:nvPr/>
          </p:nvSpPr>
          <p:spPr>
            <a:xfrm>
              <a:off x="1126361" y="2869089"/>
              <a:ext cx="9771980" cy="1499624"/>
            </a:xfrm>
            <a:prstGeom prst="roundRect">
              <a:avLst/>
            </a:prstGeom>
            <a:solidFill>
              <a:srgbClr val="B3DDF2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Google Shape;1199;p38">
              <a:extLst>
                <a:ext uri="{FF2B5EF4-FFF2-40B4-BE49-F238E27FC236}">
                  <a16:creationId xmlns:a16="http://schemas.microsoft.com/office/drawing/2014/main" id="{7645D8E1-DA95-4B66-BAB8-9EC3B0B39C07}"/>
                </a:ext>
              </a:extLst>
            </p:cNvPr>
            <p:cNvSpPr txBox="1"/>
            <p:nvPr/>
          </p:nvSpPr>
          <p:spPr>
            <a:xfrm>
              <a:off x="1660280" y="3219951"/>
              <a:ext cx="8432691" cy="1148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t"/>
              <a:r>
                <a:rPr lang="en-US" sz="1800" dirty="0"/>
                <a:t>BMC Health Services Research| Article number: 84 | March 31, 2012</a:t>
              </a:r>
              <a:r>
                <a:rPr lang="sv-SE" sz="1800" dirty="0"/>
                <a:t> </a:t>
              </a:r>
              <a:r>
                <a:rPr lang="en-US" sz="1800" dirty="0"/>
                <a:t>| </a:t>
              </a:r>
              <a:r>
                <a:rPr lang="en-US" sz="1800" dirty="0"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The contribution of staff call light response time to fall and injurious fall rates: an exploratory study in four US hospitals using archived hospital data</a:t>
              </a:r>
              <a:endParaRPr lang="en-US" sz="1800" dirty="0"/>
            </a:p>
          </p:txBody>
        </p:sp>
        <p:sp>
          <p:nvSpPr>
            <p:cNvPr id="16" name="Google Shape;1196;p38">
              <a:extLst>
                <a:ext uri="{FF2B5EF4-FFF2-40B4-BE49-F238E27FC236}">
                  <a16:creationId xmlns:a16="http://schemas.microsoft.com/office/drawing/2014/main" id="{BD9F1F09-66DA-41BA-8FAD-2B2D98EDD3A3}"/>
                </a:ext>
              </a:extLst>
            </p:cNvPr>
            <p:cNvSpPr/>
            <p:nvPr/>
          </p:nvSpPr>
          <p:spPr>
            <a:xfrm>
              <a:off x="956137" y="2468880"/>
              <a:ext cx="1668875" cy="757610"/>
            </a:xfrm>
            <a:custGeom>
              <a:avLst/>
              <a:gdLst/>
              <a:ahLst/>
              <a:cxnLst/>
              <a:rect l="l" t="t" r="r" b="b"/>
              <a:pathLst>
                <a:path w="40387" h="22420" extrusionOk="0">
                  <a:moveTo>
                    <a:pt x="0" y="0"/>
                  </a:moveTo>
                  <a:lnTo>
                    <a:pt x="0" y="22420"/>
                  </a:lnTo>
                  <a:lnTo>
                    <a:pt x="35898" y="22420"/>
                  </a:lnTo>
                  <a:cubicBezTo>
                    <a:pt x="38374" y="22420"/>
                    <a:pt x="40386" y="20407"/>
                    <a:pt x="40386" y="17931"/>
                  </a:cubicBezTo>
                  <a:lnTo>
                    <a:pt x="40386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</a:pP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504DFE0-7824-4B38-B9C3-572604593609}"/>
                </a:ext>
              </a:extLst>
            </p:cNvPr>
            <p:cNvSpPr/>
            <p:nvPr/>
          </p:nvSpPr>
          <p:spPr bwMode="auto">
            <a:xfrm>
              <a:off x="1021885" y="2468880"/>
              <a:ext cx="6979115" cy="751071"/>
            </a:xfrm>
            <a:prstGeom prst="roundRect">
              <a:avLst/>
            </a:prstGeom>
            <a:solidFill>
              <a:srgbClr val="262626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sv-SE" sz="1800" dirty="0">
                  <a:solidFill>
                    <a:schemeClr val="bg1"/>
                  </a:solidFill>
                  <a:latin typeface="Tahoma" charset="0"/>
                  <a:ea typeface="ＭＳ Ｐゴシック" charset="0"/>
                </a:rPr>
                <a:t>Huey-Ming Tzeng, PhD, MS, FAAN | Marita G Titler PhD, RN, FAAN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sv-SE" sz="1800" dirty="0">
                  <a:solidFill>
                    <a:schemeClr val="bg1"/>
                  </a:solidFill>
                  <a:latin typeface="Tahoma" charset="0"/>
                  <a:ea typeface="ＭＳ Ｐゴシック" charset="0"/>
                </a:rPr>
                <a:t>David L Ronis, PhD |Chang-Yi Yin, 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080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DC859-409D-5545-8010-265CAAB82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Paper – Read: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9F6932-0916-46F6-B5DC-4ABF2938B4E7}"/>
              </a:ext>
            </a:extLst>
          </p:cNvPr>
          <p:cNvGrpSpPr/>
          <p:nvPr/>
        </p:nvGrpSpPr>
        <p:grpSpPr>
          <a:xfrm>
            <a:off x="950976" y="2468880"/>
            <a:ext cx="9947368" cy="1554480"/>
            <a:chOff x="950976" y="2468880"/>
            <a:chExt cx="9947368" cy="1554480"/>
          </a:xfrm>
        </p:grpSpPr>
        <p:sp>
          <p:nvSpPr>
            <p:cNvPr id="5" name="Google Shape;1191;p38">
              <a:extLst>
                <a:ext uri="{FF2B5EF4-FFF2-40B4-BE49-F238E27FC236}">
                  <a16:creationId xmlns:a16="http://schemas.microsoft.com/office/drawing/2014/main" id="{F7D67921-EFE6-47F8-9941-7264210F88DA}"/>
                </a:ext>
              </a:extLst>
            </p:cNvPr>
            <p:cNvSpPr/>
            <p:nvPr/>
          </p:nvSpPr>
          <p:spPr>
            <a:xfrm>
              <a:off x="950977" y="2908979"/>
              <a:ext cx="203489" cy="140689"/>
            </a:xfrm>
            <a:custGeom>
              <a:avLst/>
              <a:gdLst/>
              <a:ahLst/>
              <a:cxnLst/>
              <a:rect l="l" t="t" r="r" b="b"/>
              <a:pathLst>
                <a:path w="5728" h="6263" extrusionOk="0">
                  <a:moveTo>
                    <a:pt x="5394" y="0"/>
                  </a:moveTo>
                  <a:lnTo>
                    <a:pt x="0" y="834"/>
                  </a:lnTo>
                  <a:lnTo>
                    <a:pt x="5727" y="6263"/>
                  </a:lnTo>
                  <a:lnTo>
                    <a:pt x="5727" y="6263"/>
                  </a:lnTo>
                  <a:lnTo>
                    <a:pt x="5394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586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95;p38">
              <a:extLst>
                <a:ext uri="{FF2B5EF4-FFF2-40B4-BE49-F238E27FC236}">
                  <a16:creationId xmlns:a16="http://schemas.microsoft.com/office/drawing/2014/main" id="{BEE09933-9619-4B8F-B7BF-ACA72193024B}"/>
                </a:ext>
              </a:extLst>
            </p:cNvPr>
            <p:cNvSpPr/>
            <p:nvPr/>
          </p:nvSpPr>
          <p:spPr>
            <a:xfrm>
              <a:off x="1061448" y="2540937"/>
              <a:ext cx="9836896" cy="1482423"/>
            </a:xfrm>
            <a:prstGeom prst="roundRect">
              <a:avLst/>
            </a:prstGeom>
            <a:solidFill>
              <a:srgbClr val="FFD1A3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" name="Google Shape;1199;p38">
              <a:extLst>
                <a:ext uri="{FF2B5EF4-FFF2-40B4-BE49-F238E27FC236}">
                  <a16:creationId xmlns:a16="http://schemas.microsoft.com/office/drawing/2014/main" id="{96707088-2F02-478B-AE9E-436A360823A7}"/>
                </a:ext>
              </a:extLst>
            </p:cNvPr>
            <p:cNvSpPr txBox="1"/>
            <p:nvPr/>
          </p:nvSpPr>
          <p:spPr>
            <a:xfrm>
              <a:off x="1574556" y="2926835"/>
              <a:ext cx="9219225" cy="1096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sz="1800" dirty="0"/>
                <a:t>White Paper - Prepared for Curbell Medical, Inc. | </a:t>
              </a:r>
              <a:r>
                <a:rPr lang="en-US" sz="1800" dirty="0"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Re-purposed Alarm Use for Residents in Nursing Homes: Nurse Response and Patient Fall Management Program </a:t>
              </a:r>
              <a:endParaRPr lang="en-US" sz="1800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D2180A2-C8F0-4933-BE3B-C67877B89C2B}"/>
                </a:ext>
              </a:extLst>
            </p:cNvPr>
            <p:cNvSpPr/>
            <p:nvPr/>
          </p:nvSpPr>
          <p:spPr bwMode="auto">
            <a:xfrm>
              <a:off x="1027959" y="2468880"/>
              <a:ext cx="6731088" cy="453413"/>
            </a:xfrm>
            <a:prstGeom prst="roundRect">
              <a:avLst/>
            </a:prstGeom>
            <a:solidFill>
              <a:srgbClr val="262626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ＭＳ Ｐゴシック" charset="0"/>
              </a:endParaRPr>
            </a:p>
          </p:txBody>
        </p:sp>
        <p:sp>
          <p:nvSpPr>
            <p:cNvPr id="9" name="Google Shape;1196;p38">
              <a:extLst>
                <a:ext uri="{FF2B5EF4-FFF2-40B4-BE49-F238E27FC236}">
                  <a16:creationId xmlns:a16="http://schemas.microsoft.com/office/drawing/2014/main" id="{3BC9F95C-E2C5-4569-96C3-2FF4B6073D60}"/>
                </a:ext>
              </a:extLst>
            </p:cNvPr>
            <p:cNvSpPr/>
            <p:nvPr/>
          </p:nvSpPr>
          <p:spPr>
            <a:xfrm>
              <a:off x="950976" y="2469581"/>
              <a:ext cx="6697599" cy="457254"/>
            </a:xfrm>
            <a:custGeom>
              <a:avLst/>
              <a:gdLst/>
              <a:ahLst/>
              <a:cxnLst/>
              <a:rect l="l" t="t" r="r" b="b"/>
              <a:pathLst>
                <a:path w="40387" h="22420" extrusionOk="0">
                  <a:moveTo>
                    <a:pt x="0" y="0"/>
                  </a:moveTo>
                  <a:lnTo>
                    <a:pt x="0" y="22420"/>
                  </a:lnTo>
                  <a:lnTo>
                    <a:pt x="35898" y="22420"/>
                  </a:lnTo>
                  <a:cubicBezTo>
                    <a:pt x="38374" y="22420"/>
                    <a:pt x="40386" y="20407"/>
                    <a:pt x="40386" y="17931"/>
                  </a:cubicBezTo>
                  <a:lnTo>
                    <a:pt x="40386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Patricia Quigley, PhD, MPH, APRN, CRRN, FAAN, FAANP, FARN</a:t>
              </a:r>
            </a:p>
          </p:txBody>
        </p:sp>
      </p:grpSp>
      <p:pic>
        <p:nvPicPr>
          <p:cNvPr id="12" name="Graphic 11" descr="Books">
            <a:extLst>
              <a:ext uri="{FF2B5EF4-FFF2-40B4-BE49-F238E27FC236}">
                <a16:creationId xmlns:a16="http://schemas.microsoft.com/office/drawing/2014/main" id="{F1D0A338-5007-49B9-B845-BFA7810D2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9699" y="8343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386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DC859-409D-5545-8010-265CAAB82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06906-E223-4472-8853-6B87EAB6E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Safe Patient Handling and Movement Algorithms</a:t>
            </a:r>
            <a:endParaRPr lang="en-US" sz="2800" dirty="0"/>
          </a:p>
          <a:p>
            <a:pPr marL="0" indent="0">
              <a:buNone/>
            </a:pPr>
            <a:r>
              <a:rPr lang="en-US" sz="2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Curbell BC600 Cordless Bed and Chair Monitor Info Sheet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Curbell Motion Sensor Info Sheet</a:t>
            </a:r>
            <a:endParaRPr lang="en-US" sz="2800" dirty="0"/>
          </a:p>
          <a:p>
            <a:pPr marL="0" indent="0">
              <a:buNone/>
            </a:pPr>
            <a:r>
              <a:rPr lang="en-US" sz="2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Curbell Fall Management Products Catalog</a:t>
            </a:r>
            <a:endParaRPr lang="en-US" sz="2800" dirty="0"/>
          </a:p>
          <a:p>
            <a:pPr marL="0" indent="0">
              <a:buNone/>
            </a:pPr>
            <a:r>
              <a:rPr lang="en-US" sz="28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Curbell Fall Management Education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Sikana.tv: 50 Gym Exercises for Seniors Videos</a:t>
            </a:r>
            <a:endParaRPr lang="en-US" sz="2800" dirty="0"/>
          </a:p>
          <a:p>
            <a:pPr marL="0" indent="0">
              <a:buNone/>
            </a:pPr>
            <a:r>
              <a:rPr lang="en-US" sz="28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Sikana.tv: Transferring In and Out of Bed</a:t>
            </a:r>
          </a:p>
          <a:p>
            <a:pPr marL="0" indent="0">
              <a:buNone/>
            </a:pPr>
            <a:r>
              <a:rPr lang="en-US" sz="28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Sikana.tv: Lying  Down In Bed 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 </a:t>
            </a:r>
          </a:p>
        </p:txBody>
      </p:sp>
      <p:pic>
        <p:nvPicPr>
          <p:cNvPr id="18" name="Graphic 17" descr="Link">
            <a:extLst>
              <a:ext uri="{FF2B5EF4-FFF2-40B4-BE49-F238E27FC236}">
                <a16:creationId xmlns:a16="http://schemas.microsoft.com/office/drawing/2014/main" id="{490DA896-325B-4C55-B4D9-5AA95DE2CB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68025" y="834390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7B53E3-E8B6-47BE-96DD-8BCAA881AB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628" y="2092455"/>
            <a:ext cx="324307" cy="365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94581A-8924-4535-8934-C3E58DA469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628" y="2610615"/>
            <a:ext cx="324307" cy="3657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3A38FC-90F2-4F7B-8A6D-2FD1641064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628" y="3109725"/>
            <a:ext cx="324307" cy="3657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6815E4-0254-47E3-A530-5E22B64752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628" y="3641596"/>
            <a:ext cx="324307" cy="365760"/>
          </a:xfrm>
          <a:prstGeom prst="rect">
            <a:avLst/>
          </a:prstGeom>
        </p:spPr>
      </p:pic>
      <p:pic>
        <p:nvPicPr>
          <p:cNvPr id="25" name="Graphic 24" descr="Internet">
            <a:hlinkClick r:id="rId7"/>
            <a:extLst>
              <a:ext uri="{FF2B5EF4-FFF2-40B4-BE49-F238E27FC236}">
                <a16:creationId xmlns:a16="http://schemas.microsoft.com/office/drawing/2014/main" id="{4485E68D-ABD7-4D78-9514-1FE1C1B73D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31134" y="4046538"/>
            <a:ext cx="551846" cy="551846"/>
          </a:xfrm>
          <a:prstGeom prst="rect">
            <a:avLst/>
          </a:prstGeom>
        </p:spPr>
      </p:pic>
      <p:pic>
        <p:nvPicPr>
          <p:cNvPr id="5" name="Graphic 4" descr="Clapper board">
            <a:extLst>
              <a:ext uri="{FF2B5EF4-FFF2-40B4-BE49-F238E27FC236}">
                <a16:creationId xmlns:a16="http://schemas.microsoft.com/office/drawing/2014/main" id="{00C43FE7-E958-4B6A-9C27-C3F1E62636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5658" y="4528554"/>
            <a:ext cx="491733" cy="491733"/>
          </a:xfrm>
          <a:prstGeom prst="rect">
            <a:avLst/>
          </a:prstGeom>
        </p:spPr>
      </p:pic>
      <p:pic>
        <p:nvPicPr>
          <p:cNvPr id="20" name="Graphic 19" descr="Clapper board">
            <a:extLst>
              <a:ext uri="{FF2B5EF4-FFF2-40B4-BE49-F238E27FC236}">
                <a16:creationId xmlns:a16="http://schemas.microsoft.com/office/drawing/2014/main" id="{672C26DE-D1CF-4620-AFA9-19CE82DF94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8068" y="5054453"/>
            <a:ext cx="491733" cy="491733"/>
          </a:xfrm>
          <a:prstGeom prst="rect">
            <a:avLst/>
          </a:prstGeom>
        </p:spPr>
      </p:pic>
      <p:pic>
        <p:nvPicPr>
          <p:cNvPr id="21" name="Graphic 20" descr="Clapper board">
            <a:extLst>
              <a:ext uri="{FF2B5EF4-FFF2-40B4-BE49-F238E27FC236}">
                <a16:creationId xmlns:a16="http://schemas.microsoft.com/office/drawing/2014/main" id="{4577708B-F940-4778-B3E4-C2EA833B7C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8068" y="5527158"/>
            <a:ext cx="491733" cy="49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113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DC859-409D-5545-8010-265CAAB82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06906-E223-4472-8853-6B87EAB6E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greamsnyder@curbellmedical.com</a:t>
            </a:r>
            <a:endParaRPr lang="en-US" sz="2800" dirty="0"/>
          </a:p>
          <a:p>
            <a:pPr marL="0" indent="0">
              <a:buNone/>
            </a:pPr>
            <a:r>
              <a:rPr lang="en-US" sz="2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rdavoli@curbellmedical.com</a:t>
            </a:r>
            <a:endParaRPr lang="en-US" sz="2800" dirty="0"/>
          </a:p>
          <a:p>
            <a:pPr marL="0" indent="0">
              <a:buNone/>
            </a:pPr>
            <a:r>
              <a:rPr lang="en-US" sz="2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pquigley1@tampabay.rr.com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 </a:t>
            </a:r>
          </a:p>
        </p:txBody>
      </p:sp>
      <p:pic>
        <p:nvPicPr>
          <p:cNvPr id="18" name="Graphic 17" descr="Link">
            <a:extLst>
              <a:ext uri="{FF2B5EF4-FFF2-40B4-BE49-F238E27FC236}">
                <a16:creationId xmlns:a16="http://schemas.microsoft.com/office/drawing/2014/main" id="{490DA896-325B-4C55-B4D9-5AA95DE2C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68025" y="834390"/>
            <a:ext cx="914400" cy="914400"/>
          </a:xfrm>
          <a:prstGeom prst="rect">
            <a:avLst/>
          </a:prstGeom>
        </p:spPr>
      </p:pic>
      <p:pic>
        <p:nvPicPr>
          <p:cNvPr id="31" name="Graphic 30" descr="Email">
            <a:extLst>
              <a:ext uri="{FF2B5EF4-FFF2-40B4-BE49-F238E27FC236}">
                <a16:creationId xmlns:a16="http://schemas.microsoft.com/office/drawing/2014/main" id="{398DAD84-1A14-49F1-96DD-7BCFBE4297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0069" y="2081634"/>
            <a:ext cx="445279" cy="445279"/>
          </a:xfrm>
          <a:prstGeom prst="rect">
            <a:avLst/>
          </a:prstGeom>
        </p:spPr>
      </p:pic>
      <p:pic>
        <p:nvPicPr>
          <p:cNvPr id="32" name="Graphic 31" descr="Email">
            <a:extLst>
              <a:ext uri="{FF2B5EF4-FFF2-40B4-BE49-F238E27FC236}">
                <a16:creationId xmlns:a16="http://schemas.microsoft.com/office/drawing/2014/main" id="{5A57569F-23B7-4068-8FC8-FFA1F0889B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7368" y="2560221"/>
            <a:ext cx="445279" cy="445279"/>
          </a:xfrm>
          <a:prstGeom prst="rect">
            <a:avLst/>
          </a:prstGeom>
        </p:spPr>
      </p:pic>
      <p:pic>
        <p:nvPicPr>
          <p:cNvPr id="13" name="Graphic 12" descr="Email">
            <a:extLst>
              <a:ext uri="{FF2B5EF4-FFF2-40B4-BE49-F238E27FC236}">
                <a16:creationId xmlns:a16="http://schemas.microsoft.com/office/drawing/2014/main" id="{7731FC4F-1226-4992-8E82-0CB0FE525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4015" y="3060954"/>
            <a:ext cx="445279" cy="44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480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A86-CFEA-4D66-8A90-7C12F8D1F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you next time!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F2E04B-C370-465C-A355-72611FE33610}"/>
              </a:ext>
            </a:extLst>
          </p:cNvPr>
          <p:cNvSpPr/>
          <p:nvPr/>
        </p:nvSpPr>
        <p:spPr>
          <a:xfrm>
            <a:off x="0" y="2649943"/>
            <a:ext cx="1219200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Next Webinar</a:t>
            </a:r>
          </a:p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Wednesday, September 22</a:t>
            </a:r>
            <a:r>
              <a:rPr lang="en-US" sz="28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nd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2021</a:t>
            </a:r>
          </a:p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National Fall Prevention Day -</a:t>
            </a:r>
          </a:p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“Post FM Guide to Analyzing Falls and Prevention Action”</a:t>
            </a:r>
          </a:p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Presented by Dr Patricia Quigley </a:t>
            </a:r>
          </a:p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35 minutes</a:t>
            </a:r>
          </a:p>
          <a:p>
            <a:pPr algn="ctr"/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Graphic 3" descr="Binoculars">
            <a:extLst>
              <a:ext uri="{FF2B5EF4-FFF2-40B4-BE49-F238E27FC236}">
                <a16:creationId xmlns:a16="http://schemas.microsoft.com/office/drawing/2014/main" id="{347E0352-178B-45F8-BCF5-3653E588F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8445" y="8343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034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B8545-84E9-6740-B75F-0B821AA9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and Please Share More!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5F143-62BD-824F-B901-3795EA7E2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74" y="2105637"/>
            <a:ext cx="11081857" cy="215597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Thank you </a:t>
            </a:r>
            <a:r>
              <a:rPr lang="en-US" sz="2800" dirty="0"/>
              <a:t>for attending, be a </a:t>
            </a:r>
            <a:r>
              <a:rPr lang="en-US" sz="2800" b="1" dirty="0"/>
              <a:t>Champion for Change</a:t>
            </a:r>
            <a:r>
              <a:rPr lang="en-US" sz="2800" dirty="0"/>
              <a:t>, and keep me posted – </a:t>
            </a:r>
            <a:r>
              <a:rPr lang="en-US" sz="2800" b="1" dirty="0"/>
              <a:t>I am here for you!</a:t>
            </a:r>
          </a:p>
          <a:p>
            <a:pPr>
              <a:buFontTx/>
              <a:buChar char="-"/>
            </a:pPr>
            <a:r>
              <a:rPr lang="en-US" sz="2800" b="1" i="1" dirty="0"/>
              <a:t>Patricia Quigley</a:t>
            </a:r>
            <a:r>
              <a:rPr lang="en-US" sz="2000" i="1" dirty="0"/>
              <a:t>, PhD, MPH, ARNP, CRRN, FAAN, FAANP, FARN, Nurse Consultant</a:t>
            </a:r>
          </a:p>
          <a:p>
            <a:pPr marL="0" indent="0">
              <a:buNone/>
            </a:pPr>
            <a:r>
              <a:rPr lang="en-US" sz="2000" dirty="0"/>
              <a:t>	</a:t>
            </a:r>
          </a:p>
          <a:p>
            <a:endParaRPr lang="en-US" dirty="0"/>
          </a:p>
        </p:txBody>
      </p:sp>
      <p:pic>
        <p:nvPicPr>
          <p:cNvPr id="6" name="Graphic 5" descr="Smiling face with no fill">
            <a:extLst>
              <a:ext uri="{FF2B5EF4-FFF2-40B4-BE49-F238E27FC236}">
                <a16:creationId xmlns:a16="http://schemas.microsoft.com/office/drawing/2014/main" id="{79882F7A-B30A-49C2-9539-EFBD0BFEB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9335" y="834390"/>
            <a:ext cx="914400" cy="914400"/>
          </a:xfrm>
          <a:prstGeom prst="rect">
            <a:avLst/>
          </a:prstGeom>
        </p:spPr>
      </p:pic>
      <p:pic>
        <p:nvPicPr>
          <p:cNvPr id="12" name="Graphic 11" descr="Email">
            <a:extLst>
              <a:ext uri="{FF2B5EF4-FFF2-40B4-BE49-F238E27FC236}">
                <a16:creationId xmlns:a16="http://schemas.microsoft.com/office/drawing/2014/main" id="{2FD6DD18-DBF3-4F67-97FE-E06F40BD0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676" y="3708231"/>
            <a:ext cx="445279" cy="4452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2E13A6-5839-4519-8E2E-CF769D11FB21}"/>
              </a:ext>
            </a:extLst>
          </p:cNvPr>
          <p:cNvSpPr/>
          <p:nvPr/>
        </p:nvSpPr>
        <p:spPr>
          <a:xfrm>
            <a:off x="1487954" y="3753400"/>
            <a:ext cx="48747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pquigley1@tampabay.rr.com</a:t>
            </a:r>
            <a:endParaRPr lang="en-US" sz="2000" dirty="0"/>
          </a:p>
        </p:txBody>
      </p:sp>
      <p:pic>
        <p:nvPicPr>
          <p:cNvPr id="15" name="Picture 2" descr="https://t4.ftcdn.net/jpg/01/27/67/07/240_F_127670721_BsKiii6VopazxT3xVoIFz9QKfLehhJYj.jpg">
            <a:extLst>
              <a:ext uri="{FF2B5EF4-FFF2-40B4-BE49-F238E27FC236}">
                <a16:creationId xmlns:a16="http://schemas.microsoft.com/office/drawing/2014/main" id="{5A5A269C-5D35-4B17-B269-0BC9939B4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" t="-920" r="-30" b="-152"/>
          <a:stretch/>
        </p:blipFill>
        <p:spPr bwMode="auto">
          <a:xfrm>
            <a:off x="3088395" y="4306776"/>
            <a:ext cx="6015210" cy="2278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5348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195;p38">
            <a:extLst>
              <a:ext uri="{FF2B5EF4-FFF2-40B4-BE49-F238E27FC236}">
                <a16:creationId xmlns:a16="http://schemas.microsoft.com/office/drawing/2014/main" id="{C240291D-6E68-49A3-8DA3-BC83BB16038F}"/>
              </a:ext>
            </a:extLst>
          </p:cNvPr>
          <p:cNvSpPr/>
          <p:nvPr/>
        </p:nvSpPr>
        <p:spPr>
          <a:xfrm>
            <a:off x="1051813" y="4578742"/>
            <a:ext cx="9836896" cy="1757605"/>
          </a:xfrm>
          <a:prstGeom prst="roundRect">
            <a:avLst/>
          </a:prstGeom>
          <a:solidFill>
            <a:srgbClr val="B3DDF2"/>
          </a:solidFill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Google Shape;1191;p38">
            <a:extLst>
              <a:ext uri="{FF2B5EF4-FFF2-40B4-BE49-F238E27FC236}">
                <a16:creationId xmlns:a16="http://schemas.microsoft.com/office/drawing/2014/main" id="{6842366E-9FB5-4697-8ED7-2FF9A61962AA}"/>
              </a:ext>
            </a:extLst>
          </p:cNvPr>
          <p:cNvSpPr/>
          <p:nvPr/>
        </p:nvSpPr>
        <p:spPr>
          <a:xfrm>
            <a:off x="878142" y="4913069"/>
            <a:ext cx="179309" cy="147527"/>
          </a:xfrm>
          <a:custGeom>
            <a:avLst/>
            <a:gdLst/>
            <a:ahLst/>
            <a:cxnLst/>
            <a:rect l="l" t="t" r="r" b="b"/>
            <a:pathLst>
              <a:path w="5728" h="6263" extrusionOk="0">
                <a:moveTo>
                  <a:pt x="5394" y="0"/>
                </a:moveTo>
                <a:lnTo>
                  <a:pt x="0" y="834"/>
                </a:lnTo>
                <a:lnTo>
                  <a:pt x="5727" y="6263"/>
                </a:lnTo>
                <a:lnTo>
                  <a:pt x="5727" y="6263"/>
                </a:lnTo>
                <a:lnTo>
                  <a:pt x="5394" y="0"/>
                </a:lnTo>
                <a:close/>
              </a:path>
            </a:pathLst>
          </a:custGeom>
          <a:solidFill>
            <a:schemeClr val="bg1">
              <a:lumMod val="50000"/>
              <a:alpha val="586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194;p38">
            <a:extLst>
              <a:ext uri="{FF2B5EF4-FFF2-40B4-BE49-F238E27FC236}">
                <a16:creationId xmlns:a16="http://schemas.microsoft.com/office/drawing/2014/main" id="{95F4D506-838B-47BD-9E79-7B8BFF44B5C1}"/>
              </a:ext>
            </a:extLst>
          </p:cNvPr>
          <p:cNvSpPr/>
          <p:nvPr/>
        </p:nvSpPr>
        <p:spPr>
          <a:xfrm>
            <a:off x="2112489" y="4507729"/>
            <a:ext cx="168135" cy="111087"/>
          </a:xfrm>
          <a:custGeom>
            <a:avLst/>
            <a:gdLst/>
            <a:ahLst/>
            <a:cxnLst/>
            <a:rect l="l" t="t" r="r" b="b"/>
            <a:pathLst>
              <a:path w="5371" h="4716" extrusionOk="0">
                <a:moveTo>
                  <a:pt x="953" y="0"/>
                </a:moveTo>
                <a:lnTo>
                  <a:pt x="1" y="4715"/>
                </a:lnTo>
                <a:lnTo>
                  <a:pt x="5371" y="4715"/>
                </a:lnTo>
                <a:lnTo>
                  <a:pt x="953" y="0"/>
                </a:lnTo>
                <a:close/>
              </a:path>
            </a:pathLst>
          </a:custGeom>
          <a:solidFill>
            <a:srgbClr val="FBB831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1196;p38">
            <a:extLst>
              <a:ext uri="{FF2B5EF4-FFF2-40B4-BE49-F238E27FC236}">
                <a16:creationId xmlns:a16="http://schemas.microsoft.com/office/drawing/2014/main" id="{0A1B69A2-17DD-4AD3-A9DF-C2AD6ABBE893}"/>
              </a:ext>
            </a:extLst>
          </p:cNvPr>
          <p:cNvSpPr/>
          <p:nvPr/>
        </p:nvSpPr>
        <p:spPr>
          <a:xfrm>
            <a:off x="878142" y="4507730"/>
            <a:ext cx="1545894" cy="423536"/>
          </a:xfrm>
          <a:custGeom>
            <a:avLst/>
            <a:gdLst/>
            <a:ahLst/>
            <a:cxnLst/>
            <a:rect l="l" t="t" r="r" b="b"/>
            <a:pathLst>
              <a:path w="40387" h="22420" extrusionOk="0">
                <a:moveTo>
                  <a:pt x="0" y="0"/>
                </a:moveTo>
                <a:lnTo>
                  <a:pt x="0" y="22420"/>
                </a:lnTo>
                <a:lnTo>
                  <a:pt x="35898" y="22420"/>
                </a:lnTo>
                <a:cubicBezTo>
                  <a:pt x="38374" y="22420"/>
                  <a:pt x="40386" y="20407"/>
                  <a:pt x="40386" y="17931"/>
                </a:cubicBezTo>
                <a:lnTo>
                  <a:pt x="40386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Must Read: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7D71D6-644F-4F4E-BFEA-84673A724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Over Reliance on Call Lights as Strategy:  Alert and Cognitively Impaired Patients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D3022-61D4-084A-BD7E-E8F0A23A6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758" y="2017713"/>
            <a:ext cx="10057024" cy="2637414"/>
          </a:xfrm>
        </p:spPr>
        <p:txBody>
          <a:bodyPr/>
          <a:lstStyle/>
          <a:p>
            <a:r>
              <a:rPr lang="en-US" sz="2800" dirty="0"/>
              <a:t>The average call light response time across four hospitals was </a:t>
            </a:r>
            <a:r>
              <a:rPr lang="en-US" sz="2800" b="1" dirty="0"/>
              <a:t>13 mins and 18 secs.</a:t>
            </a:r>
            <a:r>
              <a:rPr lang="en-US" sz="2800" dirty="0"/>
              <a:t> </a:t>
            </a:r>
          </a:p>
          <a:p>
            <a:r>
              <a:rPr lang="en-US" sz="2800" dirty="0"/>
              <a:t>3 hospitals: avg response time range 3 mins. 7 secs to 3 mins. 10 secs</a:t>
            </a:r>
          </a:p>
          <a:p>
            <a:r>
              <a:rPr lang="en-US" sz="2800" dirty="0"/>
              <a:t>1 hospital: longest avg responsive time 17 mins  27 secs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grpSp>
        <p:nvGrpSpPr>
          <p:cNvPr id="22" name="Google Shape;12112;p72">
            <a:extLst>
              <a:ext uri="{FF2B5EF4-FFF2-40B4-BE49-F238E27FC236}">
                <a16:creationId xmlns:a16="http://schemas.microsoft.com/office/drawing/2014/main" id="{F2A91E60-89FA-4930-A308-14E5AC5A09AE}"/>
              </a:ext>
            </a:extLst>
          </p:cNvPr>
          <p:cNvGrpSpPr/>
          <p:nvPr/>
        </p:nvGrpSpPr>
        <p:grpSpPr>
          <a:xfrm>
            <a:off x="11093645" y="873742"/>
            <a:ext cx="611813" cy="790388"/>
            <a:chOff x="3119678" y="3360146"/>
            <a:chExt cx="269343" cy="348543"/>
          </a:xfrm>
          <a:solidFill>
            <a:schemeClr val="tx1"/>
          </a:solidFill>
        </p:grpSpPr>
        <p:sp>
          <p:nvSpPr>
            <p:cNvPr id="23" name="Google Shape;12113;p72">
              <a:extLst>
                <a:ext uri="{FF2B5EF4-FFF2-40B4-BE49-F238E27FC236}">
                  <a16:creationId xmlns:a16="http://schemas.microsoft.com/office/drawing/2014/main" id="{6DF935DB-F636-4CDF-AB10-4395149A1798}"/>
                </a:ext>
              </a:extLst>
            </p:cNvPr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 w="5953" cap="flat">
              <a:solidFill>
                <a:schemeClr val="tx1"/>
              </a:solidFill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114;p72">
              <a:extLst>
                <a:ext uri="{FF2B5EF4-FFF2-40B4-BE49-F238E27FC236}">
                  <a16:creationId xmlns:a16="http://schemas.microsoft.com/office/drawing/2014/main" id="{156A7840-8F76-4124-87BE-C0350472E314}"/>
                </a:ext>
              </a:extLst>
            </p:cNvPr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 w="5953" cap="flat">
              <a:solidFill>
                <a:schemeClr val="tx1"/>
              </a:solidFill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115;p72">
              <a:extLst>
                <a:ext uri="{FF2B5EF4-FFF2-40B4-BE49-F238E27FC236}">
                  <a16:creationId xmlns:a16="http://schemas.microsoft.com/office/drawing/2014/main" id="{B14EC847-7269-4F44-8023-73A272A4D167}"/>
                </a:ext>
              </a:extLst>
            </p:cNvPr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 w="5953" cap="flat">
              <a:solidFill>
                <a:schemeClr val="tx1"/>
              </a:solidFill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116;p72">
              <a:extLst>
                <a:ext uri="{FF2B5EF4-FFF2-40B4-BE49-F238E27FC236}">
                  <a16:creationId xmlns:a16="http://schemas.microsoft.com/office/drawing/2014/main" id="{FC1C4783-5C06-41EA-9ED5-05B0FE3EA178}"/>
                </a:ext>
              </a:extLst>
            </p:cNvPr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 w="5953" cap="flat">
              <a:solidFill>
                <a:schemeClr val="tx1"/>
              </a:solidFill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117;p72">
              <a:extLst>
                <a:ext uri="{FF2B5EF4-FFF2-40B4-BE49-F238E27FC236}">
                  <a16:creationId xmlns:a16="http://schemas.microsoft.com/office/drawing/2014/main" id="{BC23F299-CBAE-4520-A0BC-183246C0EEEF}"/>
                </a:ext>
              </a:extLst>
            </p:cNvPr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 w="5953" cap="flat">
              <a:solidFill>
                <a:schemeClr val="tx1"/>
              </a:solidFill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118;p72">
              <a:extLst>
                <a:ext uri="{FF2B5EF4-FFF2-40B4-BE49-F238E27FC236}">
                  <a16:creationId xmlns:a16="http://schemas.microsoft.com/office/drawing/2014/main" id="{F3A1E252-AE1F-4BCE-A911-EC7C30B55254}"/>
                </a:ext>
              </a:extLst>
            </p:cNvPr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 w="5953" cap="flat">
              <a:solidFill>
                <a:schemeClr val="tx1"/>
              </a:solidFill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119;p72">
              <a:extLst>
                <a:ext uri="{FF2B5EF4-FFF2-40B4-BE49-F238E27FC236}">
                  <a16:creationId xmlns:a16="http://schemas.microsoft.com/office/drawing/2014/main" id="{BE1EC414-F875-47F1-86CB-B50A261C4510}"/>
                </a:ext>
              </a:extLst>
            </p:cNvPr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 w="5953" cap="flat">
              <a:solidFill>
                <a:schemeClr val="tx1"/>
              </a:solidFill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1199;p38">
            <a:extLst>
              <a:ext uri="{FF2B5EF4-FFF2-40B4-BE49-F238E27FC236}">
                <a16:creationId xmlns:a16="http://schemas.microsoft.com/office/drawing/2014/main" id="{D1ED20F5-D208-4998-A8E3-91E5845EE9AD}"/>
              </a:ext>
            </a:extLst>
          </p:cNvPr>
          <p:cNvSpPr txBox="1"/>
          <p:nvPr/>
        </p:nvSpPr>
        <p:spPr>
          <a:xfrm>
            <a:off x="1303291" y="4950817"/>
            <a:ext cx="9412334" cy="114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t"/>
            <a:r>
              <a:rPr lang="en-US" sz="1800" dirty="0"/>
              <a:t>BMC Health Services Research| Article number: 84 | March 31, 2012</a:t>
            </a:r>
            <a:r>
              <a:rPr lang="sv-SE" sz="1800" dirty="0"/>
              <a:t> </a:t>
            </a:r>
            <a:r>
              <a:rPr lang="en-US" sz="1800" dirty="0"/>
              <a:t>| 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contribution of staff call light response time to fall and injurious fall rates: an exploratory study in four US hospitals using archived hospital data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dirty="0"/>
              <a:t>| Huey-Ming Tzeng, PhD, MS, FAAN | Marita G </a:t>
            </a:r>
            <a:r>
              <a:rPr lang="en-US" sz="1800" dirty="0" err="1"/>
              <a:t>Titler</a:t>
            </a:r>
            <a:r>
              <a:rPr lang="en-US" sz="1800" dirty="0"/>
              <a:t> PhD, RN, FAAN David L </a:t>
            </a:r>
            <a:r>
              <a:rPr lang="en-US" sz="1800" dirty="0" err="1"/>
              <a:t>Ronis</a:t>
            </a:r>
            <a:r>
              <a:rPr lang="en-US" sz="1800" dirty="0"/>
              <a:t>, PhD |Chang-Yi Yin, MA</a:t>
            </a:r>
          </a:p>
          <a:p>
            <a:pPr fontAlgn="t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39628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Understanding and Managing 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Understand, manage and </a:t>
            </a:r>
            <a:r>
              <a:rPr lang="en-US" sz="2800" b="1" dirty="0">
                <a:solidFill>
                  <a:srgbClr val="0432FF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reduce risk </a:t>
            </a:r>
          </a:p>
          <a:p>
            <a:r>
              <a:rPr lang="en-US" sz="2800" dirty="0"/>
              <a:t>Associated with patient, the bed, and the interaction within organizations.</a:t>
            </a:r>
          </a:p>
          <a:p>
            <a:r>
              <a:rPr lang="en-US" sz="2800" dirty="0"/>
              <a:t>Who is </a:t>
            </a:r>
            <a:r>
              <a:rPr lang="en-US" sz="2800" dirty="0">
                <a:latin typeface="72 Black" panose="020B0A04030603020204" pitchFamily="34" charset="0"/>
                <a:cs typeface="72 Black" panose="020B0A04030603020204" pitchFamily="34" charset="0"/>
              </a:rPr>
              <a:t>NOT</a:t>
            </a:r>
            <a:r>
              <a:rPr lang="en-US" sz="2800" dirty="0"/>
              <a:t> at Risk for getting out of bed unassisted?</a:t>
            </a:r>
          </a:p>
          <a:p>
            <a:r>
              <a:rPr lang="en-US" sz="2800" dirty="0"/>
              <a:t>Risk Adjustment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390035-E8A0-4A49-A1D0-1C1531AB7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127" y="667615"/>
            <a:ext cx="1219370" cy="12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03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Accident Theory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C3F8AE-F134-4FC2-8042-8042C5032431}"/>
              </a:ext>
            </a:extLst>
          </p:cNvPr>
          <p:cNvGrpSpPr/>
          <p:nvPr/>
        </p:nvGrpSpPr>
        <p:grpSpPr>
          <a:xfrm>
            <a:off x="6432211" y="2238626"/>
            <a:ext cx="1770413" cy="2826335"/>
            <a:chOff x="605688" y="2948194"/>
            <a:chExt cx="1770413" cy="282633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F71939C-C77F-4935-91E0-075FCDA6C7DC}"/>
                </a:ext>
              </a:extLst>
            </p:cNvPr>
            <p:cNvGrpSpPr/>
            <p:nvPr/>
          </p:nvGrpSpPr>
          <p:grpSpPr>
            <a:xfrm>
              <a:off x="605688" y="2948194"/>
              <a:ext cx="1770413" cy="2826335"/>
              <a:chOff x="302709" y="2868375"/>
              <a:chExt cx="1770413" cy="2826335"/>
            </a:xfrm>
          </p:grpSpPr>
          <p:sp>
            <p:nvSpPr>
              <p:cNvPr id="13" name="Rectangle 38">
                <a:extLst>
                  <a:ext uri="{FF2B5EF4-FFF2-40B4-BE49-F238E27FC236}">
                    <a16:creationId xmlns:a16="http://schemas.microsoft.com/office/drawing/2014/main" id="{6599F8B3-0012-4AF0-BBD7-206A69E8A42F}"/>
                  </a:ext>
                </a:extLst>
              </p:cNvPr>
              <p:cNvSpPr/>
              <p:nvPr/>
            </p:nvSpPr>
            <p:spPr bwMode="auto">
              <a:xfrm>
                <a:off x="302709" y="2868375"/>
                <a:ext cx="1554157" cy="2826335"/>
              </a:xfrm>
              <a:custGeom>
                <a:avLst/>
                <a:gdLst>
                  <a:gd name="connsiteX0" fmla="*/ 0 w 1456220"/>
                  <a:gd name="connsiteY0" fmla="*/ 0 h 2189019"/>
                  <a:gd name="connsiteX1" fmla="*/ 1456220 w 1456220"/>
                  <a:gd name="connsiteY1" fmla="*/ 0 h 2189019"/>
                  <a:gd name="connsiteX2" fmla="*/ 1456220 w 1456220"/>
                  <a:gd name="connsiteY2" fmla="*/ 2189019 h 2189019"/>
                  <a:gd name="connsiteX3" fmla="*/ 0 w 1456220"/>
                  <a:gd name="connsiteY3" fmla="*/ 2189019 h 2189019"/>
                  <a:gd name="connsiteX4" fmla="*/ 0 w 1456220"/>
                  <a:gd name="connsiteY4" fmla="*/ 0 h 2189019"/>
                  <a:gd name="connsiteX0" fmla="*/ 0 w 1456220"/>
                  <a:gd name="connsiteY0" fmla="*/ 0 h 2189019"/>
                  <a:gd name="connsiteX1" fmla="*/ 1456220 w 1456220"/>
                  <a:gd name="connsiteY1" fmla="*/ 0 h 2189019"/>
                  <a:gd name="connsiteX2" fmla="*/ 1456220 w 1456220"/>
                  <a:gd name="connsiteY2" fmla="*/ 2189019 h 2189019"/>
                  <a:gd name="connsiteX3" fmla="*/ 193964 w 1456220"/>
                  <a:gd name="connsiteY3" fmla="*/ 2096656 h 2189019"/>
                  <a:gd name="connsiteX4" fmla="*/ 0 w 1456220"/>
                  <a:gd name="connsiteY4" fmla="*/ 0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2096656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90716 h 2204244"/>
                  <a:gd name="connsiteX1" fmla="*/ 1317675 w 1317675"/>
                  <a:gd name="connsiteY1" fmla="*/ 15225 h 2204244"/>
                  <a:gd name="connsiteX2" fmla="*/ 1317675 w 1317675"/>
                  <a:gd name="connsiteY2" fmla="*/ 2204244 h 2204244"/>
                  <a:gd name="connsiteX3" fmla="*/ 55419 w 1317675"/>
                  <a:gd name="connsiteY3" fmla="*/ 2001045 h 2204244"/>
                  <a:gd name="connsiteX4" fmla="*/ 0 w 1317675"/>
                  <a:gd name="connsiteY4" fmla="*/ 190716 h 2204244"/>
                  <a:gd name="connsiteX0" fmla="*/ 0 w 1317675"/>
                  <a:gd name="connsiteY0" fmla="*/ 206969 h 2220497"/>
                  <a:gd name="connsiteX1" fmla="*/ 1317675 w 1317675"/>
                  <a:gd name="connsiteY1" fmla="*/ 31478 h 2220497"/>
                  <a:gd name="connsiteX2" fmla="*/ 1317675 w 1317675"/>
                  <a:gd name="connsiteY2" fmla="*/ 2220497 h 2220497"/>
                  <a:gd name="connsiteX3" fmla="*/ 55419 w 1317675"/>
                  <a:gd name="connsiteY3" fmla="*/ 2017298 h 2220497"/>
                  <a:gd name="connsiteX4" fmla="*/ 0 w 1317675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27708 w 1364882"/>
                  <a:gd name="connsiteY0" fmla="*/ 264069 h 2212942"/>
                  <a:gd name="connsiteX1" fmla="*/ 1262256 w 1364882"/>
                  <a:gd name="connsiteY1" fmla="*/ 23923 h 2212942"/>
                  <a:gd name="connsiteX2" fmla="*/ 1262256 w 1364882"/>
                  <a:gd name="connsiteY2" fmla="*/ 2212942 h 2212942"/>
                  <a:gd name="connsiteX3" fmla="*/ 0 w 1364882"/>
                  <a:gd name="connsiteY3" fmla="*/ 2009743 h 2212942"/>
                  <a:gd name="connsiteX4" fmla="*/ 27708 w 1364882"/>
                  <a:gd name="connsiteY4" fmla="*/ 264069 h 2212942"/>
                  <a:gd name="connsiteX0" fmla="*/ 27708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27708 w 1364882"/>
                  <a:gd name="connsiteY4" fmla="*/ 268560 h 2217433"/>
                  <a:gd name="connsiteX0" fmla="*/ 27708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27708 w 1364882"/>
                  <a:gd name="connsiteY4" fmla="*/ 268560 h 2217433"/>
                  <a:gd name="connsiteX0" fmla="*/ 36945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36945 w 1364882"/>
                  <a:gd name="connsiteY4" fmla="*/ 268560 h 2217433"/>
                  <a:gd name="connsiteX0" fmla="*/ 78250 w 1406187"/>
                  <a:gd name="connsiteY0" fmla="*/ 268560 h 2217433"/>
                  <a:gd name="connsiteX1" fmla="*/ 1303561 w 1406187"/>
                  <a:gd name="connsiteY1" fmla="*/ 28414 h 2217433"/>
                  <a:gd name="connsiteX2" fmla="*/ 1303561 w 1406187"/>
                  <a:gd name="connsiteY2" fmla="*/ 2217433 h 2217433"/>
                  <a:gd name="connsiteX3" fmla="*/ 41305 w 1406187"/>
                  <a:gd name="connsiteY3" fmla="*/ 2014234 h 2217433"/>
                  <a:gd name="connsiteX4" fmla="*/ 78250 w 1406187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70921"/>
                  <a:gd name="connsiteY0" fmla="*/ 268560 h 2217433"/>
                  <a:gd name="connsiteX1" fmla="*/ 1348986 w 1470921"/>
                  <a:gd name="connsiteY1" fmla="*/ 28414 h 2217433"/>
                  <a:gd name="connsiteX2" fmla="*/ 1348986 w 1470921"/>
                  <a:gd name="connsiteY2" fmla="*/ 2217433 h 2217433"/>
                  <a:gd name="connsiteX3" fmla="*/ 86730 w 1470921"/>
                  <a:gd name="connsiteY3" fmla="*/ 2014234 h 2217433"/>
                  <a:gd name="connsiteX4" fmla="*/ 123675 w 1470921"/>
                  <a:gd name="connsiteY4" fmla="*/ 268560 h 2217433"/>
                  <a:gd name="connsiteX0" fmla="*/ 52718 w 1399964"/>
                  <a:gd name="connsiteY0" fmla="*/ 268560 h 2217433"/>
                  <a:gd name="connsiteX1" fmla="*/ 1278029 w 1399964"/>
                  <a:gd name="connsiteY1" fmla="*/ 28414 h 2217433"/>
                  <a:gd name="connsiteX2" fmla="*/ 1278029 w 1399964"/>
                  <a:gd name="connsiteY2" fmla="*/ 2217433 h 2217433"/>
                  <a:gd name="connsiteX3" fmla="*/ 15773 w 1399964"/>
                  <a:gd name="connsiteY3" fmla="*/ 2014234 h 2217433"/>
                  <a:gd name="connsiteX4" fmla="*/ 52718 w 1399964"/>
                  <a:gd name="connsiteY4" fmla="*/ 268560 h 2217433"/>
                  <a:gd name="connsiteX0" fmla="*/ 52718 w 1426453"/>
                  <a:gd name="connsiteY0" fmla="*/ 656445 h 2605318"/>
                  <a:gd name="connsiteX1" fmla="*/ 1316479 w 1426453"/>
                  <a:gd name="connsiteY1" fmla="*/ 9899 h 2605318"/>
                  <a:gd name="connsiteX2" fmla="*/ 1278029 w 1426453"/>
                  <a:gd name="connsiteY2" fmla="*/ 2605318 h 2605318"/>
                  <a:gd name="connsiteX3" fmla="*/ 15773 w 1426453"/>
                  <a:gd name="connsiteY3" fmla="*/ 2402119 h 2605318"/>
                  <a:gd name="connsiteX4" fmla="*/ 52718 w 1426453"/>
                  <a:gd name="connsiteY4" fmla="*/ 656445 h 2605318"/>
                  <a:gd name="connsiteX0" fmla="*/ 52718 w 1426453"/>
                  <a:gd name="connsiteY0" fmla="*/ 646546 h 2595419"/>
                  <a:gd name="connsiteX1" fmla="*/ 1316479 w 1426453"/>
                  <a:gd name="connsiteY1" fmla="*/ 0 h 2595419"/>
                  <a:gd name="connsiteX2" fmla="*/ 1278029 w 1426453"/>
                  <a:gd name="connsiteY2" fmla="*/ 2595419 h 2595419"/>
                  <a:gd name="connsiteX3" fmla="*/ 15773 w 1426453"/>
                  <a:gd name="connsiteY3" fmla="*/ 2392220 h 2595419"/>
                  <a:gd name="connsiteX4" fmla="*/ 52718 w 1426453"/>
                  <a:gd name="connsiteY4" fmla="*/ 646546 h 2595419"/>
                  <a:gd name="connsiteX0" fmla="*/ 0 w 1373735"/>
                  <a:gd name="connsiteY0" fmla="*/ 646546 h 2595419"/>
                  <a:gd name="connsiteX1" fmla="*/ 1263761 w 1373735"/>
                  <a:gd name="connsiteY1" fmla="*/ 0 h 2595419"/>
                  <a:gd name="connsiteX2" fmla="*/ 1225311 w 1373735"/>
                  <a:gd name="connsiteY2" fmla="*/ 2595419 h 2595419"/>
                  <a:gd name="connsiteX3" fmla="*/ 55334 w 1373735"/>
                  <a:gd name="connsiteY3" fmla="*/ 2253674 h 2595419"/>
                  <a:gd name="connsiteX4" fmla="*/ 0 w 1373735"/>
                  <a:gd name="connsiteY4" fmla="*/ 646546 h 2595419"/>
                  <a:gd name="connsiteX0" fmla="*/ 0 w 1373735"/>
                  <a:gd name="connsiteY0" fmla="*/ 646546 h 2595419"/>
                  <a:gd name="connsiteX1" fmla="*/ 1263761 w 1373735"/>
                  <a:gd name="connsiteY1" fmla="*/ 0 h 2595419"/>
                  <a:gd name="connsiteX2" fmla="*/ 1225311 w 1373735"/>
                  <a:gd name="connsiteY2" fmla="*/ 2595419 h 2595419"/>
                  <a:gd name="connsiteX3" fmla="*/ 162992 w 1373735"/>
                  <a:gd name="connsiteY3" fmla="*/ 2309093 h 2595419"/>
                  <a:gd name="connsiteX4" fmla="*/ 0 w 1373735"/>
                  <a:gd name="connsiteY4" fmla="*/ 646546 h 25954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290508"/>
                  <a:gd name="connsiteY0" fmla="*/ 692728 h 2826328"/>
                  <a:gd name="connsiteX1" fmla="*/ 1217622 w 1290508"/>
                  <a:gd name="connsiteY1" fmla="*/ 0 h 2826328"/>
                  <a:gd name="connsiteX2" fmla="*/ 1217622 w 1290508"/>
                  <a:gd name="connsiteY2" fmla="*/ 2826328 h 2826328"/>
                  <a:gd name="connsiteX3" fmla="*/ 116853 w 1290508"/>
                  <a:gd name="connsiteY3" fmla="*/ 2336802 h 2826328"/>
                  <a:gd name="connsiteX4" fmla="*/ 0 w 1290508"/>
                  <a:gd name="connsiteY4" fmla="*/ 692728 h 2826328"/>
                  <a:gd name="connsiteX0" fmla="*/ 0 w 1290508"/>
                  <a:gd name="connsiteY0" fmla="*/ 692728 h 2826328"/>
                  <a:gd name="connsiteX1" fmla="*/ 1217622 w 1290508"/>
                  <a:gd name="connsiteY1" fmla="*/ 0 h 2826328"/>
                  <a:gd name="connsiteX2" fmla="*/ 1217622 w 1290508"/>
                  <a:gd name="connsiteY2" fmla="*/ 2826328 h 2826328"/>
                  <a:gd name="connsiteX3" fmla="*/ 116853 w 1290508"/>
                  <a:gd name="connsiteY3" fmla="*/ 2336802 h 2826328"/>
                  <a:gd name="connsiteX4" fmla="*/ 0 w 1290508"/>
                  <a:gd name="connsiteY4" fmla="*/ 692728 h 2826328"/>
                  <a:gd name="connsiteX0" fmla="*/ 0 w 1290508"/>
                  <a:gd name="connsiteY0" fmla="*/ 834503 h 2968103"/>
                  <a:gd name="connsiteX1" fmla="*/ 470586 w 1290508"/>
                  <a:gd name="connsiteY1" fmla="*/ 465049 h 2968103"/>
                  <a:gd name="connsiteX2" fmla="*/ 1217622 w 1290508"/>
                  <a:gd name="connsiteY2" fmla="*/ 141775 h 2968103"/>
                  <a:gd name="connsiteX3" fmla="*/ 1217622 w 1290508"/>
                  <a:gd name="connsiteY3" fmla="*/ 2968103 h 2968103"/>
                  <a:gd name="connsiteX4" fmla="*/ 116853 w 1290508"/>
                  <a:gd name="connsiteY4" fmla="*/ 2478577 h 2968103"/>
                  <a:gd name="connsiteX5" fmla="*/ 0 w 1290508"/>
                  <a:gd name="connsiteY5" fmla="*/ 834503 h 2968103"/>
                  <a:gd name="connsiteX0" fmla="*/ 0 w 1290508"/>
                  <a:gd name="connsiteY0" fmla="*/ 828656 h 2962256"/>
                  <a:gd name="connsiteX1" fmla="*/ 201440 w 1290508"/>
                  <a:gd name="connsiteY1" fmla="*/ 560803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692735 h 2826335"/>
                  <a:gd name="connsiteX1" fmla="*/ 216820 w 1290508"/>
                  <a:gd name="connsiteY1" fmla="*/ 517246 h 2826335"/>
                  <a:gd name="connsiteX2" fmla="*/ 470586 w 1290508"/>
                  <a:gd name="connsiteY2" fmla="*/ 323281 h 2826335"/>
                  <a:gd name="connsiteX3" fmla="*/ 1217622 w 1290508"/>
                  <a:gd name="connsiteY3" fmla="*/ 7 h 2826335"/>
                  <a:gd name="connsiteX4" fmla="*/ 1217622 w 1290508"/>
                  <a:gd name="connsiteY4" fmla="*/ 2826335 h 2826335"/>
                  <a:gd name="connsiteX5" fmla="*/ 116853 w 1290508"/>
                  <a:gd name="connsiteY5" fmla="*/ 2336809 h 2826335"/>
                  <a:gd name="connsiteX6" fmla="*/ 0 w 1290508"/>
                  <a:gd name="connsiteY6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89520 w 1293937"/>
                  <a:gd name="connsiteY6" fmla="*/ 1431644 h 2826335"/>
                  <a:gd name="connsiteX7" fmla="*/ 3429 w 1293937"/>
                  <a:gd name="connsiteY7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51073 w 1293937"/>
                  <a:gd name="connsiteY6" fmla="*/ 1828808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51073 w 1293937"/>
                  <a:gd name="connsiteY6" fmla="*/ 1828808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937" h="2826335">
                    <a:moveTo>
                      <a:pt x="3429" y="692735"/>
                    </a:moveTo>
                    <a:cubicBezTo>
                      <a:pt x="117495" y="623463"/>
                      <a:pt x="95679" y="625004"/>
                      <a:pt x="220249" y="517246"/>
                    </a:cubicBezTo>
                    <a:cubicBezTo>
                      <a:pt x="367889" y="603452"/>
                      <a:pt x="473828" y="523404"/>
                      <a:pt x="474015" y="323281"/>
                    </a:cubicBezTo>
                    <a:cubicBezTo>
                      <a:pt x="643379" y="252469"/>
                      <a:pt x="1019646" y="-1533"/>
                      <a:pt x="1221051" y="7"/>
                    </a:cubicBezTo>
                    <a:cubicBezTo>
                      <a:pt x="1336612" y="785098"/>
                      <a:pt x="1297950" y="2041244"/>
                      <a:pt x="1221051" y="2826335"/>
                    </a:cubicBezTo>
                    <a:cubicBezTo>
                      <a:pt x="761894" y="2536929"/>
                      <a:pt x="570331" y="2432250"/>
                      <a:pt x="120282" y="2336809"/>
                    </a:cubicBezTo>
                    <a:cubicBezTo>
                      <a:pt x="140603" y="2050482"/>
                      <a:pt x="125409" y="1988906"/>
                      <a:pt x="120282" y="1838045"/>
                    </a:cubicBezTo>
                    <a:cubicBezTo>
                      <a:pt x="276642" y="1705657"/>
                      <a:pt x="320467" y="1408552"/>
                      <a:pt x="89520" y="1431644"/>
                    </a:cubicBezTo>
                    <a:cubicBezTo>
                      <a:pt x="70045" y="1157632"/>
                      <a:pt x="-18359" y="845135"/>
                      <a:pt x="3429" y="692735"/>
                    </a:cubicBezTo>
                    <a:close/>
                  </a:path>
                </a:pathLst>
              </a:custGeom>
              <a:gradFill flip="none" rotWithShape="1">
                <a:gsLst>
                  <a:gs pos="37000">
                    <a:srgbClr val="FDE68D"/>
                  </a:gs>
                  <a:gs pos="68000">
                    <a:srgbClr val="FBC52F"/>
                  </a:gs>
                </a:gsLst>
                <a:lin ang="2700000" scaled="1"/>
                <a:tileRect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14" name="Rectangle 1">
                <a:extLst>
                  <a:ext uri="{FF2B5EF4-FFF2-40B4-BE49-F238E27FC236}">
                    <a16:creationId xmlns:a16="http://schemas.microsoft.com/office/drawing/2014/main" id="{30B81A70-12D3-4017-A60B-E388886806B4}"/>
                  </a:ext>
                </a:extLst>
              </p:cNvPr>
              <p:cNvSpPr/>
              <p:nvPr/>
            </p:nvSpPr>
            <p:spPr bwMode="auto">
              <a:xfrm>
                <a:off x="1765848" y="2868375"/>
                <a:ext cx="307274" cy="2826335"/>
              </a:xfrm>
              <a:custGeom>
                <a:avLst/>
                <a:gdLst>
                  <a:gd name="connsiteX0" fmla="*/ 0 w 905164"/>
                  <a:gd name="connsiteY0" fmla="*/ 0 h 1900007"/>
                  <a:gd name="connsiteX1" fmla="*/ 905164 w 905164"/>
                  <a:gd name="connsiteY1" fmla="*/ 0 h 1900007"/>
                  <a:gd name="connsiteX2" fmla="*/ 905164 w 905164"/>
                  <a:gd name="connsiteY2" fmla="*/ 1900007 h 1900007"/>
                  <a:gd name="connsiteX3" fmla="*/ 0 w 905164"/>
                  <a:gd name="connsiteY3" fmla="*/ 1900007 h 1900007"/>
                  <a:gd name="connsiteX4" fmla="*/ 0 w 905164"/>
                  <a:gd name="connsiteY4" fmla="*/ 0 h 1900007"/>
                  <a:gd name="connsiteX0" fmla="*/ 0 w 997528"/>
                  <a:gd name="connsiteY0" fmla="*/ 0 h 1927716"/>
                  <a:gd name="connsiteX1" fmla="*/ 997528 w 997528"/>
                  <a:gd name="connsiteY1" fmla="*/ 27709 h 1927716"/>
                  <a:gd name="connsiteX2" fmla="*/ 997528 w 997528"/>
                  <a:gd name="connsiteY2" fmla="*/ 1927716 h 1927716"/>
                  <a:gd name="connsiteX3" fmla="*/ 92364 w 997528"/>
                  <a:gd name="connsiteY3" fmla="*/ 1927716 h 1927716"/>
                  <a:gd name="connsiteX4" fmla="*/ 0 w 997528"/>
                  <a:gd name="connsiteY4" fmla="*/ 0 h 1927716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997528 w 997528"/>
                  <a:gd name="connsiteY2" fmla="*/ 1927716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720437 w 997528"/>
                  <a:gd name="connsiteY2" fmla="*/ 2481898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535709 w 997528"/>
                  <a:gd name="connsiteY2" fmla="*/ 2528080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26472 w 563419"/>
                  <a:gd name="connsiteY2" fmla="*/ 2518843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69826"/>
                  <a:gd name="connsiteX1" fmla="*/ 563419 w 563419"/>
                  <a:gd name="connsiteY1" fmla="*/ 600364 h 2869826"/>
                  <a:gd name="connsiteX2" fmla="*/ 526472 w 563419"/>
                  <a:gd name="connsiteY2" fmla="*/ 2518843 h 2869826"/>
                  <a:gd name="connsiteX3" fmla="*/ 0 w 563419"/>
                  <a:gd name="connsiteY3" fmla="*/ 2869826 h 2869826"/>
                  <a:gd name="connsiteX4" fmla="*/ 0 w 563419"/>
                  <a:gd name="connsiteY4" fmla="*/ 0 h 2869826"/>
                  <a:gd name="connsiteX0" fmla="*/ 0 w 563419"/>
                  <a:gd name="connsiteY0" fmla="*/ 0 h 2869826"/>
                  <a:gd name="connsiteX1" fmla="*/ 563419 w 563419"/>
                  <a:gd name="connsiteY1" fmla="*/ 600364 h 2869826"/>
                  <a:gd name="connsiteX2" fmla="*/ 563418 w 563419"/>
                  <a:gd name="connsiteY2" fmla="*/ 2583855 h 2869826"/>
                  <a:gd name="connsiteX3" fmla="*/ 0 w 563419"/>
                  <a:gd name="connsiteY3" fmla="*/ 2869826 h 2869826"/>
                  <a:gd name="connsiteX4" fmla="*/ 0 w 563419"/>
                  <a:gd name="connsiteY4" fmla="*/ 0 h 2869826"/>
                  <a:gd name="connsiteX0" fmla="*/ 0 w 601906"/>
                  <a:gd name="connsiteY0" fmla="*/ 0 h 2869826"/>
                  <a:gd name="connsiteX1" fmla="*/ 563419 w 601906"/>
                  <a:gd name="connsiteY1" fmla="*/ 600364 h 2869826"/>
                  <a:gd name="connsiteX2" fmla="*/ 553203 w 601906"/>
                  <a:gd name="connsiteY2" fmla="*/ 1727468 h 2869826"/>
                  <a:gd name="connsiteX3" fmla="*/ 563418 w 601906"/>
                  <a:gd name="connsiteY3" fmla="*/ 2583855 h 2869826"/>
                  <a:gd name="connsiteX4" fmla="*/ 0 w 601906"/>
                  <a:gd name="connsiteY4" fmla="*/ 2869826 h 2869826"/>
                  <a:gd name="connsiteX5" fmla="*/ 0 w 601906"/>
                  <a:gd name="connsiteY5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590295"/>
                  <a:gd name="connsiteY0" fmla="*/ 0 h 2869826"/>
                  <a:gd name="connsiteX1" fmla="*/ 563419 w 590295"/>
                  <a:gd name="connsiteY1" fmla="*/ 600364 h 2869826"/>
                  <a:gd name="connsiteX2" fmla="*/ 553203 w 590295"/>
                  <a:gd name="connsiteY2" fmla="*/ 1727468 h 2869826"/>
                  <a:gd name="connsiteX3" fmla="*/ 590147 w 590295"/>
                  <a:gd name="connsiteY3" fmla="*/ 2136116 h 2869826"/>
                  <a:gd name="connsiteX4" fmla="*/ 563418 w 590295"/>
                  <a:gd name="connsiteY4" fmla="*/ 2583855 h 2869826"/>
                  <a:gd name="connsiteX5" fmla="*/ 0 w 590295"/>
                  <a:gd name="connsiteY5" fmla="*/ 2869826 h 2869826"/>
                  <a:gd name="connsiteX6" fmla="*/ 0 w 590295"/>
                  <a:gd name="connsiteY6" fmla="*/ 0 h 2869826"/>
                  <a:gd name="connsiteX0" fmla="*/ 0 w 581277"/>
                  <a:gd name="connsiteY0" fmla="*/ 0 h 2869826"/>
                  <a:gd name="connsiteX1" fmla="*/ 563419 w 581277"/>
                  <a:gd name="connsiteY1" fmla="*/ 600364 h 2869826"/>
                  <a:gd name="connsiteX2" fmla="*/ 553203 w 581277"/>
                  <a:gd name="connsiteY2" fmla="*/ 1727468 h 2869826"/>
                  <a:gd name="connsiteX3" fmla="*/ 580911 w 581277"/>
                  <a:gd name="connsiteY3" fmla="*/ 2136116 h 2869826"/>
                  <a:gd name="connsiteX4" fmla="*/ 563418 w 581277"/>
                  <a:gd name="connsiteY4" fmla="*/ 2583855 h 2869826"/>
                  <a:gd name="connsiteX5" fmla="*/ 0 w 581277"/>
                  <a:gd name="connsiteY5" fmla="*/ 2869826 h 2869826"/>
                  <a:gd name="connsiteX6" fmla="*/ 0 w 581277"/>
                  <a:gd name="connsiteY6" fmla="*/ 0 h 286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1277" h="2869826">
                    <a:moveTo>
                      <a:pt x="0" y="0"/>
                    </a:moveTo>
                    <a:lnTo>
                      <a:pt x="563419" y="600364"/>
                    </a:lnTo>
                    <a:cubicBezTo>
                      <a:pt x="563257" y="1009012"/>
                      <a:pt x="553203" y="1396886"/>
                      <a:pt x="553203" y="1727468"/>
                    </a:cubicBezTo>
                    <a:cubicBezTo>
                      <a:pt x="391403" y="1983427"/>
                      <a:pt x="496082" y="2141985"/>
                      <a:pt x="580911" y="2136116"/>
                    </a:cubicBezTo>
                    <a:cubicBezTo>
                      <a:pt x="582613" y="2278847"/>
                      <a:pt x="578649" y="2350121"/>
                      <a:pt x="563418" y="2583855"/>
                    </a:cubicBezTo>
                    <a:lnTo>
                      <a:pt x="0" y="2869826"/>
                    </a:lnTo>
                    <a:cubicBezTo>
                      <a:pt x="92364" y="1885509"/>
                      <a:pt x="240146" y="947373"/>
                      <a:pt x="0" y="0"/>
                    </a:cubicBezTo>
                    <a:close/>
                  </a:path>
                </a:pathLst>
              </a:custGeom>
              <a:solidFill>
                <a:srgbClr val="E59F08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0DF78EA-1750-4E54-B41B-1C0B6642A954}"/>
                  </a:ext>
                </a:extLst>
              </p:cNvPr>
              <p:cNvSpPr/>
              <p:nvPr/>
            </p:nvSpPr>
            <p:spPr bwMode="auto">
              <a:xfrm>
                <a:off x="1192905" y="4088225"/>
                <a:ext cx="415635" cy="53570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382B661-2902-432D-B013-0A1E57419266}"/>
                  </a:ext>
                </a:extLst>
              </p:cNvPr>
              <p:cNvSpPr/>
              <p:nvPr/>
            </p:nvSpPr>
            <p:spPr bwMode="auto">
              <a:xfrm>
                <a:off x="1075716" y="3473988"/>
                <a:ext cx="307273" cy="37407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99BE7F9-D5A3-4D51-A1FB-78002CE5B7CC}"/>
                  </a:ext>
                </a:extLst>
              </p:cNvPr>
              <p:cNvSpPr/>
              <p:nvPr/>
            </p:nvSpPr>
            <p:spPr bwMode="auto">
              <a:xfrm>
                <a:off x="500216" y="3612280"/>
                <a:ext cx="342491" cy="53570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8484852-8522-4176-9E9E-E2C5B6233A19}"/>
                  </a:ext>
                </a:extLst>
              </p:cNvPr>
              <p:cNvSpPr/>
              <p:nvPr/>
            </p:nvSpPr>
            <p:spPr bwMode="auto">
              <a:xfrm>
                <a:off x="736685" y="4498384"/>
                <a:ext cx="298037" cy="37407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7A3C77E-85B5-4F27-A95E-B020515B11F6}"/>
                </a:ext>
              </a:extLst>
            </p:cNvPr>
            <p:cNvSpPr/>
            <p:nvPr/>
          </p:nvSpPr>
          <p:spPr bwMode="auto">
            <a:xfrm>
              <a:off x="1524049" y="4963529"/>
              <a:ext cx="298037" cy="37407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innerShdw dist="190500" dir="11340000">
                <a:srgbClr val="E59F08"/>
              </a:inn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Tahoma" charset="0"/>
                <a:ea typeface="ＭＳ Ｐゴシック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C2DFA6-E57A-40DA-9007-07D827183C5E}"/>
              </a:ext>
            </a:extLst>
          </p:cNvPr>
          <p:cNvGrpSpPr/>
          <p:nvPr/>
        </p:nvGrpSpPr>
        <p:grpSpPr>
          <a:xfrm>
            <a:off x="4976711" y="2911978"/>
            <a:ext cx="1770413" cy="2826335"/>
            <a:chOff x="605688" y="2948194"/>
            <a:chExt cx="1770413" cy="282633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D5388D5-9496-44D9-8809-6A25B8507D8A}"/>
                </a:ext>
              </a:extLst>
            </p:cNvPr>
            <p:cNvGrpSpPr/>
            <p:nvPr/>
          </p:nvGrpSpPr>
          <p:grpSpPr>
            <a:xfrm>
              <a:off x="605688" y="2948194"/>
              <a:ext cx="1770413" cy="2826335"/>
              <a:chOff x="302709" y="2868375"/>
              <a:chExt cx="1770413" cy="2826335"/>
            </a:xfrm>
          </p:grpSpPr>
          <p:sp>
            <p:nvSpPr>
              <p:cNvPr id="22" name="Rectangle 38">
                <a:extLst>
                  <a:ext uri="{FF2B5EF4-FFF2-40B4-BE49-F238E27FC236}">
                    <a16:creationId xmlns:a16="http://schemas.microsoft.com/office/drawing/2014/main" id="{09B03B81-A46C-4CA4-B64D-F2B8C9D5D799}"/>
                  </a:ext>
                </a:extLst>
              </p:cNvPr>
              <p:cNvSpPr/>
              <p:nvPr/>
            </p:nvSpPr>
            <p:spPr bwMode="auto">
              <a:xfrm>
                <a:off x="302709" y="2868375"/>
                <a:ext cx="1554157" cy="2826335"/>
              </a:xfrm>
              <a:custGeom>
                <a:avLst/>
                <a:gdLst>
                  <a:gd name="connsiteX0" fmla="*/ 0 w 1456220"/>
                  <a:gd name="connsiteY0" fmla="*/ 0 h 2189019"/>
                  <a:gd name="connsiteX1" fmla="*/ 1456220 w 1456220"/>
                  <a:gd name="connsiteY1" fmla="*/ 0 h 2189019"/>
                  <a:gd name="connsiteX2" fmla="*/ 1456220 w 1456220"/>
                  <a:gd name="connsiteY2" fmla="*/ 2189019 h 2189019"/>
                  <a:gd name="connsiteX3" fmla="*/ 0 w 1456220"/>
                  <a:gd name="connsiteY3" fmla="*/ 2189019 h 2189019"/>
                  <a:gd name="connsiteX4" fmla="*/ 0 w 1456220"/>
                  <a:gd name="connsiteY4" fmla="*/ 0 h 2189019"/>
                  <a:gd name="connsiteX0" fmla="*/ 0 w 1456220"/>
                  <a:gd name="connsiteY0" fmla="*/ 0 h 2189019"/>
                  <a:gd name="connsiteX1" fmla="*/ 1456220 w 1456220"/>
                  <a:gd name="connsiteY1" fmla="*/ 0 h 2189019"/>
                  <a:gd name="connsiteX2" fmla="*/ 1456220 w 1456220"/>
                  <a:gd name="connsiteY2" fmla="*/ 2189019 h 2189019"/>
                  <a:gd name="connsiteX3" fmla="*/ 193964 w 1456220"/>
                  <a:gd name="connsiteY3" fmla="*/ 2096656 h 2189019"/>
                  <a:gd name="connsiteX4" fmla="*/ 0 w 1456220"/>
                  <a:gd name="connsiteY4" fmla="*/ 0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2096656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90716 h 2204244"/>
                  <a:gd name="connsiteX1" fmla="*/ 1317675 w 1317675"/>
                  <a:gd name="connsiteY1" fmla="*/ 15225 h 2204244"/>
                  <a:gd name="connsiteX2" fmla="*/ 1317675 w 1317675"/>
                  <a:gd name="connsiteY2" fmla="*/ 2204244 h 2204244"/>
                  <a:gd name="connsiteX3" fmla="*/ 55419 w 1317675"/>
                  <a:gd name="connsiteY3" fmla="*/ 2001045 h 2204244"/>
                  <a:gd name="connsiteX4" fmla="*/ 0 w 1317675"/>
                  <a:gd name="connsiteY4" fmla="*/ 190716 h 2204244"/>
                  <a:gd name="connsiteX0" fmla="*/ 0 w 1317675"/>
                  <a:gd name="connsiteY0" fmla="*/ 206969 h 2220497"/>
                  <a:gd name="connsiteX1" fmla="*/ 1317675 w 1317675"/>
                  <a:gd name="connsiteY1" fmla="*/ 31478 h 2220497"/>
                  <a:gd name="connsiteX2" fmla="*/ 1317675 w 1317675"/>
                  <a:gd name="connsiteY2" fmla="*/ 2220497 h 2220497"/>
                  <a:gd name="connsiteX3" fmla="*/ 55419 w 1317675"/>
                  <a:gd name="connsiteY3" fmla="*/ 2017298 h 2220497"/>
                  <a:gd name="connsiteX4" fmla="*/ 0 w 1317675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27708 w 1364882"/>
                  <a:gd name="connsiteY0" fmla="*/ 264069 h 2212942"/>
                  <a:gd name="connsiteX1" fmla="*/ 1262256 w 1364882"/>
                  <a:gd name="connsiteY1" fmla="*/ 23923 h 2212942"/>
                  <a:gd name="connsiteX2" fmla="*/ 1262256 w 1364882"/>
                  <a:gd name="connsiteY2" fmla="*/ 2212942 h 2212942"/>
                  <a:gd name="connsiteX3" fmla="*/ 0 w 1364882"/>
                  <a:gd name="connsiteY3" fmla="*/ 2009743 h 2212942"/>
                  <a:gd name="connsiteX4" fmla="*/ 27708 w 1364882"/>
                  <a:gd name="connsiteY4" fmla="*/ 264069 h 2212942"/>
                  <a:gd name="connsiteX0" fmla="*/ 27708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27708 w 1364882"/>
                  <a:gd name="connsiteY4" fmla="*/ 268560 h 2217433"/>
                  <a:gd name="connsiteX0" fmla="*/ 27708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27708 w 1364882"/>
                  <a:gd name="connsiteY4" fmla="*/ 268560 h 2217433"/>
                  <a:gd name="connsiteX0" fmla="*/ 36945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36945 w 1364882"/>
                  <a:gd name="connsiteY4" fmla="*/ 268560 h 2217433"/>
                  <a:gd name="connsiteX0" fmla="*/ 78250 w 1406187"/>
                  <a:gd name="connsiteY0" fmla="*/ 268560 h 2217433"/>
                  <a:gd name="connsiteX1" fmla="*/ 1303561 w 1406187"/>
                  <a:gd name="connsiteY1" fmla="*/ 28414 h 2217433"/>
                  <a:gd name="connsiteX2" fmla="*/ 1303561 w 1406187"/>
                  <a:gd name="connsiteY2" fmla="*/ 2217433 h 2217433"/>
                  <a:gd name="connsiteX3" fmla="*/ 41305 w 1406187"/>
                  <a:gd name="connsiteY3" fmla="*/ 2014234 h 2217433"/>
                  <a:gd name="connsiteX4" fmla="*/ 78250 w 1406187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70921"/>
                  <a:gd name="connsiteY0" fmla="*/ 268560 h 2217433"/>
                  <a:gd name="connsiteX1" fmla="*/ 1348986 w 1470921"/>
                  <a:gd name="connsiteY1" fmla="*/ 28414 h 2217433"/>
                  <a:gd name="connsiteX2" fmla="*/ 1348986 w 1470921"/>
                  <a:gd name="connsiteY2" fmla="*/ 2217433 h 2217433"/>
                  <a:gd name="connsiteX3" fmla="*/ 86730 w 1470921"/>
                  <a:gd name="connsiteY3" fmla="*/ 2014234 h 2217433"/>
                  <a:gd name="connsiteX4" fmla="*/ 123675 w 1470921"/>
                  <a:gd name="connsiteY4" fmla="*/ 268560 h 2217433"/>
                  <a:gd name="connsiteX0" fmla="*/ 52718 w 1399964"/>
                  <a:gd name="connsiteY0" fmla="*/ 268560 h 2217433"/>
                  <a:gd name="connsiteX1" fmla="*/ 1278029 w 1399964"/>
                  <a:gd name="connsiteY1" fmla="*/ 28414 h 2217433"/>
                  <a:gd name="connsiteX2" fmla="*/ 1278029 w 1399964"/>
                  <a:gd name="connsiteY2" fmla="*/ 2217433 h 2217433"/>
                  <a:gd name="connsiteX3" fmla="*/ 15773 w 1399964"/>
                  <a:gd name="connsiteY3" fmla="*/ 2014234 h 2217433"/>
                  <a:gd name="connsiteX4" fmla="*/ 52718 w 1399964"/>
                  <a:gd name="connsiteY4" fmla="*/ 268560 h 2217433"/>
                  <a:gd name="connsiteX0" fmla="*/ 52718 w 1426453"/>
                  <a:gd name="connsiteY0" fmla="*/ 656445 h 2605318"/>
                  <a:gd name="connsiteX1" fmla="*/ 1316479 w 1426453"/>
                  <a:gd name="connsiteY1" fmla="*/ 9899 h 2605318"/>
                  <a:gd name="connsiteX2" fmla="*/ 1278029 w 1426453"/>
                  <a:gd name="connsiteY2" fmla="*/ 2605318 h 2605318"/>
                  <a:gd name="connsiteX3" fmla="*/ 15773 w 1426453"/>
                  <a:gd name="connsiteY3" fmla="*/ 2402119 h 2605318"/>
                  <a:gd name="connsiteX4" fmla="*/ 52718 w 1426453"/>
                  <a:gd name="connsiteY4" fmla="*/ 656445 h 2605318"/>
                  <a:gd name="connsiteX0" fmla="*/ 52718 w 1426453"/>
                  <a:gd name="connsiteY0" fmla="*/ 646546 h 2595419"/>
                  <a:gd name="connsiteX1" fmla="*/ 1316479 w 1426453"/>
                  <a:gd name="connsiteY1" fmla="*/ 0 h 2595419"/>
                  <a:gd name="connsiteX2" fmla="*/ 1278029 w 1426453"/>
                  <a:gd name="connsiteY2" fmla="*/ 2595419 h 2595419"/>
                  <a:gd name="connsiteX3" fmla="*/ 15773 w 1426453"/>
                  <a:gd name="connsiteY3" fmla="*/ 2392220 h 2595419"/>
                  <a:gd name="connsiteX4" fmla="*/ 52718 w 1426453"/>
                  <a:gd name="connsiteY4" fmla="*/ 646546 h 2595419"/>
                  <a:gd name="connsiteX0" fmla="*/ 0 w 1373735"/>
                  <a:gd name="connsiteY0" fmla="*/ 646546 h 2595419"/>
                  <a:gd name="connsiteX1" fmla="*/ 1263761 w 1373735"/>
                  <a:gd name="connsiteY1" fmla="*/ 0 h 2595419"/>
                  <a:gd name="connsiteX2" fmla="*/ 1225311 w 1373735"/>
                  <a:gd name="connsiteY2" fmla="*/ 2595419 h 2595419"/>
                  <a:gd name="connsiteX3" fmla="*/ 55334 w 1373735"/>
                  <a:gd name="connsiteY3" fmla="*/ 2253674 h 2595419"/>
                  <a:gd name="connsiteX4" fmla="*/ 0 w 1373735"/>
                  <a:gd name="connsiteY4" fmla="*/ 646546 h 2595419"/>
                  <a:gd name="connsiteX0" fmla="*/ 0 w 1373735"/>
                  <a:gd name="connsiteY0" fmla="*/ 646546 h 2595419"/>
                  <a:gd name="connsiteX1" fmla="*/ 1263761 w 1373735"/>
                  <a:gd name="connsiteY1" fmla="*/ 0 h 2595419"/>
                  <a:gd name="connsiteX2" fmla="*/ 1225311 w 1373735"/>
                  <a:gd name="connsiteY2" fmla="*/ 2595419 h 2595419"/>
                  <a:gd name="connsiteX3" fmla="*/ 162992 w 1373735"/>
                  <a:gd name="connsiteY3" fmla="*/ 2309093 h 2595419"/>
                  <a:gd name="connsiteX4" fmla="*/ 0 w 1373735"/>
                  <a:gd name="connsiteY4" fmla="*/ 646546 h 25954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290508"/>
                  <a:gd name="connsiteY0" fmla="*/ 692728 h 2826328"/>
                  <a:gd name="connsiteX1" fmla="*/ 1217622 w 1290508"/>
                  <a:gd name="connsiteY1" fmla="*/ 0 h 2826328"/>
                  <a:gd name="connsiteX2" fmla="*/ 1217622 w 1290508"/>
                  <a:gd name="connsiteY2" fmla="*/ 2826328 h 2826328"/>
                  <a:gd name="connsiteX3" fmla="*/ 116853 w 1290508"/>
                  <a:gd name="connsiteY3" fmla="*/ 2336802 h 2826328"/>
                  <a:gd name="connsiteX4" fmla="*/ 0 w 1290508"/>
                  <a:gd name="connsiteY4" fmla="*/ 692728 h 2826328"/>
                  <a:gd name="connsiteX0" fmla="*/ 0 w 1290508"/>
                  <a:gd name="connsiteY0" fmla="*/ 692728 h 2826328"/>
                  <a:gd name="connsiteX1" fmla="*/ 1217622 w 1290508"/>
                  <a:gd name="connsiteY1" fmla="*/ 0 h 2826328"/>
                  <a:gd name="connsiteX2" fmla="*/ 1217622 w 1290508"/>
                  <a:gd name="connsiteY2" fmla="*/ 2826328 h 2826328"/>
                  <a:gd name="connsiteX3" fmla="*/ 116853 w 1290508"/>
                  <a:gd name="connsiteY3" fmla="*/ 2336802 h 2826328"/>
                  <a:gd name="connsiteX4" fmla="*/ 0 w 1290508"/>
                  <a:gd name="connsiteY4" fmla="*/ 692728 h 2826328"/>
                  <a:gd name="connsiteX0" fmla="*/ 0 w 1290508"/>
                  <a:gd name="connsiteY0" fmla="*/ 834503 h 2968103"/>
                  <a:gd name="connsiteX1" fmla="*/ 470586 w 1290508"/>
                  <a:gd name="connsiteY1" fmla="*/ 465049 h 2968103"/>
                  <a:gd name="connsiteX2" fmla="*/ 1217622 w 1290508"/>
                  <a:gd name="connsiteY2" fmla="*/ 141775 h 2968103"/>
                  <a:gd name="connsiteX3" fmla="*/ 1217622 w 1290508"/>
                  <a:gd name="connsiteY3" fmla="*/ 2968103 h 2968103"/>
                  <a:gd name="connsiteX4" fmla="*/ 116853 w 1290508"/>
                  <a:gd name="connsiteY4" fmla="*/ 2478577 h 2968103"/>
                  <a:gd name="connsiteX5" fmla="*/ 0 w 1290508"/>
                  <a:gd name="connsiteY5" fmla="*/ 834503 h 2968103"/>
                  <a:gd name="connsiteX0" fmla="*/ 0 w 1290508"/>
                  <a:gd name="connsiteY0" fmla="*/ 828656 h 2962256"/>
                  <a:gd name="connsiteX1" fmla="*/ 201440 w 1290508"/>
                  <a:gd name="connsiteY1" fmla="*/ 560803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692735 h 2826335"/>
                  <a:gd name="connsiteX1" fmla="*/ 216820 w 1290508"/>
                  <a:gd name="connsiteY1" fmla="*/ 517246 h 2826335"/>
                  <a:gd name="connsiteX2" fmla="*/ 470586 w 1290508"/>
                  <a:gd name="connsiteY2" fmla="*/ 323281 h 2826335"/>
                  <a:gd name="connsiteX3" fmla="*/ 1217622 w 1290508"/>
                  <a:gd name="connsiteY3" fmla="*/ 7 h 2826335"/>
                  <a:gd name="connsiteX4" fmla="*/ 1217622 w 1290508"/>
                  <a:gd name="connsiteY4" fmla="*/ 2826335 h 2826335"/>
                  <a:gd name="connsiteX5" fmla="*/ 116853 w 1290508"/>
                  <a:gd name="connsiteY5" fmla="*/ 2336809 h 2826335"/>
                  <a:gd name="connsiteX6" fmla="*/ 0 w 1290508"/>
                  <a:gd name="connsiteY6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89520 w 1293937"/>
                  <a:gd name="connsiteY6" fmla="*/ 1431644 h 2826335"/>
                  <a:gd name="connsiteX7" fmla="*/ 3429 w 1293937"/>
                  <a:gd name="connsiteY7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51073 w 1293937"/>
                  <a:gd name="connsiteY6" fmla="*/ 1828808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51073 w 1293937"/>
                  <a:gd name="connsiteY6" fmla="*/ 1828808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937" h="2826335">
                    <a:moveTo>
                      <a:pt x="3429" y="692735"/>
                    </a:moveTo>
                    <a:cubicBezTo>
                      <a:pt x="117495" y="623463"/>
                      <a:pt x="95679" y="625004"/>
                      <a:pt x="220249" y="517246"/>
                    </a:cubicBezTo>
                    <a:cubicBezTo>
                      <a:pt x="367889" y="603452"/>
                      <a:pt x="473828" y="523404"/>
                      <a:pt x="474015" y="323281"/>
                    </a:cubicBezTo>
                    <a:cubicBezTo>
                      <a:pt x="643379" y="252469"/>
                      <a:pt x="1019646" y="-1533"/>
                      <a:pt x="1221051" y="7"/>
                    </a:cubicBezTo>
                    <a:cubicBezTo>
                      <a:pt x="1336612" y="785098"/>
                      <a:pt x="1297950" y="2041244"/>
                      <a:pt x="1221051" y="2826335"/>
                    </a:cubicBezTo>
                    <a:cubicBezTo>
                      <a:pt x="761894" y="2536929"/>
                      <a:pt x="570331" y="2432250"/>
                      <a:pt x="120282" y="2336809"/>
                    </a:cubicBezTo>
                    <a:cubicBezTo>
                      <a:pt x="140603" y="2050482"/>
                      <a:pt x="125409" y="1988906"/>
                      <a:pt x="120282" y="1838045"/>
                    </a:cubicBezTo>
                    <a:cubicBezTo>
                      <a:pt x="276642" y="1705657"/>
                      <a:pt x="320467" y="1408552"/>
                      <a:pt x="89520" y="1431644"/>
                    </a:cubicBezTo>
                    <a:cubicBezTo>
                      <a:pt x="70045" y="1157632"/>
                      <a:pt x="-18359" y="845135"/>
                      <a:pt x="3429" y="692735"/>
                    </a:cubicBezTo>
                    <a:close/>
                  </a:path>
                </a:pathLst>
              </a:custGeom>
              <a:gradFill flip="none" rotWithShape="1">
                <a:gsLst>
                  <a:gs pos="37000">
                    <a:srgbClr val="FDE68D"/>
                  </a:gs>
                  <a:gs pos="68000">
                    <a:srgbClr val="FBC52F"/>
                  </a:gs>
                </a:gsLst>
                <a:lin ang="2700000" scaled="1"/>
                <a:tileRect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23" name="Rectangle 1">
                <a:extLst>
                  <a:ext uri="{FF2B5EF4-FFF2-40B4-BE49-F238E27FC236}">
                    <a16:creationId xmlns:a16="http://schemas.microsoft.com/office/drawing/2014/main" id="{D56BEEE7-E043-458D-A94D-16E54A0071ED}"/>
                  </a:ext>
                </a:extLst>
              </p:cNvPr>
              <p:cNvSpPr/>
              <p:nvPr/>
            </p:nvSpPr>
            <p:spPr bwMode="auto">
              <a:xfrm>
                <a:off x="1765848" y="2868375"/>
                <a:ext cx="307274" cy="2826335"/>
              </a:xfrm>
              <a:custGeom>
                <a:avLst/>
                <a:gdLst>
                  <a:gd name="connsiteX0" fmla="*/ 0 w 905164"/>
                  <a:gd name="connsiteY0" fmla="*/ 0 h 1900007"/>
                  <a:gd name="connsiteX1" fmla="*/ 905164 w 905164"/>
                  <a:gd name="connsiteY1" fmla="*/ 0 h 1900007"/>
                  <a:gd name="connsiteX2" fmla="*/ 905164 w 905164"/>
                  <a:gd name="connsiteY2" fmla="*/ 1900007 h 1900007"/>
                  <a:gd name="connsiteX3" fmla="*/ 0 w 905164"/>
                  <a:gd name="connsiteY3" fmla="*/ 1900007 h 1900007"/>
                  <a:gd name="connsiteX4" fmla="*/ 0 w 905164"/>
                  <a:gd name="connsiteY4" fmla="*/ 0 h 1900007"/>
                  <a:gd name="connsiteX0" fmla="*/ 0 w 997528"/>
                  <a:gd name="connsiteY0" fmla="*/ 0 h 1927716"/>
                  <a:gd name="connsiteX1" fmla="*/ 997528 w 997528"/>
                  <a:gd name="connsiteY1" fmla="*/ 27709 h 1927716"/>
                  <a:gd name="connsiteX2" fmla="*/ 997528 w 997528"/>
                  <a:gd name="connsiteY2" fmla="*/ 1927716 h 1927716"/>
                  <a:gd name="connsiteX3" fmla="*/ 92364 w 997528"/>
                  <a:gd name="connsiteY3" fmla="*/ 1927716 h 1927716"/>
                  <a:gd name="connsiteX4" fmla="*/ 0 w 997528"/>
                  <a:gd name="connsiteY4" fmla="*/ 0 h 1927716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997528 w 997528"/>
                  <a:gd name="connsiteY2" fmla="*/ 1927716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720437 w 997528"/>
                  <a:gd name="connsiteY2" fmla="*/ 2481898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535709 w 997528"/>
                  <a:gd name="connsiteY2" fmla="*/ 2528080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26472 w 563419"/>
                  <a:gd name="connsiteY2" fmla="*/ 2518843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69826"/>
                  <a:gd name="connsiteX1" fmla="*/ 563419 w 563419"/>
                  <a:gd name="connsiteY1" fmla="*/ 600364 h 2869826"/>
                  <a:gd name="connsiteX2" fmla="*/ 526472 w 563419"/>
                  <a:gd name="connsiteY2" fmla="*/ 2518843 h 2869826"/>
                  <a:gd name="connsiteX3" fmla="*/ 0 w 563419"/>
                  <a:gd name="connsiteY3" fmla="*/ 2869826 h 2869826"/>
                  <a:gd name="connsiteX4" fmla="*/ 0 w 563419"/>
                  <a:gd name="connsiteY4" fmla="*/ 0 h 2869826"/>
                  <a:gd name="connsiteX0" fmla="*/ 0 w 563419"/>
                  <a:gd name="connsiteY0" fmla="*/ 0 h 2869826"/>
                  <a:gd name="connsiteX1" fmla="*/ 563419 w 563419"/>
                  <a:gd name="connsiteY1" fmla="*/ 600364 h 2869826"/>
                  <a:gd name="connsiteX2" fmla="*/ 563418 w 563419"/>
                  <a:gd name="connsiteY2" fmla="*/ 2583855 h 2869826"/>
                  <a:gd name="connsiteX3" fmla="*/ 0 w 563419"/>
                  <a:gd name="connsiteY3" fmla="*/ 2869826 h 2869826"/>
                  <a:gd name="connsiteX4" fmla="*/ 0 w 563419"/>
                  <a:gd name="connsiteY4" fmla="*/ 0 h 2869826"/>
                  <a:gd name="connsiteX0" fmla="*/ 0 w 601906"/>
                  <a:gd name="connsiteY0" fmla="*/ 0 h 2869826"/>
                  <a:gd name="connsiteX1" fmla="*/ 563419 w 601906"/>
                  <a:gd name="connsiteY1" fmla="*/ 600364 h 2869826"/>
                  <a:gd name="connsiteX2" fmla="*/ 553203 w 601906"/>
                  <a:gd name="connsiteY2" fmla="*/ 1727468 h 2869826"/>
                  <a:gd name="connsiteX3" fmla="*/ 563418 w 601906"/>
                  <a:gd name="connsiteY3" fmla="*/ 2583855 h 2869826"/>
                  <a:gd name="connsiteX4" fmla="*/ 0 w 601906"/>
                  <a:gd name="connsiteY4" fmla="*/ 2869826 h 2869826"/>
                  <a:gd name="connsiteX5" fmla="*/ 0 w 601906"/>
                  <a:gd name="connsiteY5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590295"/>
                  <a:gd name="connsiteY0" fmla="*/ 0 h 2869826"/>
                  <a:gd name="connsiteX1" fmla="*/ 563419 w 590295"/>
                  <a:gd name="connsiteY1" fmla="*/ 600364 h 2869826"/>
                  <a:gd name="connsiteX2" fmla="*/ 553203 w 590295"/>
                  <a:gd name="connsiteY2" fmla="*/ 1727468 h 2869826"/>
                  <a:gd name="connsiteX3" fmla="*/ 590147 w 590295"/>
                  <a:gd name="connsiteY3" fmla="*/ 2136116 h 2869826"/>
                  <a:gd name="connsiteX4" fmla="*/ 563418 w 590295"/>
                  <a:gd name="connsiteY4" fmla="*/ 2583855 h 2869826"/>
                  <a:gd name="connsiteX5" fmla="*/ 0 w 590295"/>
                  <a:gd name="connsiteY5" fmla="*/ 2869826 h 2869826"/>
                  <a:gd name="connsiteX6" fmla="*/ 0 w 590295"/>
                  <a:gd name="connsiteY6" fmla="*/ 0 h 2869826"/>
                  <a:gd name="connsiteX0" fmla="*/ 0 w 581277"/>
                  <a:gd name="connsiteY0" fmla="*/ 0 h 2869826"/>
                  <a:gd name="connsiteX1" fmla="*/ 563419 w 581277"/>
                  <a:gd name="connsiteY1" fmla="*/ 600364 h 2869826"/>
                  <a:gd name="connsiteX2" fmla="*/ 553203 w 581277"/>
                  <a:gd name="connsiteY2" fmla="*/ 1727468 h 2869826"/>
                  <a:gd name="connsiteX3" fmla="*/ 580911 w 581277"/>
                  <a:gd name="connsiteY3" fmla="*/ 2136116 h 2869826"/>
                  <a:gd name="connsiteX4" fmla="*/ 563418 w 581277"/>
                  <a:gd name="connsiteY4" fmla="*/ 2583855 h 2869826"/>
                  <a:gd name="connsiteX5" fmla="*/ 0 w 581277"/>
                  <a:gd name="connsiteY5" fmla="*/ 2869826 h 2869826"/>
                  <a:gd name="connsiteX6" fmla="*/ 0 w 581277"/>
                  <a:gd name="connsiteY6" fmla="*/ 0 h 286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1277" h="2869826">
                    <a:moveTo>
                      <a:pt x="0" y="0"/>
                    </a:moveTo>
                    <a:lnTo>
                      <a:pt x="563419" y="600364"/>
                    </a:lnTo>
                    <a:cubicBezTo>
                      <a:pt x="563257" y="1009012"/>
                      <a:pt x="553203" y="1396886"/>
                      <a:pt x="553203" y="1727468"/>
                    </a:cubicBezTo>
                    <a:cubicBezTo>
                      <a:pt x="391403" y="1983427"/>
                      <a:pt x="496082" y="2141985"/>
                      <a:pt x="580911" y="2136116"/>
                    </a:cubicBezTo>
                    <a:cubicBezTo>
                      <a:pt x="582613" y="2278847"/>
                      <a:pt x="578649" y="2350121"/>
                      <a:pt x="563418" y="2583855"/>
                    </a:cubicBezTo>
                    <a:lnTo>
                      <a:pt x="0" y="2869826"/>
                    </a:lnTo>
                    <a:cubicBezTo>
                      <a:pt x="92364" y="1885509"/>
                      <a:pt x="240146" y="947373"/>
                      <a:pt x="0" y="0"/>
                    </a:cubicBezTo>
                    <a:close/>
                  </a:path>
                </a:pathLst>
              </a:custGeom>
              <a:solidFill>
                <a:srgbClr val="E59F08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F779665-8631-4B6E-9BD3-23CE4D183E79}"/>
                  </a:ext>
                </a:extLst>
              </p:cNvPr>
              <p:cNvSpPr/>
              <p:nvPr/>
            </p:nvSpPr>
            <p:spPr bwMode="auto">
              <a:xfrm>
                <a:off x="1200882" y="4692798"/>
                <a:ext cx="415635" cy="53570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454C982-8D4F-4288-A2DC-63B3FFE1BB9D}"/>
                  </a:ext>
                </a:extLst>
              </p:cNvPr>
              <p:cNvSpPr/>
              <p:nvPr/>
            </p:nvSpPr>
            <p:spPr bwMode="auto">
              <a:xfrm>
                <a:off x="1043786" y="3980471"/>
                <a:ext cx="342491" cy="53570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5202836-CD4A-4B89-9763-E8585C2B84AD}"/>
                  </a:ext>
                </a:extLst>
              </p:cNvPr>
              <p:cNvSpPr/>
              <p:nvPr/>
            </p:nvSpPr>
            <p:spPr bwMode="auto">
              <a:xfrm>
                <a:off x="654031" y="4664855"/>
                <a:ext cx="298037" cy="37407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EC00E6E-ACC0-493B-84B0-DF18A36053A5}"/>
                </a:ext>
              </a:extLst>
            </p:cNvPr>
            <p:cNvSpPr/>
            <p:nvPr/>
          </p:nvSpPr>
          <p:spPr bwMode="auto">
            <a:xfrm>
              <a:off x="909961" y="3650102"/>
              <a:ext cx="298037" cy="37407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innerShdw dist="190500" dir="11340000">
                <a:srgbClr val="E59F08"/>
              </a:inn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Tahoma" charset="0"/>
                <a:ea typeface="ＭＳ Ｐゴシック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A3CB99E-D5C1-438D-B839-4A94D5AC8828}"/>
              </a:ext>
            </a:extLst>
          </p:cNvPr>
          <p:cNvGrpSpPr/>
          <p:nvPr/>
        </p:nvGrpSpPr>
        <p:grpSpPr>
          <a:xfrm>
            <a:off x="3327736" y="3362955"/>
            <a:ext cx="1884024" cy="2826335"/>
            <a:chOff x="605688" y="2948194"/>
            <a:chExt cx="1770413" cy="282633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A6F6D29-1BCC-43CB-9B3C-E77638ADAE59}"/>
                </a:ext>
              </a:extLst>
            </p:cNvPr>
            <p:cNvGrpSpPr/>
            <p:nvPr/>
          </p:nvGrpSpPr>
          <p:grpSpPr>
            <a:xfrm>
              <a:off x="605688" y="2948194"/>
              <a:ext cx="1770413" cy="2826335"/>
              <a:chOff x="302709" y="2868375"/>
              <a:chExt cx="1770413" cy="2826335"/>
            </a:xfrm>
          </p:grpSpPr>
          <p:sp>
            <p:nvSpPr>
              <p:cNvPr id="30" name="Rectangle 38">
                <a:extLst>
                  <a:ext uri="{FF2B5EF4-FFF2-40B4-BE49-F238E27FC236}">
                    <a16:creationId xmlns:a16="http://schemas.microsoft.com/office/drawing/2014/main" id="{79289A18-850B-4041-935F-75C0FBABE274}"/>
                  </a:ext>
                </a:extLst>
              </p:cNvPr>
              <p:cNvSpPr/>
              <p:nvPr/>
            </p:nvSpPr>
            <p:spPr bwMode="auto">
              <a:xfrm>
                <a:off x="302709" y="2868375"/>
                <a:ext cx="1554157" cy="2826335"/>
              </a:xfrm>
              <a:custGeom>
                <a:avLst/>
                <a:gdLst>
                  <a:gd name="connsiteX0" fmla="*/ 0 w 1456220"/>
                  <a:gd name="connsiteY0" fmla="*/ 0 h 2189019"/>
                  <a:gd name="connsiteX1" fmla="*/ 1456220 w 1456220"/>
                  <a:gd name="connsiteY1" fmla="*/ 0 h 2189019"/>
                  <a:gd name="connsiteX2" fmla="*/ 1456220 w 1456220"/>
                  <a:gd name="connsiteY2" fmla="*/ 2189019 h 2189019"/>
                  <a:gd name="connsiteX3" fmla="*/ 0 w 1456220"/>
                  <a:gd name="connsiteY3" fmla="*/ 2189019 h 2189019"/>
                  <a:gd name="connsiteX4" fmla="*/ 0 w 1456220"/>
                  <a:gd name="connsiteY4" fmla="*/ 0 h 2189019"/>
                  <a:gd name="connsiteX0" fmla="*/ 0 w 1456220"/>
                  <a:gd name="connsiteY0" fmla="*/ 0 h 2189019"/>
                  <a:gd name="connsiteX1" fmla="*/ 1456220 w 1456220"/>
                  <a:gd name="connsiteY1" fmla="*/ 0 h 2189019"/>
                  <a:gd name="connsiteX2" fmla="*/ 1456220 w 1456220"/>
                  <a:gd name="connsiteY2" fmla="*/ 2189019 h 2189019"/>
                  <a:gd name="connsiteX3" fmla="*/ 193964 w 1456220"/>
                  <a:gd name="connsiteY3" fmla="*/ 2096656 h 2189019"/>
                  <a:gd name="connsiteX4" fmla="*/ 0 w 1456220"/>
                  <a:gd name="connsiteY4" fmla="*/ 0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2096656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90716 h 2204244"/>
                  <a:gd name="connsiteX1" fmla="*/ 1317675 w 1317675"/>
                  <a:gd name="connsiteY1" fmla="*/ 15225 h 2204244"/>
                  <a:gd name="connsiteX2" fmla="*/ 1317675 w 1317675"/>
                  <a:gd name="connsiteY2" fmla="*/ 2204244 h 2204244"/>
                  <a:gd name="connsiteX3" fmla="*/ 55419 w 1317675"/>
                  <a:gd name="connsiteY3" fmla="*/ 2001045 h 2204244"/>
                  <a:gd name="connsiteX4" fmla="*/ 0 w 1317675"/>
                  <a:gd name="connsiteY4" fmla="*/ 190716 h 2204244"/>
                  <a:gd name="connsiteX0" fmla="*/ 0 w 1317675"/>
                  <a:gd name="connsiteY0" fmla="*/ 206969 h 2220497"/>
                  <a:gd name="connsiteX1" fmla="*/ 1317675 w 1317675"/>
                  <a:gd name="connsiteY1" fmla="*/ 31478 h 2220497"/>
                  <a:gd name="connsiteX2" fmla="*/ 1317675 w 1317675"/>
                  <a:gd name="connsiteY2" fmla="*/ 2220497 h 2220497"/>
                  <a:gd name="connsiteX3" fmla="*/ 55419 w 1317675"/>
                  <a:gd name="connsiteY3" fmla="*/ 2017298 h 2220497"/>
                  <a:gd name="connsiteX4" fmla="*/ 0 w 1317675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27708 w 1364882"/>
                  <a:gd name="connsiteY0" fmla="*/ 264069 h 2212942"/>
                  <a:gd name="connsiteX1" fmla="*/ 1262256 w 1364882"/>
                  <a:gd name="connsiteY1" fmla="*/ 23923 h 2212942"/>
                  <a:gd name="connsiteX2" fmla="*/ 1262256 w 1364882"/>
                  <a:gd name="connsiteY2" fmla="*/ 2212942 h 2212942"/>
                  <a:gd name="connsiteX3" fmla="*/ 0 w 1364882"/>
                  <a:gd name="connsiteY3" fmla="*/ 2009743 h 2212942"/>
                  <a:gd name="connsiteX4" fmla="*/ 27708 w 1364882"/>
                  <a:gd name="connsiteY4" fmla="*/ 264069 h 2212942"/>
                  <a:gd name="connsiteX0" fmla="*/ 27708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27708 w 1364882"/>
                  <a:gd name="connsiteY4" fmla="*/ 268560 h 2217433"/>
                  <a:gd name="connsiteX0" fmla="*/ 27708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27708 w 1364882"/>
                  <a:gd name="connsiteY4" fmla="*/ 268560 h 2217433"/>
                  <a:gd name="connsiteX0" fmla="*/ 36945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36945 w 1364882"/>
                  <a:gd name="connsiteY4" fmla="*/ 268560 h 2217433"/>
                  <a:gd name="connsiteX0" fmla="*/ 78250 w 1406187"/>
                  <a:gd name="connsiteY0" fmla="*/ 268560 h 2217433"/>
                  <a:gd name="connsiteX1" fmla="*/ 1303561 w 1406187"/>
                  <a:gd name="connsiteY1" fmla="*/ 28414 h 2217433"/>
                  <a:gd name="connsiteX2" fmla="*/ 1303561 w 1406187"/>
                  <a:gd name="connsiteY2" fmla="*/ 2217433 h 2217433"/>
                  <a:gd name="connsiteX3" fmla="*/ 41305 w 1406187"/>
                  <a:gd name="connsiteY3" fmla="*/ 2014234 h 2217433"/>
                  <a:gd name="connsiteX4" fmla="*/ 78250 w 1406187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70921"/>
                  <a:gd name="connsiteY0" fmla="*/ 268560 h 2217433"/>
                  <a:gd name="connsiteX1" fmla="*/ 1348986 w 1470921"/>
                  <a:gd name="connsiteY1" fmla="*/ 28414 h 2217433"/>
                  <a:gd name="connsiteX2" fmla="*/ 1348986 w 1470921"/>
                  <a:gd name="connsiteY2" fmla="*/ 2217433 h 2217433"/>
                  <a:gd name="connsiteX3" fmla="*/ 86730 w 1470921"/>
                  <a:gd name="connsiteY3" fmla="*/ 2014234 h 2217433"/>
                  <a:gd name="connsiteX4" fmla="*/ 123675 w 1470921"/>
                  <a:gd name="connsiteY4" fmla="*/ 268560 h 2217433"/>
                  <a:gd name="connsiteX0" fmla="*/ 52718 w 1399964"/>
                  <a:gd name="connsiteY0" fmla="*/ 268560 h 2217433"/>
                  <a:gd name="connsiteX1" fmla="*/ 1278029 w 1399964"/>
                  <a:gd name="connsiteY1" fmla="*/ 28414 h 2217433"/>
                  <a:gd name="connsiteX2" fmla="*/ 1278029 w 1399964"/>
                  <a:gd name="connsiteY2" fmla="*/ 2217433 h 2217433"/>
                  <a:gd name="connsiteX3" fmla="*/ 15773 w 1399964"/>
                  <a:gd name="connsiteY3" fmla="*/ 2014234 h 2217433"/>
                  <a:gd name="connsiteX4" fmla="*/ 52718 w 1399964"/>
                  <a:gd name="connsiteY4" fmla="*/ 268560 h 2217433"/>
                  <a:gd name="connsiteX0" fmla="*/ 52718 w 1426453"/>
                  <a:gd name="connsiteY0" fmla="*/ 656445 h 2605318"/>
                  <a:gd name="connsiteX1" fmla="*/ 1316479 w 1426453"/>
                  <a:gd name="connsiteY1" fmla="*/ 9899 h 2605318"/>
                  <a:gd name="connsiteX2" fmla="*/ 1278029 w 1426453"/>
                  <a:gd name="connsiteY2" fmla="*/ 2605318 h 2605318"/>
                  <a:gd name="connsiteX3" fmla="*/ 15773 w 1426453"/>
                  <a:gd name="connsiteY3" fmla="*/ 2402119 h 2605318"/>
                  <a:gd name="connsiteX4" fmla="*/ 52718 w 1426453"/>
                  <a:gd name="connsiteY4" fmla="*/ 656445 h 2605318"/>
                  <a:gd name="connsiteX0" fmla="*/ 52718 w 1426453"/>
                  <a:gd name="connsiteY0" fmla="*/ 646546 h 2595419"/>
                  <a:gd name="connsiteX1" fmla="*/ 1316479 w 1426453"/>
                  <a:gd name="connsiteY1" fmla="*/ 0 h 2595419"/>
                  <a:gd name="connsiteX2" fmla="*/ 1278029 w 1426453"/>
                  <a:gd name="connsiteY2" fmla="*/ 2595419 h 2595419"/>
                  <a:gd name="connsiteX3" fmla="*/ 15773 w 1426453"/>
                  <a:gd name="connsiteY3" fmla="*/ 2392220 h 2595419"/>
                  <a:gd name="connsiteX4" fmla="*/ 52718 w 1426453"/>
                  <a:gd name="connsiteY4" fmla="*/ 646546 h 2595419"/>
                  <a:gd name="connsiteX0" fmla="*/ 0 w 1373735"/>
                  <a:gd name="connsiteY0" fmla="*/ 646546 h 2595419"/>
                  <a:gd name="connsiteX1" fmla="*/ 1263761 w 1373735"/>
                  <a:gd name="connsiteY1" fmla="*/ 0 h 2595419"/>
                  <a:gd name="connsiteX2" fmla="*/ 1225311 w 1373735"/>
                  <a:gd name="connsiteY2" fmla="*/ 2595419 h 2595419"/>
                  <a:gd name="connsiteX3" fmla="*/ 55334 w 1373735"/>
                  <a:gd name="connsiteY3" fmla="*/ 2253674 h 2595419"/>
                  <a:gd name="connsiteX4" fmla="*/ 0 w 1373735"/>
                  <a:gd name="connsiteY4" fmla="*/ 646546 h 2595419"/>
                  <a:gd name="connsiteX0" fmla="*/ 0 w 1373735"/>
                  <a:gd name="connsiteY0" fmla="*/ 646546 h 2595419"/>
                  <a:gd name="connsiteX1" fmla="*/ 1263761 w 1373735"/>
                  <a:gd name="connsiteY1" fmla="*/ 0 h 2595419"/>
                  <a:gd name="connsiteX2" fmla="*/ 1225311 w 1373735"/>
                  <a:gd name="connsiteY2" fmla="*/ 2595419 h 2595419"/>
                  <a:gd name="connsiteX3" fmla="*/ 162992 w 1373735"/>
                  <a:gd name="connsiteY3" fmla="*/ 2309093 h 2595419"/>
                  <a:gd name="connsiteX4" fmla="*/ 0 w 1373735"/>
                  <a:gd name="connsiteY4" fmla="*/ 646546 h 25954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290508"/>
                  <a:gd name="connsiteY0" fmla="*/ 692728 h 2826328"/>
                  <a:gd name="connsiteX1" fmla="*/ 1217622 w 1290508"/>
                  <a:gd name="connsiteY1" fmla="*/ 0 h 2826328"/>
                  <a:gd name="connsiteX2" fmla="*/ 1217622 w 1290508"/>
                  <a:gd name="connsiteY2" fmla="*/ 2826328 h 2826328"/>
                  <a:gd name="connsiteX3" fmla="*/ 116853 w 1290508"/>
                  <a:gd name="connsiteY3" fmla="*/ 2336802 h 2826328"/>
                  <a:gd name="connsiteX4" fmla="*/ 0 w 1290508"/>
                  <a:gd name="connsiteY4" fmla="*/ 692728 h 2826328"/>
                  <a:gd name="connsiteX0" fmla="*/ 0 w 1290508"/>
                  <a:gd name="connsiteY0" fmla="*/ 692728 h 2826328"/>
                  <a:gd name="connsiteX1" fmla="*/ 1217622 w 1290508"/>
                  <a:gd name="connsiteY1" fmla="*/ 0 h 2826328"/>
                  <a:gd name="connsiteX2" fmla="*/ 1217622 w 1290508"/>
                  <a:gd name="connsiteY2" fmla="*/ 2826328 h 2826328"/>
                  <a:gd name="connsiteX3" fmla="*/ 116853 w 1290508"/>
                  <a:gd name="connsiteY3" fmla="*/ 2336802 h 2826328"/>
                  <a:gd name="connsiteX4" fmla="*/ 0 w 1290508"/>
                  <a:gd name="connsiteY4" fmla="*/ 692728 h 2826328"/>
                  <a:gd name="connsiteX0" fmla="*/ 0 w 1290508"/>
                  <a:gd name="connsiteY0" fmla="*/ 834503 h 2968103"/>
                  <a:gd name="connsiteX1" fmla="*/ 470586 w 1290508"/>
                  <a:gd name="connsiteY1" fmla="*/ 465049 h 2968103"/>
                  <a:gd name="connsiteX2" fmla="*/ 1217622 w 1290508"/>
                  <a:gd name="connsiteY2" fmla="*/ 141775 h 2968103"/>
                  <a:gd name="connsiteX3" fmla="*/ 1217622 w 1290508"/>
                  <a:gd name="connsiteY3" fmla="*/ 2968103 h 2968103"/>
                  <a:gd name="connsiteX4" fmla="*/ 116853 w 1290508"/>
                  <a:gd name="connsiteY4" fmla="*/ 2478577 h 2968103"/>
                  <a:gd name="connsiteX5" fmla="*/ 0 w 1290508"/>
                  <a:gd name="connsiteY5" fmla="*/ 834503 h 2968103"/>
                  <a:gd name="connsiteX0" fmla="*/ 0 w 1290508"/>
                  <a:gd name="connsiteY0" fmla="*/ 828656 h 2962256"/>
                  <a:gd name="connsiteX1" fmla="*/ 201440 w 1290508"/>
                  <a:gd name="connsiteY1" fmla="*/ 560803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692735 h 2826335"/>
                  <a:gd name="connsiteX1" fmla="*/ 216820 w 1290508"/>
                  <a:gd name="connsiteY1" fmla="*/ 517246 h 2826335"/>
                  <a:gd name="connsiteX2" fmla="*/ 470586 w 1290508"/>
                  <a:gd name="connsiteY2" fmla="*/ 323281 h 2826335"/>
                  <a:gd name="connsiteX3" fmla="*/ 1217622 w 1290508"/>
                  <a:gd name="connsiteY3" fmla="*/ 7 h 2826335"/>
                  <a:gd name="connsiteX4" fmla="*/ 1217622 w 1290508"/>
                  <a:gd name="connsiteY4" fmla="*/ 2826335 h 2826335"/>
                  <a:gd name="connsiteX5" fmla="*/ 116853 w 1290508"/>
                  <a:gd name="connsiteY5" fmla="*/ 2336809 h 2826335"/>
                  <a:gd name="connsiteX6" fmla="*/ 0 w 1290508"/>
                  <a:gd name="connsiteY6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89520 w 1293937"/>
                  <a:gd name="connsiteY6" fmla="*/ 1431644 h 2826335"/>
                  <a:gd name="connsiteX7" fmla="*/ 3429 w 1293937"/>
                  <a:gd name="connsiteY7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51073 w 1293937"/>
                  <a:gd name="connsiteY6" fmla="*/ 1828808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51073 w 1293937"/>
                  <a:gd name="connsiteY6" fmla="*/ 1828808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937" h="2826335">
                    <a:moveTo>
                      <a:pt x="3429" y="692735"/>
                    </a:moveTo>
                    <a:cubicBezTo>
                      <a:pt x="117495" y="623463"/>
                      <a:pt x="95679" y="625004"/>
                      <a:pt x="220249" y="517246"/>
                    </a:cubicBezTo>
                    <a:cubicBezTo>
                      <a:pt x="367889" y="603452"/>
                      <a:pt x="473828" y="523404"/>
                      <a:pt x="474015" y="323281"/>
                    </a:cubicBezTo>
                    <a:cubicBezTo>
                      <a:pt x="643379" y="252469"/>
                      <a:pt x="1019646" y="-1533"/>
                      <a:pt x="1221051" y="7"/>
                    </a:cubicBezTo>
                    <a:cubicBezTo>
                      <a:pt x="1336612" y="785098"/>
                      <a:pt x="1297950" y="2041244"/>
                      <a:pt x="1221051" y="2826335"/>
                    </a:cubicBezTo>
                    <a:cubicBezTo>
                      <a:pt x="761894" y="2536929"/>
                      <a:pt x="570331" y="2432250"/>
                      <a:pt x="120282" y="2336809"/>
                    </a:cubicBezTo>
                    <a:cubicBezTo>
                      <a:pt x="140603" y="2050482"/>
                      <a:pt x="125409" y="1988906"/>
                      <a:pt x="120282" y="1838045"/>
                    </a:cubicBezTo>
                    <a:cubicBezTo>
                      <a:pt x="276642" y="1705657"/>
                      <a:pt x="320467" y="1408552"/>
                      <a:pt x="89520" y="1431644"/>
                    </a:cubicBezTo>
                    <a:cubicBezTo>
                      <a:pt x="70045" y="1157632"/>
                      <a:pt x="-18359" y="845135"/>
                      <a:pt x="3429" y="692735"/>
                    </a:cubicBezTo>
                    <a:close/>
                  </a:path>
                </a:pathLst>
              </a:custGeom>
              <a:gradFill flip="none" rotWithShape="1">
                <a:gsLst>
                  <a:gs pos="37000">
                    <a:srgbClr val="FDE68D"/>
                  </a:gs>
                  <a:gs pos="68000">
                    <a:srgbClr val="FBC52F"/>
                  </a:gs>
                </a:gsLst>
                <a:lin ang="2700000" scaled="1"/>
                <a:tileRect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3F10A01-15D0-4E75-B5F0-33CB55A8D157}"/>
                  </a:ext>
                </a:extLst>
              </p:cNvPr>
              <p:cNvSpPr/>
              <p:nvPr/>
            </p:nvSpPr>
            <p:spPr bwMode="auto">
              <a:xfrm>
                <a:off x="1136795" y="3182419"/>
                <a:ext cx="415635" cy="53570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731C0CD-91BE-4349-B8B7-517F1BBB6BB8}"/>
                  </a:ext>
                </a:extLst>
              </p:cNvPr>
              <p:cNvSpPr/>
              <p:nvPr/>
            </p:nvSpPr>
            <p:spPr bwMode="auto">
              <a:xfrm>
                <a:off x="635559" y="3898237"/>
                <a:ext cx="307273" cy="37407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5B74BBF-732C-46EA-B427-682F4470F518}"/>
                  </a:ext>
                </a:extLst>
              </p:cNvPr>
              <p:cNvSpPr/>
              <p:nvPr/>
            </p:nvSpPr>
            <p:spPr bwMode="auto">
              <a:xfrm>
                <a:off x="1209939" y="4191491"/>
                <a:ext cx="342491" cy="53570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D38C85F-4151-44EC-856D-7ECD021D26DD}"/>
                  </a:ext>
                </a:extLst>
              </p:cNvPr>
              <p:cNvSpPr/>
              <p:nvPr/>
            </p:nvSpPr>
            <p:spPr bwMode="auto">
              <a:xfrm>
                <a:off x="654031" y="4664855"/>
                <a:ext cx="298037" cy="37407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35" name="Rectangle 1">
                <a:extLst>
                  <a:ext uri="{FF2B5EF4-FFF2-40B4-BE49-F238E27FC236}">
                    <a16:creationId xmlns:a16="http://schemas.microsoft.com/office/drawing/2014/main" id="{39D2761D-8D08-4145-8157-94452F62AC08}"/>
                  </a:ext>
                </a:extLst>
              </p:cNvPr>
              <p:cNvSpPr/>
              <p:nvPr/>
            </p:nvSpPr>
            <p:spPr bwMode="auto">
              <a:xfrm>
                <a:off x="1765848" y="2868375"/>
                <a:ext cx="307274" cy="2826335"/>
              </a:xfrm>
              <a:custGeom>
                <a:avLst/>
                <a:gdLst>
                  <a:gd name="connsiteX0" fmla="*/ 0 w 905164"/>
                  <a:gd name="connsiteY0" fmla="*/ 0 h 1900007"/>
                  <a:gd name="connsiteX1" fmla="*/ 905164 w 905164"/>
                  <a:gd name="connsiteY1" fmla="*/ 0 h 1900007"/>
                  <a:gd name="connsiteX2" fmla="*/ 905164 w 905164"/>
                  <a:gd name="connsiteY2" fmla="*/ 1900007 h 1900007"/>
                  <a:gd name="connsiteX3" fmla="*/ 0 w 905164"/>
                  <a:gd name="connsiteY3" fmla="*/ 1900007 h 1900007"/>
                  <a:gd name="connsiteX4" fmla="*/ 0 w 905164"/>
                  <a:gd name="connsiteY4" fmla="*/ 0 h 1900007"/>
                  <a:gd name="connsiteX0" fmla="*/ 0 w 997528"/>
                  <a:gd name="connsiteY0" fmla="*/ 0 h 1927716"/>
                  <a:gd name="connsiteX1" fmla="*/ 997528 w 997528"/>
                  <a:gd name="connsiteY1" fmla="*/ 27709 h 1927716"/>
                  <a:gd name="connsiteX2" fmla="*/ 997528 w 997528"/>
                  <a:gd name="connsiteY2" fmla="*/ 1927716 h 1927716"/>
                  <a:gd name="connsiteX3" fmla="*/ 92364 w 997528"/>
                  <a:gd name="connsiteY3" fmla="*/ 1927716 h 1927716"/>
                  <a:gd name="connsiteX4" fmla="*/ 0 w 997528"/>
                  <a:gd name="connsiteY4" fmla="*/ 0 h 1927716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997528 w 997528"/>
                  <a:gd name="connsiteY2" fmla="*/ 1927716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720437 w 997528"/>
                  <a:gd name="connsiteY2" fmla="*/ 2481898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535709 w 997528"/>
                  <a:gd name="connsiteY2" fmla="*/ 2528080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26472 w 563419"/>
                  <a:gd name="connsiteY2" fmla="*/ 2518843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69826"/>
                  <a:gd name="connsiteX1" fmla="*/ 563419 w 563419"/>
                  <a:gd name="connsiteY1" fmla="*/ 600364 h 2869826"/>
                  <a:gd name="connsiteX2" fmla="*/ 526472 w 563419"/>
                  <a:gd name="connsiteY2" fmla="*/ 2518843 h 2869826"/>
                  <a:gd name="connsiteX3" fmla="*/ 0 w 563419"/>
                  <a:gd name="connsiteY3" fmla="*/ 2869826 h 2869826"/>
                  <a:gd name="connsiteX4" fmla="*/ 0 w 563419"/>
                  <a:gd name="connsiteY4" fmla="*/ 0 h 2869826"/>
                  <a:gd name="connsiteX0" fmla="*/ 0 w 563419"/>
                  <a:gd name="connsiteY0" fmla="*/ 0 h 2869826"/>
                  <a:gd name="connsiteX1" fmla="*/ 563419 w 563419"/>
                  <a:gd name="connsiteY1" fmla="*/ 600364 h 2869826"/>
                  <a:gd name="connsiteX2" fmla="*/ 563418 w 563419"/>
                  <a:gd name="connsiteY2" fmla="*/ 2583855 h 2869826"/>
                  <a:gd name="connsiteX3" fmla="*/ 0 w 563419"/>
                  <a:gd name="connsiteY3" fmla="*/ 2869826 h 2869826"/>
                  <a:gd name="connsiteX4" fmla="*/ 0 w 563419"/>
                  <a:gd name="connsiteY4" fmla="*/ 0 h 2869826"/>
                  <a:gd name="connsiteX0" fmla="*/ 0 w 601906"/>
                  <a:gd name="connsiteY0" fmla="*/ 0 h 2869826"/>
                  <a:gd name="connsiteX1" fmla="*/ 563419 w 601906"/>
                  <a:gd name="connsiteY1" fmla="*/ 600364 h 2869826"/>
                  <a:gd name="connsiteX2" fmla="*/ 553203 w 601906"/>
                  <a:gd name="connsiteY2" fmla="*/ 1727468 h 2869826"/>
                  <a:gd name="connsiteX3" fmla="*/ 563418 w 601906"/>
                  <a:gd name="connsiteY3" fmla="*/ 2583855 h 2869826"/>
                  <a:gd name="connsiteX4" fmla="*/ 0 w 601906"/>
                  <a:gd name="connsiteY4" fmla="*/ 2869826 h 2869826"/>
                  <a:gd name="connsiteX5" fmla="*/ 0 w 601906"/>
                  <a:gd name="connsiteY5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590295"/>
                  <a:gd name="connsiteY0" fmla="*/ 0 h 2869826"/>
                  <a:gd name="connsiteX1" fmla="*/ 563419 w 590295"/>
                  <a:gd name="connsiteY1" fmla="*/ 600364 h 2869826"/>
                  <a:gd name="connsiteX2" fmla="*/ 553203 w 590295"/>
                  <a:gd name="connsiteY2" fmla="*/ 1727468 h 2869826"/>
                  <a:gd name="connsiteX3" fmla="*/ 590147 w 590295"/>
                  <a:gd name="connsiteY3" fmla="*/ 2136116 h 2869826"/>
                  <a:gd name="connsiteX4" fmla="*/ 563418 w 590295"/>
                  <a:gd name="connsiteY4" fmla="*/ 2583855 h 2869826"/>
                  <a:gd name="connsiteX5" fmla="*/ 0 w 590295"/>
                  <a:gd name="connsiteY5" fmla="*/ 2869826 h 2869826"/>
                  <a:gd name="connsiteX6" fmla="*/ 0 w 590295"/>
                  <a:gd name="connsiteY6" fmla="*/ 0 h 2869826"/>
                  <a:gd name="connsiteX0" fmla="*/ 0 w 581277"/>
                  <a:gd name="connsiteY0" fmla="*/ 0 h 2869826"/>
                  <a:gd name="connsiteX1" fmla="*/ 563419 w 581277"/>
                  <a:gd name="connsiteY1" fmla="*/ 600364 h 2869826"/>
                  <a:gd name="connsiteX2" fmla="*/ 553203 w 581277"/>
                  <a:gd name="connsiteY2" fmla="*/ 1727468 h 2869826"/>
                  <a:gd name="connsiteX3" fmla="*/ 580911 w 581277"/>
                  <a:gd name="connsiteY3" fmla="*/ 2136116 h 2869826"/>
                  <a:gd name="connsiteX4" fmla="*/ 563418 w 581277"/>
                  <a:gd name="connsiteY4" fmla="*/ 2583855 h 2869826"/>
                  <a:gd name="connsiteX5" fmla="*/ 0 w 581277"/>
                  <a:gd name="connsiteY5" fmla="*/ 2869826 h 2869826"/>
                  <a:gd name="connsiteX6" fmla="*/ 0 w 581277"/>
                  <a:gd name="connsiteY6" fmla="*/ 0 h 286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1277" h="2869826">
                    <a:moveTo>
                      <a:pt x="0" y="0"/>
                    </a:moveTo>
                    <a:lnTo>
                      <a:pt x="563419" y="600364"/>
                    </a:lnTo>
                    <a:cubicBezTo>
                      <a:pt x="563257" y="1009012"/>
                      <a:pt x="553203" y="1396886"/>
                      <a:pt x="553203" y="1727468"/>
                    </a:cubicBezTo>
                    <a:cubicBezTo>
                      <a:pt x="391403" y="1983427"/>
                      <a:pt x="496082" y="2141985"/>
                      <a:pt x="580911" y="2136116"/>
                    </a:cubicBezTo>
                    <a:cubicBezTo>
                      <a:pt x="582613" y="2278847"/>
                      <a:pt x="578649" y="2350121"/>
                      <a:pt x="563418" y="2583855"/>
                    </a:cubicBezTo>
                    <a:lnTo>
                      <a:pt x="0" y="2869826"/>
                    </a:lnTo>
                    <a:cubicBezTo>
                      <a:pt x="92364" y="1885509"/>
                      <a:pt x="240146" y="947373"/>
                      <a:pt x="0" y="0"/>
                    </a:cubicBezTo>
                    <a:close/>
                  </a:path>
                </a:pathLst>
              </a:custGeom>
              <a:solidFill>
                <a:srgbClr val="E59F08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01E9FA9-569D-4C67-A04B-2640FD00BA79}"/>
                </a:ext>
              </a:extLst>
            </p:cNvPr>
            <p:cNvSpPr/>
            <p:nvPr/>
          </p:nvSpPr>
          <p:spPr bwMode="auto">
            <a:xfrm>
              <a:off x="1524049" y="4963529"/>
              <a:ext cx="298037" cy="37407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innerShdw dist="190500" dir="11340000">
                <a:srgbClr val="E59F08"/>
              </a:inn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Tahoma" charset="0"/>
                <a:ea typeface="ＭＳ Ｐゴシック" charset="0"/>
              </a:endParaRP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C6BD322-E4FE-4ECA-89CB-0757B22E9160}"/>
              </a:ext>
            </a:extLst>
          </p:cNvPr>
          <p:cNvCxnSpPr>
            <a:cxnSpLocks/>
          </p:cNvCxnSpPr>
          <p:nvPr/>
        </p:nvCxnSpPr>
        <p:spPr bwMode="auto">
          <a:xfrm flipV="1">
            <a:off x="2877905" y="4963326"/>
            <a:ext cx="1838707" cy="85728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4F81BD"/>
            </a:solidFill>
            <a:prstDash val="solid"/>
            <a:miter lim="800000"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23F31F7-0BD4-40CD-920D-26535D7C1EFE}"/>
              </a:ext>
            </a:extLst>
          </p:cNvPr>
          <p:cNvCxnSpPr>
            <a:cxnSpLocks/>
          </p:cNvCxnSpPr>
          <p:nvPr/>
        </p:nvCxnSpPr>
        <p:spPr bwMode="auto">
          <a:xfrm flipV="1">
            <a:off x="4976711" y="4380964"/>
            <a:ext cx="1119419" cy="51453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4F81BD"/>
            </a:solidFill>
            <a:prstDash val="solid"/>
            <a:miter lim="800000"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6CCB3DA-CB5C-4BC2-9097-034D660534A1}"/>
              </a:ext>
            </a:extLst>
          </p:cNvPr>
          <p:cNvCxnSpPr>
            <a:cxnSpLocks/>
          </p:cNvCxnSpPr>
          <p:nvPr/>
        </p:nvCxnSpPr>
        <p:spPr bwMode="auto">
          <a:xfrm flipV="1">
            <a:off x="6704714" y="3626841"/>
            <a:ext cx="1039163" cy="48397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4F81BD"/>
            </a:solidFill>
            <a:prstDash val="solid"/>
            <a:miter lim="800000"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050D820-2A67-4A2E-8325-17C04AE735A2}"/>
              </a:ext>
            </a:extLst>
          </p:cNvPr>
          <p:cNvCxnSpPr>
            <a:cxnSpLocks/>
          </p:cNvCxnSpPr>
          <p:nvPr/>
        </p:nvCxnSpPr>
        <p:spPr bwMode="auto">
          <a:xfrm flipV="1">
            <a:off x="8156340" y="3168233"/>
            <a:ext cx="671753" cy="26770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4F81BD"/>
            </a:solidFill>
            <a:prstDash val="solid"/>
            <a:miter lim="800000"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Rectangle 1">
            <a:extLst>
              <a:ext uri="{FF2B5EF4-FFF2-40B4-BE49-F238E27FC236}">
                <a16:creationId xmlns:a16="http://schemas.microsoft.com/office/drawing/2014/main" id="{D23B3D70-4129-4338-BF1A-648AE0321B6D}"/>
              </a:ext>
            </a:extLst>
          </p:cNvPr>
          <p:cNvSpPr/>
          <p:nvPr/>
        </p:nvSpPr>
        <p:spPr bwMode="auto">
          <a:xfrm>
            <a:off x="4900691" y="3366475"/>
            <a:ext cx="307274" cy="2826335"/>
          </a:xfrm>
          <a:custGeom>
            <a:avLst/>
            <a:gdLst>
              <a:gd name="connsiteX0" fmla="*/ 0 w 905164"/>
              <a:gd name="connsiteY0" fmla="*/ 0 h 1900007"/>
              <a:gd name="connsiteX1" fmla="*/ 905164 w 905164"/>
              <a:gd name="connsiteY1" fmla="*/ 0 h 1900007"/>
              <a:gd name="connsiteX2" fmla="*/ 905164 w 905164"/>
              <a:gd name="connsiteY2" fmla="*/ 1900007 h 1900007"/>
              <a:gd name="connsiteX3" fmla="*/ 0 w 905164"/>
              <a:gd name="connsiteY3" fmla="*/ 1900007 h 1900007"/>
              <a:gd name="connsiteX4" fmla="*/ 0 w 905164"/>
              <a:gd name="connsiteY4" fmla="*/ 0 h 1900007"/>
              <a:gd name="connsiteX0" fmla="*/ 0 w 997528"/>
              <a:gd name="connsiteY0" fmla="*/ 0 h 1927716"/>
              <a:gd name="connsiteX1" fmla="*/ 997528 w 997528"/>
              <a:gd name="connsiteY1" fmla="*/ 27709 h 1927716"/>
              <a:gd name="connsiteX2" fmla="*/ 997528 w 997528"/>
              <a:gd name="connsiteY2" fmla="*/ 1927716 h 1927716"/>
              <a:gd name="connsiteX3" fmla="*/ 92364 w 997528"/>
              <a:gd name="connsiteY3" fmla="*/ 1927716 h 1927716"/>
              <a:gd name="connsiteX4" fmla="*/ 0 w 997528"/>
              <a:gd name="connsiteY4" fmla="*/ 0 h 1927716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997528 w 997528"/>
              <a:gd name="connsiteY2" fmla="*/ 1927716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720437 w 997528"/>
              <a:gd name="connsiteY2" fmla="*/ 2481898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535709 w 997528"/>
              <a:gd name="connsiteY2" fmla="*/ 2528080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26472 w 563419"/>
              <a:gd name="connsiteY2" fmla="*/ 2518843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69826"/>
              <a:gd name="connsiteX1" fmla="*/ 563419 w 563419"/>
              <a:gd name="connsiteY1" fmla="*/ 600364 h 2869826"/>
              <a:gd name="connsiteX2" fmla="*/ 526472 w 563419"/>
              <a:gd name="connsiteY2" fmla="*/ 2518843 h 2869826"/>
              <a:gd name="connsiteX3" fmla="*/ 0 w 563419"/>
              <a:gd name="connsiteY3" fmla="*/ 2869826 h 2869826"/>
              <a:gd name="connsiteX4" fmla="*/ 0 w 563419"/>
              <a:gd name="connsiteY4" fmla="*/ 0 h 2869826"/>
              <a:gd name="connsiteX0" fmla="*/ 0 w 563419"/>
              <a:gd name="connsiteY0" fmla="*/ 0 h 2869826"/>
              <a:gd name="connsiteX1" fmla="*/ 563419 w 563419"/>
              <a:gd name="connsiteY1" fmla="*/ 600364 h 2869826"/>
              <a:gd name="connsiteX2" fmla="*/ 563418 w 563419"/>
              <a:gd name="connsiteY2" fmla="*/ 2583855 h 2869826"/>
              <a:gd name="connsiteX3" fmla="*/ 0 w 563419"/>
              <a:gd name="connsiteY3" fmla="*/ 2869826 h 2869826"/>
              <a:gd name="connsiteX4" fmla="*/ 0 w 563419"/>
              <a:gd name="connsiteY4" fmla="*/ 0 h 2869826"/>
              <a:gd name="connsiteX0" fmla="*/ 0 w 601906"/>
              <a:gd name="connsiteY0" fmla="*/ 0 h 2869826"/>
              <a:gd name="connsiteX1" fmla="*/ 563419 w 601906"/>
              <a:gd name="connsiteY1" fmla="*/ 600364 h 2869826"/>
              <a:gd name="connsiteX2" fmla="*/ 553203 w 601906"/>
              <a:gd name="connsiteY2" fmla="*/ 1727468 h 2869826"/>
              <a:gd name="connsiteX3" fmla="*/ 563418 w 601906"/>
              <a:gd name="connsiteY3" fmla="*/ 2583855 h 2869826"/>
              <a:gd name="connsiteX4" fmla="*/ 0 w 601906"/>
              <a:gd name="connsiteY4" fmla="*/ 2869826 h 2869826"/>
              <a:gd name="connsiteX5" fmla="*/ 0 w 601906"/>
              <a:gd name="connsiteY5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590295"/>
              <a:gd name="connsiteY0" fmla="*/ 0 h 2869826"/>
              <a:gd name="connsiteX1" fmla="*/ 563419 w 590295"/>
              <a:gd name="connsiteY1" fmla="*/ 600364 h 2869826"/>
              <a:gd name="connsiteX2" fmla="*/ 553203 w 590295"/>
              <a:gd name="connsiteY2" fmla="*/ 1727468 h 2869826"/>
              <a:gd name="connsiteX3" fmla="*/ 590147 w 590295"/>
              <a:gd name="connsiteY3" fmla="*/ 2136116 h 2869826"/>
              <a:gd name="connsiteX4" fmla="*/ 563418 w 590295"/>
              <a:gd name="connsiteY4" fmla="*/ 2583855 h 2869826"/>
              <a:gd name="connsiteX5" fmla="*/ 0 w 590295"/>
              <a:gd name="connsiteY5" fmla="*/ 2869826 h 2869826"/>
              <a:gd name="connsiteX6" fmla="*/ 0 w 590295"/>
              <a:gd name="connsiteY6" fmla="*/ 0 h 2869826"/>
              <a:gd name="connsiteX0" fmla="*/ 0 w 581277"/>
              <a:gd name="connsiteY0" fmla="*/ 0 h 2869826"/>
              <a:gd name="connsiteX1" fmla="*/ 563419 w 581277"/>
              <a:gd name="connsiteY1" fmla="*/ 600364 h 2869826"/>
              <a:gd name="connsiteX2" fmla="*/ 553203 w 581277"/>
              <a:gd name="connsiteY2" fmla="*/ 1727468 h 2869826"/>
              <a:gd name="connsiteX3" fmla="*/ 580911 w 581277"/>
              <a:gd name="connsiteY3" fmla="*/ 2136116 h 2869826"/>
              <a:gd name="connsiteX4" fmla="*/ 563418 w 581277"/>
              <a:gd name="connsiteY4" fmla="*/ 2583855 h 2869826"/>
              <a:gd name="connsiteX5" fmla="*/ 0 w 581277"/>
              <a:gd name="connsiteY5" fmla="*/ 2869826 h 2869826"/>
              <a:gd name="connsiteX6" fmla="*/ 0 w 581277"/>
              <a:gd name="connsiteY6" fmla="*/ 0 h 286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1277" h="2869826">
                <a:moveTo>
                  <a:pt x="0" y="0"/>
                </a:moveTo>
                <a:lnTo>
                  <a:pt x="563419" y="600364"/>
                </a:lnTo>
                <a:cubicBezTo>
                  <a:pt x="563257" y="1009012"/>
                  <a:pt x="553203" y="1396886"/>
                  <a:pt x="553203" y="1727468"/>
                </a:cubicBezTo>
                <a:cubicBezTo>
                  <a:pt x="391403" y="1983427"/>
                  <a:pt x="496082" y="2141985"/>
                  <a:pt x="580911" y="2136116"/>
                </a:cubicBezTo>
                <a:cubicBezTo>
                  <a:pt x="582613" y="2278847"/>
                  <a:pt x="578649" y="2350121"/>
                  <a:pt x="563418" y="2583855"/>
                </a:cubicBezTo>
                <a:lnTo>
                  <a:pt x="0" y="2869826"/>
                </a:lnTo>
                <a:cubicBezTo>
                  <a:pt x="92364" y="1885509"/>
                  <a:pt x="240146" y="947373"/>
                  <a:pt x="0" y="0"/>
                </a:cubicBezTo>
                <a:close/>
              </a:path>
            </a:pathLst>
          </a:custGeom>
          <a:solidFill>
            <a:srgbClr val="E59F0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41" name="Rectangle 1">
            <a:extLst>
              <a:ext uri="{FF2B5EF4-FFF2-40B4-BE49-F238E27FC236}">
                <a16:creationId xmlns:a16="http://schemas.microsoft.com/office/drawing/2014/main" id="{8A5CD393-9509-4B51-B63C-1B5D20ADDFE8}"/>
              </a:ext>
            </a:extLst>
          </p:cNvPr>
          <p:cNvSpPr/>
          <p:nvPr/>
        </p:nvSpPr>
        <p:spPr bwMode="auto">
          <a:xfrm>
            <a:off x="6438606" y="2878760"/>
            <a:ext cx="307274" cy="2826335"/>
          </a:xfrm>
          <a:custGeom>
            <a:avLst/>
            <a:gdLst>
              <a:gd name="connsiteX0" fmla="*/ 0 w 905164"/>
              <a:gd name="connsiteY0" fmla="*/ 0 h 1900007"/>
              <a:gd name="connsiteX1" fmla="*/ 905164 w 905164"/>
              <a:gd name="connsiteY1" fmla="*/ 0 h 1900007"/>
              <a:gd name="connsiteX2" fmla="*/ 905164 w 905164"/>
              <a:gd name="connsiteY2" fmla="*/ 1900007 h 1900007"/>
              <a:gd name="connsiteX3" fmla="*/ 0 w 905164"/>
              <a:gd name="connsiteY3" fmla="*/ 1900007 h 1900007"/>
              <a:gd name="connsiteX4" fmla="*/ 0 w 905164"/>
              <a:gd name="connsiteY4" fmla="*/ 0 h 1900007"/>
              <a:gd name="connsiteX0" fmla="*/ 0 w 997528"/>
              <a:gd name="connsiteY0" fmla="*/ 0 h 1927716"/>
              <a:gd name="connsiteX1" fmla="*/ 997528 w 997528"/>
              <a:gd name="connsiteY1" fmla="*/ 27709 h 1927716"/>
              <a:gd name="connsiteX2" fmla="*/ 997528 w 997528"/>
              <a:gd name="connsiteY2" fmla="*/ 1927716 h 1927716"/>
              <a:gd name="connsiteX3" fmla="*/ 92364 w 997528"/>
              <a:gd name="connsiteY3" fmla="*/ 1927716 h 1927716"/>
              <a:gd name="connsiteX4" fmla="*/ 0 w 997528"/>
              <a:gd name="connsiteY4" fmla="*/ 0 h 1927716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997528 w 997528"/>
              <a:gd name="connsiteY2" fmla="*/ 1927716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720437 w 997528"/>
              <a:gd name="connsiteY2" fmla="*/ 2481898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535709 w 997528"/>
              <a:gd name="connsiteY2" fmla="*/ 2528080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26472 w 563419"/>
              <a:gd name="connsiteY2" fmla="*/ 2518843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69826"/>
              <a:gd name="connsiteX1" fmla="*/ 563419 w 563419"/>
              <a:gd name="connsiteY1" fmla="*/ 600364 h 2869826"/>
              <a:gd name="connsiteX2" fmla="*/ 526472 w 563419"/>
              <a:gd name="connsiteY2" fmla="*/ 2518843 h 2869826"/>
              <a:gd name="connsiteX3" fmla="*/ 0 w 563419"/>
              <a:gd name="connsiteY3" fmla="*/ 2869826 h 2869826"/>
              <a:gd name="connsiteX4" fmla="*/ 0 w 563419"/>
              <a:gd name="connsiteY4" fmla="*/ 0 h 2869826"/>
              <a:gd name="connsiteX0" fmla="*/ 0 w 563419"/>
              <a:gd name="connsiteY0" fmla="*/ 0 h 2869826"/>
              <a:gd name="connsiteX1" fmla="*/ 563419 w 563419"/>
              <a:gd name="connsiteY1" fmla="*/ 600364 h 2869826"/>
              <a:gd name="connsiteX2" fmla="*/ 563418 w 563419"/>
              <a:gd name="connsiteY2" fmla="*/ 2583855 h 2869826"/>
              <a:gd name="connsiteX3" fmla="*/ 0 w 563419"/>
              <a:gd name="connsiteY3" fmla="*/ 2869826 h 2869826"/>
              <a:gd name="connsiteX4" fmla="*/ 0 w 563419"/>
              <a:gd name="connsiteY4" fmla="*/ 0 h 2869826"/>
              <a:gd name="connsiteX0" fmla="*/ 0 w 601906"/>
              <a:gd name="connsiteY0" fmla="*/ 0 h 2869826"/>
              <a:gd name="connsiteX1" fmla="*/ 563419 w 601906"/>
              <a:gd name="connsiteY1" fmla="*/ 600364 h 2869826"/>
              <a:gd name="connsiteX2" fmla="*/ 553203 w 601906"/>
              <a:gd name="connsiteY2" fmla="*/ 1727468 h 2869826"/>
              <a:gd name="connsiteX3" fmla="*/ 563418 w 601906"/>
              <a:gd name="connsiteY3" fmla="*/ 2583855 h 2869826"/>
              <a:gd name="connsiteX4" fmla="*/ 0 w 601906"/>
              <a:gd name="connsiteY4" fmla="*/ 2869826 h 2869826"/>
              <a:gd name="connsiteX5" fmla="*/ 0 w 601906"/>
              <a:gd name="connsiteY5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590295"/>
              <a:gd name="connsiteY0" fmla="*/ 0 h 2869826"/>
              <a:gd name="connsiteX1" fmla="*/ 563419 w 590295"/>
              <a:gd name="connsiteY1" fmla="*/ 600364 h 2869826"/>
              <a:gd name="connsiteX2" fmla="*/ 553203 w 590295"/>
              <a:gd name="connsiteY2" fmla="*/ 1727468 h 2869826"/>
              <a:gd name="connsiteX3" fmla="*/ 590147 w 590295"/>
              <a:gd name="connsiteY3" fmla="*/ 2136116 h 2869826"/>
              <a:gd name="connsiteX4" fmla="*/ 563418 w 590295"/>
              <a:gd name="connsiteY4" fmla="*/ 2583855 h 2869826"/>
              <a:gd name="connsiteX5" fmla="*/ 0 w 590295"/>
              <a:gd name="connsiteY5" fmla="*/ 2869826 h 2869826"/>
              <a:gd name="connsiteX6" fmla="*/ 0 w 590295"/>
              <a:gd name="connsiteY6" fmla="*/ 0 h 2869826"/>
              <a:gd name="connsiteX0" fmla="*/ 0 w 581277"/>
              <a:gd name="connsiteY0" fmla="*/ 0 h 2869826"/>
              <a:gd name="connsiteX1" fmla="*/ 563419 w 581277"/>
              <a:gd name="connsiteY1" fmla="*/ 600364 h 2869826"/>
              <a:gd name="connsiteX2" fmla="*/ 553203 w 581277"/>
              <a:gd name="connsiteY2" fmla="*/ 1727468 h 2869826"/>
              <a:gd name="connsiteX3" fmla="*/ 580911 w 581277"/>
              <a:gd name="connsiteY3" fmla="*/ 2136116 h 2869826"/>
              <a:gd name="connsiteX4" fmla="*/ 563418 w 581277"/>
              <a:gd name="connsiteY4" fmla="*/ 2583855 h 2869826"/>
              <a:gd name="connsiteX5" fmla="*/ 0 w 581277"/>
              <a:gd name="connsiteY5" fmla="*/ 2869826 h 2869826"/>
              <a:gd name="connsiteX6" fmla="*/ 0 w 581277"/>
              <a:gd name="connsiteY6" fmla="*/ 0 h 286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1277" h="2869826">
                <a:moveTo>
                  <a:pt x="0" y="0"/>
                </a:moveTo>
                <a:lnTo>
                  <a:pt x="563419" y="600364"/>
                </a:lnTo>
                <a:cubicBezTo>
                  <a:pt x="563257" y="1009012"/>
                  <a:pt x="553203" y="1396886"/>
                  <a:pt x="553203" y="1727468"/>
                </a:cubicBezTo>
                <a:cubicBezTo>
                  <a:pt x="391403" y="1983427"/>
                  <a:pt x="496082" y="2141985"/>
                  <a:pt x="580911" y="2136116"/>
                </a:cubicBezTo>
                <a:cubicBezTo>
                  <a:pt x="582613" y="2278847"/>
                  <a:pt x="578649" y="2350121"/>
                  <a:pt x="563418" y="2583855"/>
                </a:cubicBezTo>
                <a:lnTo>
                  <a:pt x="0" y="2869826"/>
                </a:lnTo>
                <a:cubicBezTo>
                  <a:pt x="92364" y="1885509"/>
                  <a:pt x="240146" y="947373"/>
                  <a:pt x="0" y="0"/>
                </a:cubicBezTo>
                <a:close/>
              </a:path>
            </a:pathLst>
          </a:custGeom>
          <a:solidFill>
            <a:srgbClr val="E59F0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42" name="Rectangle 1">
            <a:extLst>
              <a:ext uri="{FF2B5EF4-FFF2-40B4-BE49-F238E27FC236}">
                <a16:creationId xmlns:a16="http://schemas.microsoft.com/office/drawing/2014/main" id="{74CEC0F9-F101-485B-BA1F-E49233F4B709}"/>
              </a:ext>
            </a:extLst>
          </p:cNvPr>
          <p:cNvSpPr/>
          <p:nvPr/>
        </p:nvSpPr>
        <p:spPr bwMode="auto">
          <a:xfrm>
            <a:off x="7892438" y="2238626"/>
            <a:ext cx="307274" cy="2826335"/>
          </a:xfrm>
          <a:custGeom>
            <a:avLst/>
            <a:gdLst>
              <a:gd name="connsiteX0" fmla="*/ 0 w 905164"/>
              <a:gd name="connsiteY0" fmla="*/ 0 h 1900007"/>
              <a:gd name="connsiteX1" fmla="*/ 905164 w 905164"/>
              <a:gd name="connsiteY1" fmla="*/ 0 h 1900007"/>
              <a:gd name="connsiteX2" fmla="*/ 905164 w 905164"/>
              <a:gd name="connsiteY2" fmla="*/ 1900007 h 1900007"/>
              <a:gd name="connsiteX3" fmla="*/ 0 w 905164"/>
              <a:gd name="connsiteY3" fmla="*/ 1900007 h 1900007"/>
              <a:gd name="connsiteX4" fmla="*/ 0 w 905164"/>
              <a:gd name="connsiteY4" fmla="*/ 0 h 1900007"/>
              <a:gd name="connsiteX0" fmla="*/ 0 w 997528"/>
              <a:gd name="connsiteY0" fmla="*/ 0 h 1927716"/>
              <a:gd name="connsiteX1" fmla="*/ 997528 w 997528"/>
              <a:gd name="connsiteY1" fmla="*/ 27709 h 1927716"/>
              <a:gd name="connsiteX2" fmla="*/ 997528 w 997528"/>
              <a:gd name="connsiteY2" fmla="*/ 1927716 h 1927716"/>
              <a:gd name="connsiteX3" fmla="*/ 92364 w 997528"/>
              <a:gd name="connsiteY3" fmla="*/ 1927716 h 1927716"/>
              <a:gd name="connsiteX4" fmla="*/ 0 w 997528"/>
              <a:gd name="connsiteY4" fmla="*/ 0 h 1927716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997528 w 997528"/>
              <a:gd name="connsiteY2" fmla="*/ 1927716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720437 w 997528"/>
              <a:gd name="connsiteY2" fmla="*/ 2481898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535709 w 997528"/>
              <a:gd name="connsiteY2" fmla="*/ 2528080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26472 w 563419"/>
              <a:gd name="connsiteY2" fmla="*/ 2518843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69826"/>
              <a:gd name="connsiteX1" fmla="*/ 563419 w 563419"/>
              <a:gd name="connsiteY1" fmla="*/ 600364 h 2869826"/>
              <a:gd name="connsiteX2" fmla="*/ 526472 w 563419"/>
              <a:gd name="connsiteY2" fmla="*/ 2518843 h 2869826"/>
              <a:gd name="connsiteX3" fmla="*/ 0 w 563419"/>
              <a:gd name="connsiteY3" fmla="*/ 2869826 h 2869826"/>
              <a:gd name="connsiteX4" fmla="*/ 0 w 563419"/>
              <a:gd name="connsiteY4" fmla="*/ 0 h 2869826"/>
              <a:gd name="connsiteX0" fmla="*/ 0 w 563419"/>
              <a:gd name="connsiteY0" fmla="*/ 0 h 2869826"/>
              <a:gd name="connsiteX1" fmla="*/ 563419 w 563419"/>
              <a:gd name="connsiteY1" fmla="*/ 600364 h 2869826"/>
              <a:gd name="connsiteX2" fmla="*/ 563418 w 563419"/>
              <a:gd name="connsiteY2" fmla="*/ 2583855 h 2869826"/>
              <a:gd name="connsiteX3" fmla="*/ 0 w 563419"/>
              <a:gd name="connsiteY3" fmla="*/ 2869826 h 2869826"/>
              <a:gd name="connsiteX4" fmla="*/ 0 w 563419"/>
              <a:gd name="connsiteY4" fmla="*/ 0 h 2869826"/>
              <a:gd name="connsiteX0" fmla="*/ 0 w 601906"/>
              <a:gd name="connsiteY0" fmla="*/ 0 h 2869826"/>
              <a:gd name="connsiteX1" fmla="*/ 563419 w 601906"/>
              <a:gd name="connsiteY1" fmla="*/ 600364 h 2869826"/>
              <a:gd name="connsiteX2" fmla="*/ 553203 w 601906"/>
              <a:gd name="connsiteY2" fmla="*/ 1727468 h 2869826"/>
              <a:gd name="connsiteX3" fmla="*/ 563418 w 601906"/>
              <a:gd name="connsiteY3" fmla="*/ 2583855 h 2869826"/>
              <a:gd name="connsiteX4" fmla="*/ 0 w 601906"/>
              <a:gd name="connsiteY4" fmla="*/ 2869826 h 2869826"/>
              <a:gd name="connsiteX5" fmla="*/ 0 w 601906"/>
              <a:gd name="connsiteY5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590295"/>
              <a:gd name="connsiteY0" fmla="*/ 0 h 2869826"/>
              <a:gd name="connsiteX1" fmla="*/ 563419 w 590295"/>
              <a:gd name="connsiteY1" fmla="*/ 600364 h 2869826"/>
              <a:gd name="connsiteX2" fmla="*/ 553203 w 590295"/>
              <a:gd name="connsiteY2" fmla="*/ 1727468 h 2869826"/>
              <a:gd name="connsiteX3" fmla="*/ 590147 w 590295"/>
              <a:gd name="connsiteY3" fmla="*/ 2136116 h 2869826"/>
              <a:gd name="connsiteX4" fmla="*/ 563418 w 590295"/>
              <a:gd name="connsiteY4" fmla="*/ 2583855 h 2869826"/>
              <a:gd name="connsiteX5" fmla="*/ 0 w 590295"/>
              <a:gd name="connsiteY5" fmla="*/ 2869826 h 2869826"/>
              <a:gd name="connsiteX6" fmla="*/ 0 w 590295"/>
              <a:gd name="connsiteY6" fmla="*/ 0 h 2869826"/>
              <a:gd name="connsiteX0" fmla="*/ 0 w 581277"/>
              <a:gd name="connsiteY0" fmla="*/ 0 h 2869826"/>
              <a:gd name="connsiteX1" fmla="*/ 563419 w 581277"/>
              <a:gd name="connsiteY1" fmla="*/ 600364 h 2869826"/>
              <a:gd name="connsiteX2" fmla="*/ 553203 w 581277"/>
              <a:gd name="connsiteY2" fmla="*/ 1727468 h 2869826"/>
              <a:gd name="connsiteX3" fmla="*/ 580911 w 581277"/>
              <a:gd name="connsiteY3" fmla="*/ 2136116 h 2869826"/>
              <a:gd name="connsiteX4" fmla="*/ 563418 w 581277"/>
              <a:gd name="connsiteY4" fmla="*/ 2583855 h 2869826"/>
              <a:gd name="connsiteX5" fmla="*/ 0 w 581277"/>
              <a:gd name="connsiteY5" fmla="*/ 2869826 h 2869826"/>
              <a:gd name="connsiteX6" fmla="*/ 0 w 581277"/>
              <a:gd name="connsiteY6" fmla="*/ 0 h 286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1277" h="2869826">
                <a:moveTo>
                  <a:pt x="0" y="0"/>
                </a:moveTo>
                <a:lnTo>
                  <a:pt x="563419" y="600364"/>
                </a:lnTo>
                <a:cubicBezTo>
                  <a:pt x="563257" y="1009012"/>
                  <a:pt x="553203" y="1396886"/>
                  <a:pt x="553203" y="1727468"/>
                </a:cubicBezTo>
                <a:cubicBezTo>
                  <a:pt x="391403" y="1983427"/>
                  <a:pt x="496082" y="2141985"/>
                  <a:pt x="580911" y="2136116"/>
                </a:cubicBezTo>
                <a:cubicBezTo>
                  <a:pt x="582613" y="2278847"/>
                  <a:pt x="578649" y="2350121"/>
                  <a:pt x="563418" y="2583855"/>
                </a:cubicBezTo>
                <a:lnTo>
                  <a:pt x="0" y="2869826"/>
                </a:lnTo>
                <a:cubicBezTo>
                  <a:pt x="92364" y="1885509"/>
                  <a:pt x="240146" y="947373"/>
                  <a:pt x="0" y="0"/>
                </a:cubicBezTo>
                <a:close/>
              </a:path>
            </a:pathLst>
          </a:custGeom>
          <a:solidFill>
            <a:srgbClr val="E59F0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0E34015D-83E0-458C-9C13-C06DF1828F31}"/>
              </a:ext>
            </a:extLst>
          </p:cNvPr>
          <p:cNvSpPr/>
          <p:nvPr/>
        </p:nvSpPr>
        <p:spPr bwMode="auto">
          <a:xfrm rot="3121676">
            <a:off x="4047676" y="4615691"/>
            <a:ext cx="674757" cy="638883"/>
          </a:xfrm>
          <a:prstGeom prst="arc">
            <a:avLst/>
          </a:prstGeom>
          <a:noFill/>
          <a:ln w="79375" cap="flat" cmpd="sng" algn="ctr">
            <a:solidFill>
              <a:srgbClr val="FBC52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A192448E-2BF2-4F49-8955-5233F4C306A2}"/>
              </a:ext>
            </a:extLst>
          </p:cNvPr>
          <p:cNvSpPr/>
          <p:nvPr/>
        </p:nvSpPr>
        <p:spPr bwMode="auto">
          <a:xfrm rot="3290599">
            <a:off x="5437929" y="3983144"/>
            <a:ext cx="674757" cy="638883"/>
          </a:xfrm>
          <a:prstGeom prst="arc">
            <a:avLst>
              <a:gd name="adj1" fmla="val 16702678"/>
              <a:gd name="adj2" fmla="val 0"/>
            </a:avLst>
          </a:prstGeom>
          <a:noFill/>
          <a:ln w="63500" cap="flat" cmpd="sng" algn="ctr">
            <a:solidFill>
              <a:srgbClr val="FBC93A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695AB7DC-5549-43B4-9F28-7EA5AA6B5834}"/>
              </a:ext>
            </a:extLst>
          </p:cNvPr>
          <p:cNvSpPr/>
          <p:nvPr/>
        </p:nvSpPr>
        <p:spPr bwMode="auto">
          <a:xfrm rot="3290599">
            <a:off x="7109646" y="3373224"/>
            <a:ext cx="674757" cy="638883"/>
          </a:xfrm>
          <a:prstGeom prst="arc">
            <a:avLst/>
          </a:prstGeom>
          <a:noFill/>
          <a:ln w="28575" cap="flat" cmpd="sng" algn="ctr">
            <a:solidFill>
              <a:srgbClr val="FBC52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2F8EBB1-24D3-4CB0-8228-4F77DAF4C9F3}"/>
              </a:ext>
            </a:extLst>
          </p:cNvPr>
          <p:cNvSpPr/>
          <p:nvPr/>
        </p:nvSpPr>
        <p:spPr>
          <a:xfrm>
            <a:off x="2336735" y="5835671"/>
            <a:ext cx="1838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Losses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AA5F79-C31D-4506-809E-8EE6DFD2549F}"/>
              </a:ext>
            </a:extLst>
          </p:cNvPr>
          <p:cNvSpPr/>
          <p:nvPr/>
        </p:nvSpPr>
        <p:spPr>
          <a:xfrm>
            <a:off x="8293860" y="2778806"/>
            <a:ext cx="1838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Hazards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E5BEEA7-A4BC-4AB8-A77B-16366E2895C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315" y="858671"/>
            <a:ext cx="832802" cy="88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11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7" name="Graphic 27656" descr="Man changing baby">
            <a:extLst>
              <a:ext uri="{FF2B5EF4-FFF2-40B4-BE49-F238E27FC236}">
                <a16:creationId xmlns:a16="http://schemas.microsoft.com/office/drawing/2014/main" id="{F4AFEC0F-ABEB-4059-BF5E-4D203A442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918800" y="964364"/>
            <a:ext cx="971806" cy="914400"/>
          </a:xfrm>
          <a:prstGeom prst="rect">
            <a:avLst/>
          </a:prstGeom>
        </p:spPr>
      </p:pic>
      <p:sp>
        <p:nvSpPr>
          <p:cNvPr id="27658" name="Rectangle 27657">
            <a:extLst>
              <a:ext uri="{FF2B5EF4-FFF2-40B4-BE49-F238E27FC236}">
                <a16:creationId xmlns:a16="http://schemas.microsoft.com/office/drawing/2014/main" id="{8EC718C5-310A-4E10-A9DE-7BD303394C5B}"/>
              </a:ext>
            </a:extLst>
          </p:cNvPr>
          <p:cNvSpPr/>
          <p:nvPr/>
        </p:nvSpPr>
        <p:spPr bwMode="auto">
          <a:xfrm>
            <a:off x="10918800" y="1393899"/>
            <a:ext cx="580473" cy="396853"/>
          </a:xfrm>
          <a:prstGeom prst="rect">
            <a:avLst/>
          </a:prstGeom>
          <a:solidFill>
            <a:srgbClr val="94BA6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15" name="Explosion: 8 Points 114">
            <a:extLst>
              <a:ext uri="{FF2B5EF4-FFF2-40B4-BE49-F238E27FC236}">
                <a16:creationId xmlns:a16="http://schemas.microsoft.com/office/drawing/2014/main" id="{7AA5AC87-FFB0-4380-899D-C8CDB0048AB1}"/>
              </a:ext>
            </a:extLst>
          </p:cNvPr>
          <p:cNvSpPr/>
          <p:nvPr/>
        </p:nvSpPr>
        <p:spPr bwMode="auto">
          <a:xfrm rot="10290925">
            <a:off x="8869990" y="2042055"/>
            <a:ext cx="2472664" cy="2412154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067CA03-86D0-4BFB-B67E-04404969986F}"/>
              </a:ext>
            </a:extLst>
          </p:cNvPr>
          <p:cNvGrpSpPr/>
          <p:nvPr/>
        </p:nvGrpSpPr>
        <p:grpSpPr>
          <a:xfrm>
            <a:off x="6709302" y="2386407"/>
            <a:ext cx="1770413" cy="2826335"/>
            <a:chOff x="605688" y="2948194"/>
            <a:chExt cx="1770413" cy="282633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9C5A5F-FA5F-42A7-BDA1-E734B7A83373}"/>
                </a:ext>
              </a:extLst>
            </p:cNvPr>
            <p:cNvGrpSpPr/>
            <p:nvPr/>
          </p:nvGrpSpPr>
          <p:grpSpPr>
            <a:xfrm>
              <a:off x="605688" y="2948194"/>
              <a:ext cx="1770413" cy="2826335"/>
              <a:chOff x="302709" y="2868375"/>
              <a:chExt cx="1770413" cy="2826335"/>
            </a:xfrm>
          </p:grpSpPr>
          <p:sp>
            <p:nvSpPr>
              <p:cNvPr id="64" name="Rectangle 38">
                <a:extLst>
                  <a:ext uri="{FF2B5EF4-FFF2-40B4-BE49-F238E27FC236}">
                    <a16:creationId xmlns:a16="http://schemas.microsoft.com/office/drawing/2014/main" id="{D06FBC64-8C12-4CA0-A353-B4F5B3B46ADF}"/>
                  </a:ext>
                </a:extLst>
              </p:cNvPr>
              <p:cNvSpPr/>
              <p:nvPr/>
            </p:nvSpPr>
            <p:spPr bwMode="auto">
              <a:xfrm>
                <a:off x="302709" y="2868375"/>
                <a:ext cx="1554157" cy="2826335"/>
              </a:xfrm>
              <a:custGeom>
                <a:avLst/>
                <a:gdLst>
                  <a:gd name="connsiteX0" fmla="*/ 0 w 1456220"/>
                  <a:gd name="connsiteY0" fmla="*/ 0 h 2189019"/>
                  <a:gd name="connsiteX1" fmla="*/ 1456220 w 1456220"/>
                  <a:gd name="connsiteY1" fmla="*/ 0 h 2189019"/>
                  <a:gd name="connsiteX2" fmla="*/ 1456220 w 1456220"/>
                  <a:gd name="connsiteY2" fmla="*/ 2189019 h 2189019"/>
                  <a:gd name="connsiteX3" fmla="*/ 0 w 1456220"/>
                  <a:gd name="connsiteY3" fmla="*/ 2189019 h 2189019"/>
                  <a:gd name="connsiteX4" fmla="*/ 0 w 1456220"/>
                  <a:gd name="connsiteY4" fmla="*/ 0 h 2189019"/>
                  <a:gd name="connsiteX0" fmla="*/ 0 w 1456220"/>
                  <a:gd name="connsiteY0" fmla="*/ 0 h 2189019"/>
                  <a:gd name="connsiteX1" fmla="*/ 1456220 w 1456220"/>
                  <a:gd name="connsiteY1" fmla="*/ 0 h 2189019"/>
                  <a:gd name="connsiteX2" fmla="*/ 1456220 w 1456220"/>
                  <a:gd name="connsiteY2" fmla="*/ 2189019 h 2189019"/>
                  <a:gd name="connsiteX3" fmla="*/ 193964 w 1456220"/>
                  <a:gd name="connsiteY3" fmla="*/ 2096656 h 2189019"/>
                  <a:gd name="connsiteX4" fmla="*/ 0 w 1456220"/>
                  <a:gd name="connsiteY4" fmla="*/ 0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2096656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90716 h 2204244"/>
                  <a:gd name="connsiteX1" fmla="*/ 1317675 w 1317675"/>
                  <a:gd name="connsiteY1" fmla="*/ 15225 h 2204244"/>
                  <a:gd name="connsiteX2" fmla="*/ 1317675 w 1317675"/>
                  <a:gd name="connsiteY2" fmla="*/ 2204244 h 2204244"/>
                  <a:gd name="connsiteX3" fmla="*/ 55419 w 1317675"/>
                  <a:gd name="connsiteY3" fmla="*/ 2001045 h 2204244"/>
                  <a:gd name="connsiteX4" fmla="*/ 0 w 1317675"/>
                  <a:gd name="connsiteY4" fmla="*/ 190716 h 2204244"/>
                  <a:gd name="connsiteX0" fmla="*/ 0 w 1317675"/>
                  <a:gd name="connsiteY0" fmla="*/ 206969 h 2220497"/>
                  <a:gd name="connsiteX1" fmla="*/ 1317675 w 1317675"/>
                  <a:gd name="connsiteY1" fmla="*/ 31478 h 2220497"/>
                  <a:gd name="connsiteX2" fmla="*/ 1317675 w 1317675"/>
                  <a:gd name="connsiteY2" fmla="*/ 2220497 h 2220497"/>
                  <a:gd name="connsiteX3" fmla="*/ 55419 w 1317675"/>
                  <a:gd name="connsiteY3" fmla="*/ 2017298 h 2220497"/>
                  <a:gd name="connsiteX4" fmla="*/ 0 w 1317675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27708 w 1364882"/>
                  <a:gd name="connsiteY0" fmla="*/ 264069 h 2212942"/>
                  <a:gd name="connsiteX1" fmla="*/ 1262256 w 1364882"/>
                  <a:gd name="connsiteY1" fmla="*/ 23923 h 2212942"/>
                  <a:gd name="connsiteX2" fmla="*/ 1262256 w 1364882"/>
                  <a:gd name="connsiteY2" fmla="*/ 2212942 h 2212942"/>
                  <a:gd name="connsiteX3" fmla="*/ 0 w 1364882"/>
                  <a:gd name="connsiteY3" fmla="*/ 2009743 h 2212942"/>
                  <a:gd name="connsiteX4" fmla="*/ 27708 w 1364882"/>
                  <a:gd name="connsiteY4" fmla="*/ 264069 h 2212942"/>
                  <a:gd name="connsiteX0" fmla="*/ 27708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27708 w 1364882"/>
                  <a:gd name="connsiteY4" fmla="*/ 268560 h 2217433"/>
                  <a:gd name="connsiteX0" fmla="*/ 27708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27708 w 1364882"/>
                  <a:gd name="connsiteY4" fmla="*/ 268560 h 2217433"/>
                  <a:gd name="connsiteX0" fmla="*/ 36945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36945 w 1364882"/>
                  <a:gd name="connsiteY4" fmla="*/ 268560 h 2217433"/>
                  <a:gd name="connsiteX0" fmla="*/ 78250 w 1406187"/>
                  <a:gd name="connsiteY0" fmla="*/ 268560 h 2217433"/>
                  <a:gd name="connsiteX1" fmla="*/ 1303561 w 1406187"/>
                  <a:gd name="connsiteY1" fmla="*/ 28414 h 2217433"/>
                  <a:gd name="connsiteX2" fmla="*/ 1303561 w 1406187"/>
                  <a:gd name="connsiteY2" fmla="*/ 2217433 h 2217433"/>
                  <a:gd name="connsiteX3" fmla="*/ 41305 w 1406187"/>
                  <a:gd name="connsiteY3" fmla="*/ 2014234 h 2217433"/>
                  <a:gd name="connsiteX4" fmla="*/ 78250 w 1406187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70921"/>
                  <a:gd name="connsiteY0" fmla="*/ 268560 h 2217433"/>
                  <a:gd name="connsiteX1" fmla="*/ 1348986 w 1470921"/>
                  <a:gd name="connsiteY1" fmla="*/ 28414 h 2217433"/>
                  <a:gd name="connsiteX2" fmla="*/ 1348986 w 1470921"/>
                  <a:gd name="connsiteY2" fmla="*/ 2217433 h 2217433"/>
                  <a:gd name="connsiteX3" fmla="*/ 86730 w 1470921"/>
                  <a:gd name="connsiteY3" fmla="*/ 2014234 h 2217433"/>
                  <a:gd name="connsiteX4" fmla="*/ 123675 w 1470921"/>
                  <a:gd name="connsiteY4" fmla="*/ 268560 h 2217433"/>
                  <a:gd name="connsiteX0" fmla="*/ 52718 w 1399964"/>
                  <a:gd name="connsiteY0" fmla="*/ 268560 h 2217433"/>
                  <a:gd name="connsiteX1" fmla="*/ 1278029 w 1399964"/>
                  <a:gd name="connsiteY1" fmla="*/ 28414 h 2217433"/>
                  <a:gd name="connsiteX2" fmla="*/ 1278029 w 1399964"/>
                  <a:gd name="connsiteY2" fmla="*/ 2217433 h 2217433"/>
                  <a:gd name="connsiteX3" fmla="*/ 15773 w 1399964"/>
                  <a:gd name="connsiteY3" fmla="*/ 2014234 h 2217433"/>
                  <a:gd name="connsiteX4" fmla="*/ 52718 w 1399964"/>
                  <a:gd name="connsiteY4" fmla="*/ 268560 h 2217433"/>
                  <a:gd name="connsiteX0" fmla="*/ 52718 w 1426453"/>
                  <a:gd name="connsiteY0" fmla="*/ 656445 h 2605318"/>
                  <a:gd name="connsiteX1" fmla="*/ 1316479 w 1426453"/>
                  <a:gd name="connsiteY1" fmla="*/ 9899 h 2605318"/>
                  <a:gd name="connsiteX2" fmla="*/ 1278029 w 1426453"/>
                  <a:gd name="connsiteY2" fmla="*/ 2605318 h 2605318"/>
                  <a:gd name="connsiteX3" fmla="*/ 15773 w 1426453"/>
                  <a:gd name="connsiteY3" fmla="*/ 2402119 h 2605318"/>
                  <a:gd name="connsiteX4" fmla="*/ 52718 w 1426453"/>
                  <a:gd name="connsiteY4" fmla="*/ 656445 h 2605318"/>
                  <a:gd name="connsiteX0" fmla="*/ 52718 w 1426453"/>
                  <a:gd name="connsiteY0" fmla="*/ 646546 h 2595419"/>
                  <a:gd name="connsiteX1" fmla="*/ 1316479 w 1426453"/>
                  <a:gd name="connsiteY1" fmla="*/ 0 h 2595419"/>
                  <a:gd name="connsiteX2" fmla="*/ 1278029 w 1426453"/>
                  <a:gd name="connsiteY2" fmla="*/ 2595419 h 2595419"/>
                  <a:gd name="connsiteX3" fmla="*/ 15773 w 1426453"/>
                  <a:gd name="connsiteY3" fmla="*/ 2392220 h 2595419"/>
                  <a:gd name="connsiteX4" fmla="*/ 52718 w 1426453"/>
                  <a:gd name="connsiteY4" fmla="*/ 646546 h 2595419"/>
                  <a:gd name="connsiteX0" fmla="*/ 0 w 1373735"/>
                  <a:gd name="connsiteY0" fmla="*/ 646546 h 2595419"/>
                  <a:gd name="connsiteX1" fmla="*/ 1263761 w 1373735"/>
                  <a:gd name="connsiteY1" fmla="*/ 0 h 2595419"/>
                  <a:gd name="connsiteX2" fmla="*/ 1225311 w 1373735"/>
                  <a:gd name="connsiteY2" fmla="*/ 2595419 h 2595419"/>
                  <a:gd name="connsiteX3" fmla="*/ 55334 w 1373735"/>
                  <a:gd name="connsiteY3" fmla="*/ 2253674 h 2595419"/>
                  <a:gd name="connsiteX4" fmla="*/ 0 w 1373735"/>
                  <a:gd name="connsiteY4" fmla="*/ 646546 h 2595419"/>
                  <a:gd name="connsiteX0" fmla="*/ 0 w 1373735"/>
                  <a:gd name="connsiteY0" fmla="*/ 646546 h 2595419"/>
                  <a:gd name="connsiteX1" fmla="*/ 1263761 w 1373735"/>
                  <a:gd name="connsiteY1" fmla="*/ 0 h 2595419"/>
                  <a:gd name="connsiteX2" fmla="*/ 1225311 w 1373735"/>
                  <a:gd name="connsiteY2" fmla="*/ 2595419 h 2595419"/>
                  <a:gd name="connsiteX3" fmla="*/ 162992 w 1373735"/>
                  <a:gd name="connsiteY3" fmla="*/ 2309093 h 2595419"/>
                  <a:gd name="connsiteX4" fmla="*/ 0 w 1373735"/>
                  <a:gd name="connsiteY4" fmla="*/ 646546 h 25954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290508"/>
                  <a:gd name="connsiteY0" fmla="*/ 692728 h 2826328"/>
                  <a:gd name="connsiteX1" fmla="*/ 1217622 w 1290508"/>
                  <a:gd name="connsiteY1" fmla="*/ 0 h 2826328"/>
                  <a:gd name="connsiteX2" fmla="*/ 1217622 w 1290508"/>
                  <a:gd name="connsiteY2" fmla="*/ 2826328 h 2826328"/>
                  <a:gd name="connsiteX3" fmla="*/ 116853 w 1290508"/>
                  <a:gd name="connsiteY3" fmla="*/ 2336802 h 2826328"/>
                  <a:gd name="connsiteX4" fmla="*/ 0 w 1290508"/>
                  <a:gd name="connsiteY4" fmla="*/ 692728 h 2826328"/>
                  <a:gd name="connsiteX0" fmla="*/ 0 w 1290508"/>
                  <a:gd name="connsiteY0" fmla="*/ 692728 h 2826328"/>
                  <a:gd name="connsiteX1" fmla="*/ 1217622 w 1290508"/>
                  <a:gd name="connsiteY1" fmla="*/ 0 h 2826328"/>
                  <a:gd name="connsiteX2" fmla="*/ 1217622 w 1290508"/>
                  <a:gd name="connsiteY2" fmla="*/ 2826328 h 2826328"/>
                  <a:gd name="connsiteX3" fmla="*/ 116853 w 1290508"/>
                  <a:gd name="connsiteY3" fmla="*/ 2336802 h 2826328"/>
                  <a:gd name="connsiteX4" fmla="*/ 0 w 1290508"/>
                  <a:gd name="connsiteY4" fmla="*/ 692728 h 2826328"/>
                  <a:gd name="connsiteX0" fmla="*/ 0 w 1290508"/>
                  <a:gd name="connsiteY0" fmla="*/ 834503 h 2968103"/>
                  <a:gd name="connsiteX1" fmla="*/ 470586 w 1290508"/>
                  <a:gd name="connsiteY1" fmla="*/ 465049 h 2968103"/>
                  <a:gd name="connsiteX2" fmla="*/ 1217622 w 1290508"/>
                  <a:gd name="connsiteY2" fmla="*/ 141775 h 2968103"/>
                  <a:gd name="connsiteX3" fmla="*/ 1217622 w 1290508"/>
                  <a:gd name="connsiteY3" fmla="*/ 2968103 h 2968103"/>
                  <a:gd name="connsiteX4" fmla="*/ 116853 w 1290508"/>
                  <a:gd name="connsiteY4" fmla="*/ 2478577 h 2968103"/>
                  <a:gd name="connsiteX5" fmla="*/ 0 w 1290508"/>
                  <a:gd name="connsiteY5" fmla="*/ 834503 h 2968103"/>
                  <a:gd name="connsiteX0" fmla="*/ 0 w 1290508"/>
                  <a:gd name="connsiteY0" fmla="*/ 828656 h 2962256"/>
                  <a:gd name="connsiteX1" fmla="*/ 201440 w 1290508"/>
                  <a:gd name="connsiteY1" fmla="*/ 560803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692735 h 2826335"/>
                  <a:gd name="connsiteX1" fmla="*/ 216820 w 1290508"/>
                  <a:gd name="connsiteY1" fmla="*/ 517246 h 2826335"/>
                  <a:gd name="connsiteX2" fmla="*/ 470586 w 1290508"/>
                  <a:gd name="connsiteY2" fmla="*/ 323281 h 2826335"/>
                  <a:gd name="connsiteX3" fmla="*/ 1217622 w 1290508"/>
                  <a:gd name="connsiteY3" fmla="*/ 7 h 2826335"/>
                  <a:gd name="connsiteX4" fmla="*/ 1217622 w 1290508"/>
                  <a:gd name="connsiteY4" fmla="*/ 2826335 h 2826335"/>
                  <a:gd name="connsiteX5" fmla="*/ 116853 w 1290508"/>
                  <a:gd name="connsiteY5" fmla="*/ 2336809 h 2826335"/>
                  <a:gd name="connsiteX6" fmla="*/ 0 w 1290508"/>
                  <a:gd name="connsiteY6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89520 w 1293937"/>
                  <a:gd name="connsiteY6" fmla="*/ 1431644 h 2826335"/>
                  <a:gd name="connsiteX7" fmla="*/ 3429 w 1293937"/>
                  <a:gd name="connsiteY7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51073 w 1293937"/>
                  <a:gd name="connsiteY6" fmla="*/ 1828808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51073 w 1293937"/>
                  <a:gd name="connsiteY6" fmla="*/ 1828808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937" h="2826335">
                    <a:moveTo>
                      <a:pt x="3429" y="692735"/>
                    </a:moveTo>
                    <a:cubicBezTo>
                      <a:pt x="117495" y="623463"/>
                      <a:pt x="95679" y="625004"/>
                      <a:pt x="220249" y="517246"/>
                    </a:cubicBezTo>
                    <a:cubicBezTo>
                      <a:pt x="367889" y="603452"/>
                      <a:pt x="473828" y="523404"/>
                      <a:pt x="474015" y="323281"/>
                    </a:cubicBezTo>
                    <a:cubicBezTo>
                      <a:pt x="643379" y="252469"/>
                      <a:pt x="1019646" y="-1533"/>
                      <a:pt x="1221051" y="7"/>
                    </a:cubicBezTo>
                    <a:cubicBezTo>
                      <a:pt x="1336612" y="785098"/>
                      <a:pt x="1297950" y="2041244"/>
                      <a:pt x="1221051" y="2826335"/>
                    </a:cubicBezTo>
                    <a:cubicBezTo>
                      <a:pt x="761894" y="2536929"/>
                      <a:pt x="570331" y="2432250"/>
                      <a:pt x="120282" y="2336809"/>
                    </a:cubicBezTo>
                    <a:cubicBezTo>
                      <a:pt x="140603" y="2050482"/>
                      <a:pt x="125409" y="1988906"/>
                      <a:pt x="120282" y="1838045"/>
                    </a:cubicBezTo>
                    <a:cubicBezTo>
                      <a:pt x="276642" y="1705657"/>
                      <a:pt x="320467" y="1408552"/>
                      <a:pt x="89520" y="1431644"/>
                    </a:cubicBezTo>
                    <a:cubicBezTo>
                      <a:pt x="70045" y="1157632"/>
                      <a:pt x="-18359" y="845135"/>
                      <a:pt x="3429" y="692735"/>
                    </a:cubicBezTo>
                    <a:close/>
                  </a:path>
                </a:pathLst>
              </a:custGeom>
              <a:gradFill flip="none" rotWithShape="1">
                <a:gsLst>
                  <a:gs pos="37000">
                    <a:srgbClr val="FDE68D"/>
                  </a:gs>
                  <a:gs pos="68000">
                    <a:srgbClr val="FBC52F"/>
                  </a:gs>
                </a:gsLst>
                <a:lin ang="2700000" scaled="1"/>
                <a:tileRect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65" name="Rectangle 1">
                <a:extLst>
                  <a:ext uri="{FF2B5EF4-FFF2-40B4-BE49-F238E27FC236}">
                    <a16:creationId xmlns:a16="http://schemas.microsoft.com/office/drawing/2014/main" id="{E67FE875-F5C2-459F-BB1C-2388AB155521}"/>
                  </a:ext>
                </a:extLst>
              </p:cNvPr>
              <p:cNvSpPr/>
              <p:nvPr/>
            </p:nvSpPr>
            <p:spPr bwMode="auto">
              <a:xfrm>
                <a:off x="1765848" y="2868375"/>
                <a:ext cx="307274" cy="2826335"/>
              </a:xfrm>
              <a:custGeom>
                <a:avLst/>
                <a:gdLst>
                  <a:gd name="connsiteX0" fmla="*/ 0 w 905164"/>
                  <a:gd name="connsiteY0" fmla="*/ 0 h 1900007"/>
                  <a:gd name="connsiteX1" fmla="*/ 905164 w 905164"/>
                  <a:gd name="connsiteY1" fmla="*/ 0 h 1900007"/>
                  <a:gd name="connsiteX2" fmla="*/ 905164 w 905164"/>
                  <a:gd name="connsiteY2" fmla="*/ 1900007 h 1900007"/>
                  <a:gd name="connsiteX3" fmla="*/ 0 w 905164"/>
                  <a:gd name="connsiteY3" fmla="*/ 1900007 h 1900007"/>
                  <a:gd name="connsiteX4" fmla="*/ 0 w 905164"/>
                  <a:gd name="connsiteY4" fmla="*/ 0 h 1900007"/>
                  <a:gd name="connsiteX0" fmla="*/ 0 w 997528"/>
                  <a:gd name="connsiteY0" fmla="*/ 0 h 1927716"/>
                  <a:gd name="connsiteX1" fmla="*/ 997528 w 997528"/>
                  <a:gd name="connsiteY1" fmla="*/ 27709 h 1927716"/>
                  <a:gd name="connsiteX2" fmla="*/ 997528 w 997528"/>
                  <a:gd name="connsiteY2" fmla="*/ 1927716 h 1927716"/>
                  <a:gd name="connsiteX3" fmla="*/ 92364 w 997528"/>
                  <a:gd name="connsiteY3" fmla="*/ 1927716 h 1927716"/>
                  <a:gd name="connsiteX4" fmla="*/ 0 w 997528"/>
                  <a:gd name="connsiteY4" fmla="*/ 0 h 1927716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997528 w 997528"/>
                  <a:gd name="connsiteY2" fmla="*/ 1927716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720437 w 997528"/>
                  <a:gd name="connsiteY2" fmla="*/ 2481898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535709 w 997528"/>
                  <a:gd name="connsiteY2" fmla="*/ 2528080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26472 w 563419"/>
                  <a:gd name="connsiteY2" fmla="*/ 2518843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69826"/>
                  <a:gd name="connsiteX1" fmla="*/ 563419 w 563419"/>
                  <a:gd name="connsiteY1" fmla="*/ 600364 h 2869826"/>
                  <a:gd name="connsiteX2" fmla="*/ 526472 w 563419"/>
                  <a:gd name="connsiteY2" fmla="*/ 2518843 h 2869826"/>
                  <a:gd name="connsiteX3" fmla="*/ 0 w 563419"/>
                  <a:gd name="connsiteY3" fmla="*/ 2869826 h 2869826"/>
                  <a:gd name="connsiteX4" fmla="*/ 0 w 563419"/>
                  <a:gd name="connsiteY4" fmla="*/ 0 h 2869826"/>
                  <a:gd name="connsiteX0" fmla="*/ 0 w 563419"/>
                  <a:gd name="connsiteY0" fmla="*/ 0 h 2869826"/>
                  <a:gd name="connsiteX1" fmla="*/ 563419 w 563419"/>
                  <a:gd name="connsiteY1" fmla="*/ 600364 h 2869826"/>
                  <a:gd name="connsiteX2" fmla="*/ 563418 w 563419"/>
                  <a:gd name="connsiteY2" fmla="*/ 2583855 h 2869826"/>
                  <a:gd name="connsiteX3" fmla="*/ 0 w 563419"/>
                  <a:gd name="connsiteY3" fmla="*/ 2869826 h 2869826"/>
                  <a:gd name="connsiteX4" fmla="*/ 0 w 563419"/>
                  <a:gd name="connsiteY4" fmla="*/ 0 h 2869826"/>
                  <a:gd name="connsiteX0" fmla="*/ 0 w 601906"/>
                  <a:gd name="connsiteY0" fmla="*/ 0 h 2869826"/>
                  <a:gd name="connsiteX1" fmla="*/ 563419 w 601906"/>
                  <a:gd name="connsiteY1" fmla="*/ 600364 h 2869826"/>
                  <a:gd name="connsiteX2" fmla="*/ 553203 w 601906"/>
                  <a:gd name="connsiteY2" fmla="*/ 1727468 h 2869826"/>
                  <a:gd name="connsiteX3" fmla="*/ 563418 w 601906"/>
                  <a:gd name="connsiteY3" fmla="*/ 2583855 h 2869826"/>
                  <a:gd name="connsiteX4" fmla="*/ 0 w 601906"/>
                  <a:gd name="connsiteY4" fmla="*/ 2869826 h 2869826"/>
                  <a:gd name="connsiteX5" fmla="*/ 0 w 601906"/>
                  <a:gd name="connsiteY5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590295"/>
                  <a:gd name="connsiteY0" fmla="*/ 0 h 2869826"/>
                  <a:gd name="connsiteX1" fmla="*/ 563419 w 590295"/>
                  <a:gd name="connsiteY1" fmla="*/ 600364 h 2869826"/>
                  <a:gd name="connsiteX2" fmla="*/ 553203 w 590295"/>
                  <a:gd name="connsiteY2" fmla="*/ 1727468 h 2869826"/>
                  <a:gd name="connsiteX3" fmla="*/ 590147 w 590295"/>
                  <a:gd name="connsiteY3" fmla="*/ 2136116 h 2869826"/>
                  <a:gd name="connsiteX4" fmla="*/ 563418 w 590295"/>
                  <a:gd name="connsiteY4" fmla="*/ 2583855 h 2869826"/>
                  <a:gd name="connsiteX5" fmla="*/ 0 w 590295"/>
                  <a:gd name="connsiteY5" fmla="*/ 2869826 h 2869826"/>
                  <a:gd name="connsiteX6" fmla="*/ 0 w 590295"/>
                  <a:gd name="connsiteY6" fmla="*/ 0 h 2869826"/>
                  <a:gd name="connsiteX0" fmla="*/ 0 w 581277"/>
                  <a:gd name="connsiteY0" fmla="*/ 0 h 2869826"/>
                  <a:gd name="connsiteX1" fmla="*/ 563419 w 581277"/>
                  <a:gd name="connsiteY1" fmla="*/ 600364 h 2869826"/>
                  <a:gd name="connsiteX2" fmla="*/ 553203 w 581277"/>
                  <a:gd name="connsiteY2" fmla="*/ 1727468 h 2869826"/>
                  <a:gd name="connsiteX3" fmla="*/ 580911 w 581277"/>
                  <a:gd name="connsiteY3" fmla="*/ 2136116 h 2869826"/>
                  <a:gd name="connsiteX4" fmla="*/ 563418 w 581277"/>
                  <a:gd name="connsiteY4" fmla="*/ 2583855 h 2869826"/>
                  <a:gd name="connsiteX5" fmla="*/ 0 w 581277"/>
                  <a:gd name="connsiteY5" fmla="*/ 2869826 h 2869826"/>
                  <a:gd name="connsiteX6" fmla="*/ 0 w 581277"/>
                  <a:gd name="connsiteY6" fmla="*/ 0 h 286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1277" h="2869826">
                    <a:moveTo>
                      <a:pt x="0" y="0"/>
                    </a:moveTo>
                    <a:lnTo>
                      <a:pt x="563419" y="600364"/>
                    </a:lnTo>
                    <a:cubicBezTo>
                      <a:pt x="563257" y="1009012"/>
                      <a:pt x="553203" y="1396886"/>
                      <a:pt x="553203" y="1727468"/>
                    </a:cubicBezTo>
                    <a:cubicBezTo>
                      <a:pt x="391403" y="1983427"/>
                      <a:pt x="496082" y="2141985"/>
                      <a:pt x="580911" y="2136116"/>
                    </a:cubicBezTo>
                    <a:cubicBezTo>
                      <a:pt x="582613" y="2278847"/>
                      <a:pt x="578649" y="2350121"/>
                      <a:pt x="563418" y="2583855"/>
                    </a:cubicBezTo>
                    <a:lnTo>
                      <a:pt x="0" y="2869826"/>
                    </a:lnTo>
                    <a:cubicBezTo>
                      <a:pt x="92364" y="1885509"/>
                      <a:pt x="240146" y="947373"/>
                      <a:pt x="0" y="0"/>
                    </a:cubicBezTo>
                    <a:close/>
                  </a:path>
                </a:pathLst>
              </a:custGeom>
              <a:solidFill>
                <a:srgbClr val="E59F08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5459521-7A7E-44B5-A338-DF7EF9981413}"/>
                  </a:ext>
                </a:extLst>
              </p:cNvPr>
              <p:cNvSpPr/>
              <p:nvPr/>
            </p:nvSpPr>
            <p:spPr bwMode="auto">
              <a:xfrm>
                <a:off x="1192905" y="4088225"/>
                <a:ext cx="415635" cy="53570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48387D61-7BFB-4D0B-A044-C63CCED84F94}"/>
                  </a:ext>
                </a:extLst>
              </p:cNvPr>
              <p:cNvSpPr/>
              <p:nvPr/>
            </p:nvSpPr>
            <p:spPr bwMode="auto">
              <a:xfrm>
                <a:off x="1075716" y="3473988"/>
                <a:ext cx="307273" cy="37407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F000EB1-57D9-464F-97C7-2295EA0461EC}"/>
                  </a:ext>
                </a:extLst>
              </p:cNvPr>
              <p:cNvSpPr/>
              <p:nvPr/>
            </p:nvSpPr>
            <p:spPr bwMode="auto">
              <a:xfrm>
                <a:off x="500216" y="3612280"/>
                <a:ext cx="342491" cy="53570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221452F3-D0E9-46BF-A359-5098BCF71194}"/>
                  </a:ext>
                </a:extLst>
              </p:cNvPr>
              <p:cNvSpPr/>
              <p:nvPr/>
            </p:nvSpPr>
            <p:spPr bwMode="auto">
              <a:xfrm>
                <a:off x="736685" y="4498384"/>
                <a:ext cx="298037" cy="37407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BEED5F0-D2E6-4B35-B37F-6A1ED0DA9CC2}"/>
                </a:ext>
              </a:extLst>
            </p:cNvPr>
            <p:cNvSpPr/>
            <p:nvPr/>
          </p:nvSpPr>
          <p:spPr bwMode="auto">
            <a:xfrm>
              <a:off x="1524049" y="4963529"/>
              <a:ext cx="298037" cy="37407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innerShdw dist="190500" dir="11340000">
                <a:srgbClr val="E59F08"/>
              </a:inn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Tahoma" charset="0"/>
                <a:ea typeface="ＭＳ Ｐゴシック" charset="0"/>
              </a:endParaRPr>
            </a:p>
          </p:txBody>
        </p:sp>
      </p:grp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2352" y="735764"/>
            <a:ext cx="7772400" cy="1143000"/>
          </a:xfrm>
        </p:spPr>
        <p:txBody>
          <a:bodyPr/>
          <a:lstStyle/>
          <a:p>
            <a:r>
              <a:rPr lang="en-US" dirty="0"/>
              <a:t>SPHM: Patient Handling Injury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1508" y="2094234"/>
            <a:ext cx="4862682" cy="6643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</a:rPr>
              <a:t>Barriers to prevent injury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82907" y="6147238"/>
            <a:ext cx="329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SPHM Assessment of Patient not completed according to Policy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74135" y="5600504"/>
            <a:ext cx="3254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Inadequate assessment of the bed to meet the patient’s needs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67000" y="2971005"/>
            <a:ext cx="1554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Patient and Staff  Injury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157260" y="5021709"/>
            <a:ext cx="334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Staff skills and equipment to manage loss of balance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0E9EC1-0FD6-4041-A587-79592DAF8095}"/>
              </a:ext>
            </a:extLst>
          </p:cNvPr>
          <p:cNvSpPr txBox="1"/>
          <p:nvPr/>
        </p:nvSpPr>
        <p:spPr>
          <a:xfrm>
            <a:off x="9029511" y="4408762"/>
            <a:ext cx="3162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Patient loses balance while sitting on edge of the bed</a:t>
            </a:r>
          </a:p>
          <a:p>
            <a:endParaRPr lang="en-US" sz="16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09D5F55-1669-44E6-A590-4BCEB50E691A}"/>
              </a:ext>
            </a:extLst>
          </p:cNvPr>
          <p:cNvSpPr/>
          <p:nvPr/>
        </p:nvSpPr>
        <p:spPr bwMode="auto">
          <a:xfrm>
            <a:off x="564909" y="5209617"/>
            <a:ext cx="3014063" cy="1381053"/>
          </a:xfrm>
          <a:prstGeom prst="ellipse">
            <a:avLst/>
          </a:prstGeom>
          <a:solidFill>
            <a:srgbClr val="4F81B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9A8EEB5-F6AA-408F-8EEF-284B4D1143CB}"/>
              </a:ext>
            </a:extLst>
          </p:cNvPr>
          <p:cNvGrpSpPr/>
          <p:nvPr/>
        </p:nvGrpSpPr>
        <p:grpSpPr>
          <a:xfrm>
            <a:off x="5253802" y="3059759"/>
            <a:ext cx="1770413" cy="2826335"/>
            <a:chOff x="605688" y="2948194"/>
            <a:chExt cx="1770413" cy="282633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8D4E71A-BB26-42AF-96E0-EC6D22D0FAFD}"/>
                </a:ext>
              </a:extLst>
            </p:cNvPr>
            <p:cNvGrpSpPr/>
            <p:nvPr/>
          </p:nvGrpSpPr>
          <p:grpSpPr>
            <a:xfrm>
              <a:off x="605688" y="2948194"/>
              <a:ext cx="1770413" cy="2826335"/>
              <a:chOff x="302709" y="2868375"/>
              <a:chExt cx="1770413" cy="2826335"/>
            </a:xfrm>
          </p:grpSpPr>
          <p:sp>
            <p:nvSpPr>
              <p:cNvPr id="55" name="Rectangle 38">
                <a:extLst>
                  <a:ext uri="{FF2B5EF4-FFF2-40B4-BE49-F238E27FC236}">
                    <a16:creationId xmlns:a16="http://schemas.microsoft.com/office/drawing/2014/main" id="{2DBB8200-D78B-41E8-ABFD-2AB247FC7B30}"/>
                  </a:ext>
                </a:extLst>
              </p:cNvPr>
              <p:cNvSpPr/>
              <p:nvPr/>
            </p:nvSpPr>
            <p:spPr bwMode="auto">
              <a:xfrm>
                <a:off x="302709" y="2868375"/>
                <a:ext cx="1554157" cy="2826335"/>
              </a:xfrm>
              <a:custGeom>
                <a:avLst/>
                <a:gdLst>
                  <a:gd name="connsiteX0" fmla="*/ 0 w 1456220"/>
                  <a:gd name="connsiteY0" fmla="*/ 0 h 2189019"/>
                  <a:gd name="connsiteX1" fmla="*/ 1456220 w 1456220"/>
                  <a:gd name="connsiteY1" fmla="*/ 0 h 2189019"/>
                  <a:gd name="connsiteX2" fmla="*/ 1456220 w 1456220"/>
                  <a:gd name="connsiteY2" fmla="*/ 2189019 h 2189019"/>
                  <a:gd name="connsiteX3" fmla="*/ 0 w 1456220"/>
                  <a:gd name="connsiteY3" fmla="*/ 2189019 h 2189019"/>
                  <a:gd name="connsiteX4" fmla="*/ 0 w 1456220"/>
                  <a:gd name="connsiteY4" fmla="*/ 0 h 2189019"/>
                  <a:gd name="connsiteX0" fmla="*/ 0 w 1456220"/>
                  <a:gd name="connsiteY0" fmla="*/ 0 h 2189019"/>
                  <a:gd name="connsiteX1" fmla="*/ 1456220 w 1456220"/>
                  <a:gd name="connsiteY1" fmla="*/ 0 h 2189019"/>
                  <a:gd name="connsiteX2" fmla="*/ 1456220 w 1456220"/>
                  <a:gd name="connsiteY2" fmla="*/ 2189019 h 2189019"/>
                  <a:gd name="connsiteX3" fmla="*/ 193964 w 1456220"/>
                  <a:gd name="connsiteY3" fmla="*/ 2096656 h 2189019"/>
                  <a:gd name="connsiteX4" fmla="*/ 0 w 1456220"/>
                  <a:gd name="connsiteY4" fmla="*/ 0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2096656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90716 h 2204244"/>
                  <a:gd name="connsiteX1" fmla="*/ 1317675 w 1317675"/>
                  <a:gd name="connsiteY1" fmla="*/ 15225 h 2204244"/>
                  <a:gd name="connsiteX2" fmla="*/ 1317675 w 1317675"/>
                  <a:gd name="connsiteY2" fmla="*/ 2204244 h 2204244"/>
                  <a:gd name="connsiteX3" fmla="*/ 55419 w 1317675"/>
                  <a:gd name="connsiteY3" fmla="*/ 2001045 h 2204244"/>
                  <a:gd name="connsiteX4" fmla="*/ 0 w 1317675"/>
                  <a:gd name="connsiteY4" fmla="*/ 190716 h 2204244"/>
                  <a:gd name="connsiteX0" fmla="*/ 0 w 1317675"/>
                  <a:gd name="connsiteY0" fmla="*/ 206969 h 2220497"/>
                  <a:gd name="connsiteX1" fmla="*/ 1317675 w 1317675"/>
                  <a:gd name="connsiteY1" fmla="*/ 31478 h 2220497"/>
                  <a:gd name="connsiteX2" fmla="*/ 1317675 w 1317675"/>
                  <a:gd name="connsiteY2" fmla="*/ 2220497 h 2220497"/>
                  <a:gd name="connsiteX3" fmla="*/ 55419 w 1317675"/>
                  <a:gd name="connsiteY3" fmla="*/ 2017298 h 2220497"/>
                  <a:gd name="connsiteX4" fmla="*/ 0 w 1317675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27708 w 1364882"/>
                  <a:gd name="connsiteY0" fmla="*/ 264069 h 2212942"/>
                  <a:gd name="connsiteX1" fmla="*/ 1262256 w 1364882"/>
                  <a:gd name="connsiteY1" fmla="*/ 23923 h 2212942"/>
                  <a:gd name="connsiteX2" fmla="*/ 1262256 w 1364882"/>
                  <a:gd name="connsiteY2" fmla="*/ 2212942 h 2212942"/>
                  <a:gd name="connsiteX3" fmla="*/ 0 w 1364882"/>
                  <a:gd name="connsiteY3" fmla="*/ 2009743 h 2212942"/>
                  <a:gd name="connsiteX4" fmla="*/ 27708 w 1364882"/>
                  <a:gd name="connsiteY4" fmla="*/ 264069 h 2212942"/>
                  <a:gd name="connsiteX0" fmla="*/ 27708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27708 w 1364882"/>
                  <a:gd name="connsiteY4" fmla="*/ 268560 h 2217433"/>
                  <a:gd name="connsiteX0" fmla="*/ 27708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27708 w 1364882"/>
                  <a:gd name="connsiteY4" fmla="*/ 268560 h 2217433"/>
                  <a:gd name="connsiteX0" fmla="*/ 36945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36945 w 1364882"/>
                  <a:gd name="connsiteY4" fmla="*/ 268560 h 2217433"/>
                  <a:gd name="connsiteX0" fmla="*/ 78250 w 1406187"/>
                  <a:gd name="connsiteY0" fmla="*/ 268560 h 2217433"/>
                  <a:gd name="connsiteX1" fmla="*/ 1303561 w 1406187"/>
                  <a:gd name="connsiteY1" fmla="*/ 28414 h 2217433"/>
                  <a:gd name="connsiteX2" fmla="*/ 1303561 w 1406187"/>
                  <a:gd name="connsiteY2" fmla="*/ 2217433 h 2217433"/>
                  <a:gd name="connsiteX3" fmla="*/ 41305 w 1406187"/>
                  <a:gd name="connsiteY3" fmla="*/ 2014234 h 2217433"/>
                  <a:gd name="connsiteX4" fmla="*/ 78250 w 1406187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70921"/>
                  <a:gd name="connsiteY0" fmla="*/ 268560 h 2217433"/>
                  <a:gd name="connsiteX1" fmla="*/ 1348986 w 1470921"/>
                  <a:gd name="connsiteY1" fmla="*/ 28414 h 2217433"/>
                  <a:gd name="connsiteX2" fmla="*/ 1348986 w 1470921"/>
                  <a:gd name="connsiteY2" fmla="*/ 2217433 h 2217433"/>
                  <a:gd name="connsiteX3" fmla="*/ 86730 w 1470921"/>
                  <a:gd name="connsiteY3" fmla="*/ 2014234 h 2217433"/>
                  <a:gd name="connsiteX4" fmla="*/ 123675 w 1470921"/>
                  <a:gd name="connsiteY4" fmla="*/ 268560 h 2217433"/>
                  <a:gd name="connsiteX0" fmla="*/ 52718 w 1399964"/>
                  <a:gd name="connsiteY0" fmla="*/ 268560 h 2217433"/>
                  <a:gd name="connsiteX1" fmla="*/ 1278029 w 1399964"/>
                  <a:gd name="connsiteY1" fmla="*/ 28414 h 2217433"/>
                  <a:gd name="connsiteX2" fmla="*/ 1278029 w 1399964"/>
                  <a:gd name="connsiteY2" fmla="*/ 2217433 h 2217433"/>
                  <a:gd name="connsiteX3" fmla="*/ 15773 w 1399964"/>
                  <a:gd name="connsiteY3" fmla="*/ 2014234 h 2217433"/>
                  <a:gd name="connsiteX4" fmla="*/ 52718 w 1399964"/>
                  <a:gd name="connsiteY4" fmla="*/ 268560 h 2217433"/>
                  <a:gd name="connsiteX0" fmla="*/ 52718 w 1426453"/>
                  <a:gd name="connsiteY0" fmla="*/ 656445 h 2605318"/>
                  <a:gd name="connsiteX1" fmla="*/ 1316479 w 1426453"/>
                  <a:gd name="connsiteY1" fmla="*/ 9899 h 2605318"/>
                  <a:gd name="connsiteX2" fmla="*/ 1278029 w 1426453"/>
                  <a:gd name="connsiteY2" fmla="*/ 2605318 h 2605318"/>
                  <a:gd name="connsiteX3" fmla="*/ 15773 w 1426453"/>
                  <a:gd name="connsiteY3" fmla="*/ 2402119 h 2605318"/>
                  <a:gd name="connsiteX4" fmla="*/ 52718 w 1426453"/>
                  <a:gd name="connsiteY4" fmla="*/ 656445 h 2605318"/>
                  <a:gd name="connsiteX0" fmla="*/ 52718 w 1426453"/>
                  <a:gd name="connsiteY0" fmla="*/ 646546 h 2595419"/>
                  <a:gd name="connsiteX1" fmla="*/ 1316479 w 1426453"/>
                  <a:gd name="connsiteY1" fmla="*/ 0 h 2595419"/>
                  <a:gd name="connsiteX2" fmla="*/ 1278029 w 1426453"/>
                  <a:gd name="connsiteY2" fmla="*/ 2595419 h 2595419"/>
                  <a:gd name="connsiteX3" fmla="*/ 15773 w 1426453"/>
                  <a:gd name="connsiteY3" fmla="*/ 2392220 h 2595419"/>
                  <a:gd name="connsiteX4" fmla="*/ 52718 w 1426453"/>
                  <a:gd name="connsiteY4" fmla="*/ 646546 h 2595419"/>
                  <a:gd name="connsiteX0" fmla="*/ 0 w 1373735"/>
                  <a:gd name="connsiteY0" fmla="*/ 646546 h 2595419"/>
                  <a:gd name="connsiteX1" fmla="*/ 1263761 w 1373735"/>
                  <a:gd name="connsiteY1" fmla="*/ 0 h 2595419"/>
                  <a:gd name="connsiteX2" fmla="*/ 1225311 w 1373735"/>
                  <a:gd name="connsiteY2" fmla="*/ 2595419 h 2595419"/>
                  <a:gd name="connsiteX3" fmla="*/ 55334 w 1373735"/>
                  <a:gd name="connsiteY3" fmla="*/ 2253674 h 2595419"/>
                  <a:gd name="connsiteX4" fmla="*/ 0 w 1373735"/>
                  <a:gd name="connsiteY4" fmla="*/ 646546 h 2595419"/>
                  <a:gd name="connsiteX0" fmla="*/ 0 w 1373735"/>
                  <a:gd name="connsiteY0" fmla="*/ 646546 h 2595419"/>
                  <a:gd name="connsiteX1" fmla="*/ 1263761 w 1373735"/>
                  <a:gd name="connsiteY1" fmla="*/ 0 h 2595419"/>
                  <a:gd name="connsiteX2" fmla="*/ 1225311 w 1373735"/>
                  <a:gd name="connsiteY2" fmla="*/ 2595419 h 2595419"/>
                  <a:gd name="connsiteX3" fmla="*/ 162992 w 1373735"/>
                  <a:gd name="connsiteY3" fmla="*/ 2309093 h 2595419"/>
                  <a:gd name="connsiteX4" fmla="*/ 0 w 1373735"/>
                  <a:gd name="connsiteY4" fmla="*/ 646546 h 25954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290508"/>
                  <a:gd name="connsiteY0" fmla="*/ 692728 h 2826328"/>
                  <a:gd name="connsiteX1" fmla="*/ 1217622 w 1290508"/>
                  <a:gd name="connsiteY1" fmla="*/ 0 h 2826328"/>
                  <a:gd name="connsiteX2" fmla="*/ 1217622 w 1290508"/>
                  <a:gd name="connsiteY2" fmla="*/ 2826328 h 2826328"/>
                  <a:gd name="connsiteX3" fmla="*/ 116853 w 1290508"/>
                  <a:gd name="connsiteY3" fmla="*/ 2336802 h 2826328"/>
                  <a:gd name="connsiteX4" fmla="*/ 0 w 1290508"/>
                  <a:gd name="connsiteY4" fmla="*/ 692728 h 2826328"/>
                  <a:gd name="connsiteX0" fmla="*/ 0 w 1290508"/>
                  <a:gd name="connsiteY0" fmla="*/ 692728 h 2826328"/>
                  <a:gd name="connsiteX1" fmla="*/ 1217622 w 1290508"/>
                  <a:gd name="connsiteY1" fmla="*/ 0 h 2826328"/>
                  <a:gd name="connsiteX2" fmla="*/ 1217622 w 1290508"/>
                  <a:gd name="connsiteY2" fmla="*/ 2826328 h 2826328"/>
                  <a:gd name="connsiteX3" fmla="*/ 116853 w 1290508"/>
                  <a:gd name="connsiteY3" fmla="*/ 2336802 h 2826328"/>
                  <a:gd name="connsiteX4" fmla="*/ 0 w 1290508"/>
                  <a:gd name="connsiteY4" fmla="*/ 692728 h 2826328"/>
                  <a:gd name="connsiteX0" fmla="*/ 0 w 1290508"/>
                  <a:gd name="connsiteY0" fmla="*/ 834503 h 2968103"/>
                  <a:gd name="connsiteX1" fmla="*/ 470586 w 1290508"/>
                  <a:gd name="connsiteY1" fmla="*/ 465049 h 2968103"/>
                  <a:gd name="connsiteX2" fmla="*/ 1217622 w 1290508"/>
                  <a:gd name="connsiteY2" fmla="*/ 141775 h 2968103"/>
                  <a:gd name="connsiteX3" fmla="*/ 1217622 w 1290508"/>
                  <a:gd name="connsiteY3" fmla="*/ 2968103 h 2968103"/>
                  <a:gd name="connsiteX4" fmla="*/ 116853 w 1290508"/>
                  <a:gd name="connsiteY4" fmla="*/ 2478577 h 2968103"/>
                  <a:gd name="connsiteX5" fmla="*/ 0 w 1290508"/>
                  <a:gd name="connsiteY5" fmla="*/ 834503 h 2968103"/>
                  <a:gd name="connsiteX0" fmla="*/ 0 w 1290508"/>
                  <a:gd name="connsiteY0" fmla="*/ 828656 h 2962256"/>
                  <a:gd name="connsiteX1" fmla="*/ 201440 w 1290508"/>
                  <a:gd name="connsiteY1" fmla="*/ 560803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692735 h 2826335"/>
                  <a:gd name="connsiteX1" fmla="*/ 216820 w 1290508"/>
                  <a:gd name="connsiteY1" fmla="*/ 517246 h 2826335"/>
                  <a:gd name="connsiteX2" fmla="*/ 470586 w 1290508"/>
                  <a:gd name="connsiteY2" fmla="*/ 323281 h 2826335"/>
                  <a:gd name="connsiteX3" fmla="*/ 1217622 w 1290508"/>
                  <a:gd name="connsiteY3" fmla="*/ 7 h 2826335"/>
                  <a:gd name="connsiteX4" fmla="*/ 1217622 w 1290508"/>
                  <a:gd name="connsiteY4" fmla="*/ 2826335 h 2826335"/>
                  <a:gd name="connsiteX5" fmla="*/ 116853 w 1290508"/>
                  <a:gd name="connsiteY5" fmla="*/ 2336809 h 2826335"/>
                  <a:gd name="connsiteX6" fmla="*/ 0 w 1290508"/>
                  <a:gd name="connsiteY6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89520 w 1293937"/>
                  <a:gd name="connsiteY6" fmla="*/ 1431644 h 2826335"/>
                  <a:gd name="connsiteX7" fmla="*/ 3429 w 1293937"/>
                  <a:gd name="connsiteY7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51073 w 1293937"/>
                  <a:gd name="connsiteY6" fmla="*/ 1828808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51073 w 1293937"/>
                  <a:gd name="connsiteY6" fmla="*/ 1828808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937" h="2826335">
                    <a:moveTo>
                      <a:pt x="3429" y="692735"/>
                    </a:moveTo>
                    <a:cubicBezTo>
                      <a:pt x="117495" y="623463"/>
                      <a:pt x="95679" y="625004"/>
                      <a:pt x="220249" y="517246"/>
                    </a:cubicBezTo>
                    <a:cubicBezTo>
                      <a:pt x="367889" y="603452"/>
                      <a:pt x="473828" y="523404"/>
                      <a:pt x="474015" y="323281"/>
                    </a:cubicBezTo>
                    <a:cubicBezTo>
                      <a:pt x="643379" y="252469"/>
                      <a:pt x="1019646" y="-1533"/>
                      <a:pt x="1221051" y="7"/>
                    </a:cubicBezTo>
                    <a:cubicBezTo>
                      <a:pt x="1336612" y="785098"/>
                      <a:pt x="1297950" y="2041244"/>
                      <a:pt x="1221051" y="2826335"/>
                    </a:cubicBezTo>
                    <a:cubicBezTo>
                      <a:pt x="761894" y="2536929"/>
                      <a:pt x="570331" y="2432250"/>
                      <a:pt x="120282" y="2336809"/>
                    </a:cubicBezTo>
                    <a:cubicBezTo>
                      <a:pt x="140603" y="2050482"/>
                      <a:pt x="125409" y="1988906"/>
                      <a:pt x="120282" y="1838045"/>
                    </a:cubicBezTo>
                    <a:cubicBezTo>
                      <a:pt x="276642" y="1705657"/>
                      <a:pt x="320467" y="1408552"/>
                      <a:pt x="89520" y="1431644"/>
                    </a:cubicBezTo>
                    <a:cubicBezTo>
                      <a:pt x="70045" y="1157632"/>
                      <a:pt x="-18359" y="845135"/>
                      <a:pt x="3429" y="692735"/>
                    </a:cubicBezTo>
                    <a:close/>
                  </a:path>
                </a:pathLst>
              </a:custGeom>
              <a:gradFill flip="none" rotWithShape="1">
                <a:gsLst>
                  <a:gs pos="37000">
                    <a:srgbClr val="FDE68D"/>
                  </a:gs>
                  <a:gs pos="68000">
                    <a:srgbClr val="FBC52F"/>
                  </a:gs>
                </a:gsLst>
                <a:lin ang="2700000" scaled="1"/>
                <a:tileRect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56" name="Rectangle 1">
                <a:extLst>
                  <a:ext uri="{FF2B5EF4-FFF2-40B4-BE49-F238E27FC236}">
                    <a16:creationId xmlns:a16="http://schemas.microsoft.com/office/drawing/2014/main" id="{D9A3CC58-5DF2-4CD7-85EF-B6742A200820}"/>
                  </a:ext>
                </a:extLst>
              </p:cNvPr>
              <p:cNvSpPr/>
              <p:nvPr/>
            </p:nvSpPr>
            <p:spPr bwMode="auto">
              <a:xfrm>
                <a:off x="1765848" y="2868375"/>
                <a:ext cx="307274" cy="2826335"/>
              </a:xfrm>
              <a:custGeom>
                <a:avLst/>
                <a:gdLst>
                  <a:gd name="connsiteX0" fmla="*/ 0 w 905164"/>
                  <a:gd name="connsiteY0" fmla="*/ 0 h 1900007"/>
                  <a:gd name="connsiteX1" fmla="*/ 905164 w 905164"/>
                  <a:gd name="connsiteY1" fmla="*/ 0 h 1900007"/>
                  <a:gd name="connsiteX2" fmla="*/ 905164 w 905164"/>
                  <a:gd name="connsiteY2" fmla="*/ 1900007 h 1900007"/>
                  <a:gd name="connsiteX3" fmla="*/ 0 w 905164"/>
                  <a:gd name="connsiteY3" fmla="*/ 1900007 h 1900007"/>
                  <a:gd name="connsiteX4" fmla="*/ 0 w 905164"/>
                  <a:gd name="connsiteY4" fmla="*/ 0 h 1900007"/>
                  <a:gd name="connsiteX0" fmla="*/ 0 w 997528"/>
                  <a:gd name="connsiteY0" fmla="*/ 0 h 1927716"/>
                  <a:gd name="connsiteX1" fmla="*/ 997528 w 997528"/>
                  <a:gd name="connsiteY1" fmla="*/ 27709 h 1927716"/>
                  <a:gd name="connsiteX2" fmla="*/ 997528 w 997528"/>
                  <a:gd name="connsiteY2" fmla="*/ 1927716 h 1927716"/>
                  <a:gd name="connsiteX3" fmla="*/ 92364 w 997528"/>
                  <a:gd name="connsiteY3" fmla="*/ 1927716 h 1927716"/>
                  <a:gd name="connsiteX4" fmla="*/ 0 w 997528"/>
                  <a:gd name="connsiteY4" fmla="*/ 0 h 1927716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997528 w 997528"/>
                  <a:gd name="connsiteY2" fmla="*/ 1927716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720437 w 997528"/>
                  <a:gd name="connsiteY2" fmla="*/ 2481898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535709 w 997528"/>
                  <a:gd name="connsiteY2" fmla="*/ 2528080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26472 w 563419"/>
                  <a:gd name="connsiteY2" fmla="*/ 2518843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69826"/>
                  <a:gd name="connsiteX1" fmla="*/ 563419 w 563419"/>
                  <a:gd name="connsiteY1" fmla="*/ 600364 h 2869826"/>
                  <a:gd name="connsiteX2" fmla="*/ 526472 w 563419"/>
                  <a:gd name="connsiteY2" fmla="*/ 2518843 h 2869826"/>
                  <a:gd name="connsiteX3" fmla="*/ 0 w 563419"/>
                  <a:gd name="connsiteY3" fmla="*/ 2869826 h 2869826"/>
                  <a:gd name="connsiteX4" fmla="*/ 0 w 563419"/>
                  <a:gd name="connsiteY4" fmla="*/ 0 h 2869826"/>
                  <a:gd name="connsiteX0" fmla="*/ 0 w 563419"/>
                  <a:gd name="connsiteY0" fmla="*/ 0 h 2869826"/>
                  <a:gd name="connsiteX1" fmla="*/ 563419 w 563419"/>
                  <a:gd name="connsiteY1" fmla="*/ 600364 h 2869826"/>
                  <a:gd name="connsiteX2" fmla="*/ 563418 w 563419"/>
                  <a:gd name="connsiteY2" fmla="*/ 2583855 h 2869826"/>
                  <a:gd name="connsiteX3" fmla="*/ 0 w 563419"/>
                  <a:gd name="connsiteY3" fmla="*/ 2869826 h 2869826"/>
                  <a:gd name="connsiteX4" fmla="*/ 0 w 563419"/>
                  <a:gd name="connsiteY4" fmla="*/ 0 h 2869826"/>
                  <a:gd name="connsiteX0" fmla="*/ 0 w 601906"/>
                  <a:gd name="connsiteY0" fmla="*/ 0 h 2869826"/>
                  <a:gd name="connsiteX1" fmla="*/ 563419 w 601906"/>
                  <a:gd name="connsiteY1" fmla="*/ 600364 h 2869826"/>
                  <a:gd name="connsiteX2" fmla="*/ 553203 w 601906"/>
                  <a:gd name="connsiteY2" fmla="*/ 1727468 h 2869826"/>
                  <a:gd name="connsiteX3" fmla="*/ 563418 w 601906"/>
                  <a:gd name="connsiteY3" fmla="*/ 2583855 h 2869826"/>
                  <a:gd name="connsiteX4" fmla="*/ 0 w 601906"/>
                  <a:gd name="connsiteY4" fmla="*/ 2869826 h 2869826"/>
                  <a:gd name="connsiteX5" fmla="*/ 0 w 601906"/>
                  <a:gd name="connsiteY5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590295"/>
                  <a:gd name="connsiteY0" fmla="*/ 0 h 2869826"/>
                  <a:gd name="connsiteX1" fmla="*/ 563419 w 590295"/>
                  <a:gd name="connsiteY1" fmla="*/ 600364 h 2869826"/>
                  <a:gd name="connsiteX2" fmla="*/ 553203 w 590295"/>
                  <a:gd name="connsiteY2" fmla="*/ 1727468 h 2869826"/>
                  <a:gd name="connsiteX3" fmla="*/ 590147 w 590295"/>
                  <a:gd name="connsiteY3" fmla="*/ 2136116 h 2869826"/>
                  <a:gd name="connsiteX4" fmla="*/ 563418 w 590295"/>
                  <a:gd name="connsiteY4" fmla="*/ 2583855 h 2869826"/>
                  <a:gd name="connsiteX5" fmla="*/ 0 w 590295"/>
                  <a:gd name="connsiteY5" fmla="*/ 2869826 h 2869826"/>
                  <a:gd name="connsiteX6" fmla="*/ 0 w 590295"/>
                  <a:gd name="connsiteY6" fmla="*/ 0 h 2869826"/>
                  <a:gd name="connsiteX0" fmla="*/ 0 w 581277"/>
                  <a:gd name="connsiteY0" fmla="*/ 0 h 2869826"/>
                  <a:gd name="connsiteX1" fmla="*/ 563419 w 581277"/>
                  <a:gd name="connsiteY1" fmla="*/ 600364 h 2869826"/>
                  <a:gd name="connsiteX2" fmla="*/ 553203 w 581277"/>
                  <a:gd name="connsiteY2" fmla="*/ 1727468 h 2869826"/>
                  <a:gd name="connsiteX3" fmla="*/ 580911 w 581277"/>
                  <a:gd name="connsiteY3" fmla="*/ 2136116 h 2869826"/>
                  <a:gd name="connsiteX4" fmla="*/ 563418 w 581277"/>
                  <a:gd name="connsiteY4" fmla="*/ 2583855 h 2869826"/>
                  <a:gd name="connsiteX5" fmla="*/ 0 w 581277"/>
                  <a:gd name="connsiteY5" fmla="*/ 2869826 h 2869826"/>
                  <a:gd name="connsiteX6" fmla="*/ 0 w 581277"/>
                  <a:gd name="connsiteY6" fmla="*/ 0 h 286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1277" h="2869826">
                    <a:moveTo>
                      <a:pt x="0" y="0"/>
                    </a:moveTo>
                    <a:lnTo>
                      <a:pt x="563419" y="600364"/>
                    </a:lnTo>
                    <a:cubicBezTo>
                      <a:pt x="563257" y="1009012"/>
                      <a:pt x="553203" y="1396886"/>
                      <a:pt x="553203" y="1727468"/>
                    </a:cubicBezTo>
                    <a:cubicBezTo>
                      <a:pt x="391403" y="1983427"/>
                      <a:pt x="496082" y="2141985"/>
                      <a:pt x="580911" y="2136116"/>
                    </a:cubicBezTo>
                    <a:cubicBezTo>
                      <a:pt x="582613" y="2278847"/>
                      <a:pt x="578649" y="2350121"/>
                      <a:pt x="563418" y="2583855"/>
                    </a:cubicBezTo>
                    <a:lnTo>
                      <a:pt x="0" y="2869826"/>
                    </a:lnTo>
                    <a:cubicBezTo>
                      <a:pt x="92364" y="1885509"/>
                      <a:pt x="240146" y="947373"/>
                      <a:pt x="0" y="0"/>
                    </a:cubicBezTo>
                    <a:close/>
                  </a:path>
                </a:pathLst>
              </a:custGeom>
              <a:solidFill>
                <a:srgbClr val="E59F08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C2185988-4FF3-4E99-8E9C-C98B879A9FA6}"/>
                  </a:ext>
                </a:extLst>
              </p:cNvPr>
              <p:cNvSpPr/>
              <p:nvPr/>
            </p:nvSpPr>
            <p:spPr bwMode="auto">
              <a:xfrm>
                <a:off x="1200882" y="4692798"/>
                <a:ext cx="415635" cy="53570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6B05001B-53B9-4A92-A25B-1DB3A2CEB94A}"/>
                  </a:ext>
                </a:extLst>
              </p:cNvPr>
              <p:cNvSpPr/>
              <p:nvPr/>
            </p:nvSpPr>
            <p:spPr bwMode="auto">
              <a:xfrm>
                <a:off x="1043786" y="3980471"/>
                <a:ext cx="342491" cy="53570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45010324-D37B-4346-B17D-F6EF22EED823}"/>
                  </a:ext>
                </a:extLst>
              </p:cNvPr>
              <p:cNvSpPr/>
              <p:nvPr/>
            </p:nvSpPr>
            <p:spPr bwMode="auto">
              <a:xfrm>
                <a:off x="654031" y="4664855"/>
                <a:ext cx="298037" cy="37407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402D145-BFE1-421D-9C92-D4B0EDC84225}"/>
                </a:ext>
              </a:extLst>
            </p:cNvPr>
            <p:cNvSpPr/>
            <p:nvPr/>
          </p:nvSpPr>
          <p:spPr bwMode="auto">
            <a:xfrm>
              <a:off x="909961" y="3650102"/>
              <a:ext cx="298037" cy="37407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innerShdw dist="190500" dir="11340000">
                <a:srgbClr val="E59F08"/>
              </a:inn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Tahoma" charset="0"/>
                <a:ea typeface="ＭＳ Ｐゴシック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55AE13E-F65C-403B-8BBB-D87AB5D3ED25}"/>
              </a:ext>
            </a:extLst>
          </p:cNvPr>
          <p:cNvGrpSpPr/>
          <p:nvPr/>
        </p:nvGrpSpPr>
        <p:grpSpPr>
          <a:xfrm>
            <a:off x="3604827" y="3510736"/>
            <a:ext cx="1884024" cy="2826335"/>
            <a:chOff x="605688" y="2948194"/>
            <a:chExt cx="1770413" cy="282633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147C36E-7036-49CE-84A6-1DA178CC463E}"/>
                </a:ext>
              </a:extLst>
            </p:cNvPr>
            <p:cNvGrpSpPr/>
            <p:nvPr/>
          </p:nvGrpSpPr>
          <p:grpSpPr>
            <a:xfrm>
              <a:off x="605688" y="2948194"/>
              <a:ext cx="1770413" cy="2826335"/>
              <a:chOff x="302709" y="2868375"/>
              <a:chExt cx="1770413" cy="2826335"/>
            </a:xfrm>
          </p:grpSpPr>
          <p:sp>
            <p:nvSpPr>
              <p:cNvPr id="43" name="Rectangle 38">
                <a:extLst>
                  <a:ext uri="{FF2B5EF4-FFF2-40B4-BE49-F238E27FC236}">
                    <a16:creationId xmlns:a16="http://schemas.microsoft.com/office/drawing/2014/main" id="{FA08EC1B-EA11-4E7B-98B2-30467A668EFD}"/>
                  </a:ext>
                </a:extLst>
              </p:cNvPr>
              <p:cNvSpPr/>
              <p:nvPr/>
            </p:nvSpPr>
            <p:spPr bwMode="auto">
              <a:xfrm>
                <a:off x="302709" y="2868375"/>
                <a:ext cx="1554157" cy="2826335"/>
              </a:xfrm>
              <a:custGeom>
                <a:avLst/>
                <a:gdLst>
                  <a:gd name="connsiteX0" fmla="*/ 0 w 1456220"/>
                  <a:gd name="connsiteY0" fmla="*/ 0 h 2189019"/>
                  <a:gd name="connsiteX1" fmla="*/ 1456220 w 1456220"/>
                  <a:gd name="connsiteY1" fmla="*/ 0 h 2189019"/>
                  <a:gd name="connsiteX2" fmla="*/ 1456220 w 1456220"/>
                  <a:gd name="connsiteY2" fmla="*/ 2189019 h 2189019"/>
                  <a:gd name="connsiteX3" fmla="*/ 0 w 1456220"/>
                  <a:gd name="connsiteY3" fmla="*/ 2189019 h 2189019"/>
                  <a:gd name="connsiteX4" fmla="*/ 0 w 1456220"/>
                  <a:gd name="connsiteY4" fmla="*/ 0 h 2189019"/>
                  <a:gd name="connsiteX0" fmla="*/ 0 w 1456220"/>
                  <a:gd name="connsiteY0" fmla="*/ 0 h 2189019"/>
                  <a:gd name="connsiteX1" fmla="*/ 1456220 w 1456220"/>
                  <a:gd name="connsiteY1" fmla="*/ 0 h 2189019"/>
                  <a:gd name="connsiteX2" fmla="*/ 1456220 w 1456220"/>
                  <a:gd name="connsiteY2" fmla="*/ 2189019 h 2189019"/>
                  <a:gd name="connsiteX3" fmla="*/ 193964 w 1456220"/>
                  <a:gd name="connsiteY3" fmla="*/ 2096656 h 2189019"/>
                  <a:gd name="connsiteX4" fmla="*/ 0 w 1456220"/>
                  <a:gd name="connsiteY4" fmla="*/ 0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2096656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75491 h 2189019"/>
                  <a:gd name="connsiteX1" fmla="*/ 1317675 w 1317675"/>
                  <a:gd name="connsiteY1" fmla="*/ 0 h 2189019"/>
                  <a:gd name="connsiteX2" fmla="*/ 1317675 w 1317675"/>
                  <a:gd name="connsiteY2" fmla="*/ 2189019 h 2189019"/>
                  <a:gd name="connsiteX3" fmla="*/ 55419 w 1317675"/>
                  <a:gd name="connsiteY3" fmla="*/ 1985820 h 2189019"/>
                  <a:gd name="connsiteX4" fmla="*/ 0 w 1317675"/>
                  <a:gd name="connsiteY4" fmla="*/ 175491 h 2189019"/>
                  <a:gd name="connsiteX0" fmla="*/ 0 w 1317675"/>
                  <a:gd name="connsiteY0" fmla="*/ 190716 h 2204244"/>
                  <a:gd name="connsiteX1" fmla="*/ 1317675 w 1317675"/>
                  <a:gd name="connsiteY1" fmla="*/ 15225 h 2204244"/>
                  <a:gd name="connsiteX2" fmla="*/ 1317675 w 1317675"/>
                  <a:gd name="connsiteY2" fmla="*/ 2204244 h 2204244"/>
                  <a:gd name="connsiteX3" fmla="*/ 55419 w 1317675"/>
                  <a:gd name="connsiteY3" fmla="*/ 2001045 h 2204244"/>
                  <a:gd name="connsiteX4" fmla="*/ 0 w 1317675"/>
                  <a:gd name="connsiteY4" fmla="*/ 190716 h 2204244"/>
                  <a:gd name="connsiteX0" fmla="*/ 0 w 1317675"/>
                  <a:gd name="connsiteY0" fmla="*/ 206969 h 2220497"/>
                  <a:gd name="connsiteX1" fmla="*/ 1317675 w 1317675"/>
                  <a:gd name="connsiteY1" fmla="*/ 31478 h 2220497"/>
                  <a:gd name="connsiteX2" fmla="*/ 1317675 w 1317675"/>
                  <a:gd name="connsiteY2" fmla="*/ 2220497 h 2220497"/>
                  <a:gd name="connsiteX3" fmla="*/ 55419 w 1317675"/>
                  <a:gd name="connsiteY3" fmla="*/ 2017298 h 2220497"/>
                  <a:gd name="connsiteX4" fmla="*/ 0 w 1317675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0 w 1420301"/>
                  <a:gd name="connsiteY0" fmla="*/ 206969 h 2220497"/>
                  <a:gd name="connsiteX1" fmla="*/ 1317675 w 1420301"/>
                  <a:gd name="connsiteY1" fmla="*/ 31478 h 2220497"/>
                  <a:gd name="connsiteX2" fmla="*/ 1317675 w 1420301"/>
                  <a:gd name="connsiteY2" fmla="*/ 2220497 h 2220497"/>
                  <a:gd name="connsiteX3" fmla="*/ 55419 w 1420301"/>
                  <a:gd name="connsiteY3" fmla="*/ 2017298 h 2220497"/>
                  <a:gd name="connsiteX4" fmla="*/ 0 w 1420301"/>
                  <a:gd name="connsiteY4" fmla="*/ 206969 h 2220497"/>
                  <a:gd name="connsiteX0" fmla="*/ 27708 w 1364882"/>
                  <a:gd name="connsiteY0" fmla="*/ 264069 h 2212942"/>
                  <a:gd name="connsiteX1" fmla="*/ 1262256 w 1364882"/>
                  <a:gd name="connsiteY1" fmla="*/ 23923 h 2212942"/>
                  <a:gd name="connsiteX2" fmla="*/ 1262256 w 1364882"/>
                  <a:gd name="connsiteY2" fmla="*/ 2212942 h 2212942"/>
                  <a:gd name="connsiteX3" fmla="*/ 0 w 1364882"/>
                  <a:gd name="connsiteY3" fmla="*/ 2009743 h 2212942"/>
                  <a:gd name="connsiteX4" fmla="*/ 27708 w 1364882"/>
                  <a:gd name="connsiteY4" fmla="*/ 264069 h 2212942"/>
                  <a:gd name="connsiteX0" fmla="*/ 27708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27708 w 1364882"/>
                  <a:gd name="connsiteY4" fmla="*/ 268560 h 2217433"/>
                  <a:gd name="connsiteX0" fmla="*/ 27708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27708 w 1364882"/>
                  <a:gd name="connsiteY4" fmla="*/ 268560 h 2217433"/>
                  <a:gd name="connsiteX0" fmla="*/ 36945 w 1364882"/>
                  <a:gd name="connsiteY0" fmla="*/ 268560 h 2217433"/>
                  <a:gd name="connsiteX1" fmla="*/ 1262256 w 1364882"/>
                  <a:gd name="connsiteY1" fmla="*/ 28414 h 2217433"/>
                  <a:gd name="connsiteX2" fmla="*/ 1262256 w 1364882"/>
                  <a:gd name="connsiteY2" fmla="*/ 2217433 h 2217433"/>
                  <a:gd name="connsiteX3" fmla="*/ 0 w 1364882"/>
                  <a:gd name="connsiteY3" fmla="*/ 2014234 h 2217433"/>
                  <a:gd name="connsiteX4" fmla="*/ 36945 w 1364882"/>
                  <a:gd name="connsiteY4" fmla="*/ 268560 h 2217433"/>
                  <a:gd name="connsiteX0" fmla="*/ 78250 w 1406187"/>
                  <a:gd name="connsiteY0" fmla="*/ 268560 h 2217433"/>
                  <a:gd name="connsiteX1" fmla="*/ 1303561 w 1406187"/>
                  <a:gd name="connsiteY1" fmla="*/ 28414 h 2217433"/>
                  <a:gd name="connsiteX2" fmla="*/ 1303561 w 1406187"/>
                  <a:gd name="connsiteY2" fmla="*/ 2217433 h 2217433"/>
                  <a:gd name="connsiteX3" fmla="*/ 41305 w 1406187"/>
                  <a:gd name="connsiteY3" fmla="*/ 2014234 h 2217433"/>
                  <a:gd name="connsiteX4" fmla="*/ 78250 w 1406187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51612"/>
                  <a:gd name="connsiteY0" fmla="*/ 268560 h 2217433"/>
                  <a:gd name="connsiteX1" fmla="*/ 1348986 w 1451612"/>
                  <a:gd name="connsiteY1" fmla="*/ 28414 h 2217433"/>
                  <a:gd name="connsiteX2" fmla="*/ 1348986 w 1451612"/>
                  <a:gd name="connsiteY2" fmla="*/ 2217433 h 2217433"/>
                  <a:gd name="connsiteX3" fmla="*/ 86730 w 1451612"/>
                  <a:gd name="connsiteY3" fmla="*/ 2014234 h 2217433"/>
                  <a:gd name="connsiteX4" fmla="*/ 123675 w 1451612"/>
                  <a:gd name="connsiteY4" fmla="*/ 268560 h 2217433"/>
                  <a:gd name="connsiteX0" fmla="*/ 123675 w 1470921"/>
                  <a:gd name="connsiteY0" fmla="*/ 268560 h 2217433"/>
                  <a:gd name="connsiteX1" fmla="*/ 1348986 w 1470921"/>
                  <a:gd name="connsiteY1" fmla="*/ 28414 h 2217433"/>
                  <a:gd name="connsiteX2" fmla="*/ 1348986 w 1470921"/>
                  <a:gd name="connsiteY2" fmla="*/ 2217433 h 2217433"/>
                  <a:gd name="connsiteX3" fmla="*/ 86730 w 1470921"/>
                  <a:gd name="connsiteY3" fmla="*/ 2014234 h 2217433"/>
                  <a:gd name="connsiteX4" fmla="*/ 123675 w 1470921"/>
                  <a:gd name="connsiteY4" fmla="*/ 268560 h 2217433"/>
                  <a:gd name="connsiteX0" fmla="*/ 52718 w 1399964"/>
                  <a:gd name="connsiteY0" fmla="*/ 268560 h 2217433"/>
                  <a:gd name="connsiteX1" fmla="*/ 1278029 w 1399964"/>
                  <a:gd name="connsiteY1" fmla="*/ 28414 h 2217433"/>
                  <a:gd name="connsiteX2" fmla="*/ 1278029 w 1399964"/>
                  <a:gd name="connsiteY2" fmla="*/ 2217433 h 2217433"/>
                  <a:gd name="connsiteX3" fmla="*/ 15773 w 1399964"/>
                  <a:gd name="connsiteY3" fmla="*/ 2014234 h 2217433"/>
                  <a:gd name="connsiteX4" fmla="*/ 52718 w 1399964"/>
                  <a:gd name="connsiteY4" fmla="*/ 268560 h 2217433"/>
                  <a:gd name="connsiteX0" fmla="*/ 52718 w 1426453"/>
                  <a:gd name="connsiteY0" fmla="*/ 656445 h 2605318"/>
                  <a:gd name="connsiteX1" fmla="*/ 1316479 w 1426453"/>
                  <a:gd name="connsiteY1" fmla="*/ 9899 h 2605318"/>
                  <a:gd name="connsiteX2" fmla="*/ 1278029 w 1426453"/>
                  <a:gd name="connsiteY2" fmla="*/ 2605318 h 2605318"/>
                  <a:gd name="connsiteX3" fmla="*/ 15773 w 1426453"/>
                  <a:gd name="connsiteY3" fmla="*/ 2402119 h 2605318"/>
                  <a:gd name="connsiteX4" fmla="*/ 52718 w 1426453"/>
                  <a:gd name="connsiteY4" fmla="*/ 656445 h 2605318"/>
                  <a:gd name="connsiteX0" fmla="*/ 52718 w 1426453"/>
                  <a:gd name="connsiteY0" fmla="*/ 646546 h 2595419"/>
                  <a:gd name="connsiteX1" fmla="*/ 1316479 w 1426453"/>
                  <a:gd name="connsiteY1" fmla="*/ 0 h 2595419"/>
                  <a:gd name="connsiteX2" fmla="*/ 1278029 w 1426453"/>
                  <a:gd name="connsiteY2" fmla="*/ 2595419 h 2595419"/>
                  <a:gd name="connsiteX3" fmla="*/ 15773 w 1426453"/>
                  <a:gd name="connsiteY3" fmla="*/ 2392220 h 2595419"/>
                  <a:gd name="connsiteX4" fmla="*/ 52718 w 1426453"/>
                  <a:gd name="connsiteY4" fmla="*/ 646546 h 2595419"/>
                  <a:gd name="connsiteX0" fmla="*/ 0 w 1373735"/>
                  <a:gd name="connsiteY0" fmla="*/ 646546 h 2595419"/>
                  <a:gd name="connsiteX1" fmla="*/ 1263761 w 1373735"/>
                  <a:gd name="connsiteY1" fmla="*/ 0 h 2595419"/>
                  <a:gd name="connsiteX2" fmla="*/ 1225311 w 1373735"/>
                  <a:gd name="connsiteY2" fmla="*/ 2595419 h 2595419"/>
                  <a:gd name="connsiteX3" fmla="*/ 55334 w 1373735"/>
                  <a:gd name="connsiteY3" fmla="*/ 2253674 h 2595419"/>
                  <a:gd name="connsiteX4" fmla="*/ 0 w 1373735"/>
                  <a:gd name="connsiteY4" fmla="*/ 646546 h 2595419"/>
                  <a:gd name="connsiteX0" fmla="*/ 0 w 1373735"/>
                  <a:gd name="connsiteY0" fmla="*/ 646546 h 2595419"/>
                  <a:gd name="connsiteX1" fmla="*/ 1263761 w 1373735"/>
                  <a:gd name="connsiteY1" fmla="*/ 0 h 2595419"/>
                  <a:gd name="connsiteX2" fmla="*/ 1225311 w 1373735"/>
                  <a:gd name="connsiteY2" fmla="*/ 2595419 h 2595419"/>
                  <a:gd name="connsiteX3" fmla="*/ 162992 w 1373735"/>
                  <a:gd name="connsiteY3" fmla="*/ 2309093 h 2595419"/>
                  <a:gd name="connsiteX4" fmla="*/ 0 w 1373735"/>
                  <a:gd name="connsiteY4" fmla="*/ 646546 h 25954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46546 h 2798619"/>
                  <a:gd name="connsiteX1" fmla="*/ 1263761 w 1385696"/>
                  <a:gd name="connsiteY1" fmla="*/ 0 h 2798619"/>
                  <a:gd name="connsiteX2" fmla="*/ 1263761 w 1385696"/>
                  <a:gd name="connsiteY2" fmla="*/ 2798619 h 2798619"/>
                  <a:gd name="connsiteX3" fmla="*/ 162992 w 1385696"/>
                  <a:gd name="connsiteY3" fmla="*/ 2309093 h 2798619"/>
                  <a:gd name="connsiteX4" fmla="*/ 0 w 1385696"/>
                  <a:gd name="connsiteY4" fmla="*/ 646546 h 2798619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85696"/>
                  <a:gd name="connsiteY0" fmla="*/ 674255 h 2826328"/>
                  <a:gd name="connsiteX1" fmla="*/ 1263761 w 1385696"/>
                  <a:gd name="connsiteY1" fmla="*/ 0 h 2826328"/>
                  <a:gd name="connsiteX2" fmla="*/ 1263761 w 1385696"/>
                  <a:gd name="connsiteY2" fmla="*/ 2826328 h 2826328"/>
                  <a:gd name="connsiteX3" fmla="*/ 162992 w 1385696"/>
                  <a:gd name="connsiteY3" fmla="*/ 2336802 h 2826328"/>
                  <a:gd name="connsiteX4" fmla="*/ 0 w 1385696"/>
                  <a:gd name="connsiteY4" fmla="*/ 674255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339557"/>
                  <a:gd name="connsiteY0" fmla="*/ 692728 h 2826328"/>
                  <a:gd name="connsiteX1" fmla="*/ 1217622 w 1339557"/>
                  <a:gd name="connsiteY1" fmla="*/ 0 h 2826328"/>
                  <a:gd name="connsiteX2" fmla="*/ 1217622 w 1339557"/>
                  <a:gd name="connsiteY2" fmla="*/ 2826328 h 2826328"/>
                  <a:gd name="connsiteX3" fmla="*/ 116853 w 1339557"/>
                  <a:gd name="connsiteY3" fmla="*/ 2336802 h 2826328"/>
                  <a:gd name="connsiteX4" fmla="*/ 0 w 1339557"/>
                  <a:gd name="connsiteY4" fmla="*/ 692728 h 2826328"/>
                  <a:gd name="connsiteX0" fmla="*/ 0 w 1290508"/>
                  <a:gd name="connsiteY0" fmla="*/ 692728 h 2826328"/>
                  <a:gd name="connsiteX1" fmla="*/ 1217622 w 1290508"/>
                  <a:gd name="connsiteY1" fmla="*/ 0 h 2826328"/>
                  <a:gd name="connsiteX2" fmla="*/ 1217622 w 1290508"/>
                  <a:gd name="connsiteY2" fmla="*/ 2826328 h 2826328"/>
                  <a:gd name="connsiteX3" fmla="*/ 116853 w 1290508"/>
                  <a:gd name="connsiteY3" fmla="*/ 2336802 h 2826328"/>
                  <a:gd name="connsiteX4" fmla="*/ 0 w 1290508"/>
                  <a:gd name="connsiteY4" fmla="*/ 692728 h 2826328"/>
                  <a:gd name="connsiteX0" fmla="*/ 0 w 1290508"/>
                  <a:gd name="connsiteY0" fmla="*/ 692728 h 2826328"/>
                  <a:gd name="connsiteX1" fmla="*/ 1217622 w 1290508"/>
                  <a:gd name="connsiteY1" fmla="*/ 0 h 2826328"/>
                  <a:gd name="connsiteX2" fmla="*/ 1217622 w 1290508"/>
                  <a:gd name="connsiteY2" fmla="*/ 2826328 h 2826328"/>
                  <a:gd name="connsiteX3" fmla="*/ 116853 w 1290508"/>
                  <a:gd name="connsiteY3" fmla="*/ 2336802 h 2826328"/>
                  <a:gd name="connsiteX4" fmla="*/ 0 w 1290508"/>
                  <a:gd name="connsiteY4" fmla="*/ 692728 h 2826328"/>
                  <a:gd name="connsiteX0" fmla="*/ 0 w 1290508"/>
                  <a:gd name="connsiteY0" fmla="*/ 834503 h 2968103"/>
                  <a:gd name="connsiteX1" fmla="*/ 470586 w 1290508"/>
                  <a:gd name="connsiteY1" fmla="*/ 465049 h 2968103"/>
                  <a:gd name="connsiteX2" fmla="*/ 1217622 w 1290508"/>
                  <a:gd name="connsiteY2" fmla="*/ 141775 h 2968103"/>
                  <a:gd name="connsiteX3" fmla="*/ 1217622 w 1290508"/>
                  <a:gd name="connsiteY3" fmla="*/ 2968103 h 2968103"/>
                  <a:gd name="connsiteX4" fmla="*/ 116853 w 1290508"/>
                  <a:gd name="connsiteY4" fmla="*/ 2478577 h 2968103"/>
                  <a:gd name="connsiteX5" fmla="*/ 0 w 1290508"/>
                  <a:gd name="connsiteY5" fmla="*/ 834503 h 2968103"/>
                  <a:gd name="connsiteX0" fmla="*/ 0 w 1290508"/>
                  <a:gd name="connsiteY0" fmla="*/ 828656 h 2962256"/>
                  <a:gd name="connsiteX1" fmla="*/ 201440 w 1290508"/>
                  <a:gd name="connsiteY1" fmla="*/ 560803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828656 h 2962256"/>
                  <a:gd name="connsiteX1" fmla="*/ 216820 w 1290508"/>
                  <a:gd name="connsiteY1" fmla="*/ 653167 h 2962256"/>
                  <a:gd name="connsiteX2" fmla="*/ 470586 w 1290508"/>
                  <a:gd name="connsiteY2" fmla="*/ 459202 h 2962256"/>
                  <a:gd name="connsiteX3" fmla="*/ 1217622 w 1290508"/>
                  <a:gd name="connsiteY3" fmla="*/ 135928 h 2962256"/>
                  <a:gd name="connsiteX4" fmla="*/ 1217622 w 1290508"/>
                  <a:gd name="connsiteY4" fmla="*/ 2962256 h 2962256"/>
                  <a:gd name="connsiteX5" fmla="*/ 116853 w 1290508"/>
                  <a:gd name="connsiteY5" fmla="*/ 2472730 h 2962256"/>
                  <a:gd name="connsiteX6" fmla="*/ 0 w 1290508"/>
                  <a:gd name="connsiteY6" fmla="*/ 828656 h 2962256"/>
                  <a:gd name="connsiteX0" fmla="*/ 0 w 1290508"/>
                  <a:gd name="connsiteY0" fmla="*/ 692735 h 2826335"/>
                  <a:gd name="connsiteX1" fmla="*/ 216820 w 1290508"/>
                  <a:gd name="connsiteY1" fmla="*/ 517246 h 2826335"/>
                  <a:gd name="connsiteX2" fmla="*/ 470586 w 1290508"/>
                  <a:gd name="connsiteY2" fmla="*/ 323281 h 2826335"/>
                  <a:gd name="connsiteX3" fmla="*/ 1217622 w 1290508"/>
                  <a:gd name="connsiteY3" fmla="*/ 7 h 2826335"/>
                  <a:gd name="connsiteX4" fmla="*/ 1217622 w 1290508"/>
                  <a:gd name="connsiteY4" fmla="*/ 2826335 h 2826335"/>
                  <a:gd name="connsiteX5" fmla="*/ 116853 w 1290508"/>
                  <a:gd name="connsiteY5" fmla="*/ 2336809 h 2826335"/>
                  <a:gd name="connsiteX6" fmla="*/ 0 w 1290508"/>
                  <a:gd name="connsiteY6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89520 w 1293937"/>
                  <a:gd name="connsiteY6" fmla="*/ 1431644 h 2826335"/>
                  <a:gd name="connsiteX7" fmla="*/ 3429 w 1293937"/>
                  <a:gd name="connsiteY7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51073 w 1293937"/>
                  <a:gd name="connsiteY6" fmla="*/ 1828808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51073 w 1293937"/>
                  <a:gd name="connsiteY6" fmla="*/ 1828808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  <a:gd name="connsiteX0" fmla="*/ 3429 w 1293937"/>
                  <a:gd name="connsiteY0" fmla="*/ 692735 h 2826335"/>
                  <a:gd name="connsiteX1" fmla="*/ 220249 w 1293937"/>
                  <a:gd name="connsiteY1" fmla="*/ 517246 h 2826335"/>
                  <a:gd name="connsiteX2" fmla="*/ 474015 w 1293937"/>
                  <a:gd name="connsiteY2" fmla="*/ 323281 h 2826335"/>
                  <a:gd name="connsiteX3" fmla="*/ 1221051 w 1293937"/>
                  <a:gd name="connsiteY3" fmla="*/ 7 h 2826335"/>
                  <a:gd name="connsiteX4" fmla="*/ 1221051 w 1293937"/>
                  <a:gd name="connsiteY4" fmla="*/ 2826335 h 2826335"/>
                  <a:gd name="connsiteX5" fmla="*/ 120282 w 1293937"/>
                  <a:gd name="connsiteY5" fmla="*/ 2336809 h 2826335"/>
                  <a:gd name="connsiteX6" fmla="*/ 120282 w 1293937"/>
                  <a:gd name="connsiteY6" fmla="*/ 1838045 h 2826335"/>
                  <a:gd name="connsiteX7" fmla="*/ 89520 w 1293937"/>
                  <a:gd name="connsiteY7" fmla="*/ 1431644 h 2826335"/>
                  <a:gd name="connsiteX8" fmla="*/ 3429 w 1293937"/>
                  <a:gd name="connsiteY8" fmla="*/ 692735 h 2826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937" h="2826335">
                    <a:moveTo>
                      <a:pt x="3429" y="692735"/>
                    </a:moveTo>
                    <a:cubicBezTo>
                      <a:pt x="117495" y="623463"/>
                      <a:pt x="95679" y="625004"/>
                      <a:pt x="220249" y="517246"/>
                    </a:cubicBezTo>
                    <a:cubicBezTo>
                      <a:pt x="367889" y="603452"/>
                      <a:pt x="473828" y="523404"/>
                      <a:pt x="474015" y="323281"/>
                    </a:cubicBezTo>
                    <a:cubicBezTo>
                      <a:pt x="643379" y="252469"/>
                      <a:pt x="1019646" y="-1533"/>
                      <a:pt x="1221051" y="7"/>
                    </a:cubicBezTo>
                    <a:cubicBezTo>
                      <a:pt x="1336612" y="785098"/>
                      <a:pt x="1297950" y="2041244"/>
                      <a:pt x="1221051" y="2826335"/>
                    </a:cubicBezTo>
                    <a:cubicBezTo>
                      <a:pt x="761894" y="2536929"/>
                      <a:pt x="570331" y="2432250"/>
                      <a:pt x="120282" y="2336809"/>
                    </a:cubicBezTo>
                    <a:cubicBezTo>
                      <a:pt x="140603" y="2050482"/>
                      <a:pt x="125409" y="1988906"/>
                      <a:pt x="120282" y="1838045"/>
                    </a:cubicBezTo>
                    <a:cubicBezTo>
                      <a:pt x="276642" y="1705657"/>
                      <a:pt x="320467" y="1408552"/>
                      <a:pt x="89520" y="1431644"/>
                    </a:cubicBezTo>
                    <a:cubicBezTo>
                      <a:pt x="70045" y="1157632"/>
                      <a:pt x="-18359" y="845135"/>
                      <a:pt x="3429" y="692735"/>
                    </a:cubicBezTo>
                    <a:close/>
                  </a:path>
                </a:pathLst>
              </a:custGeom>
              <a:gradFill flip="none" rotWithShape="1">
                <a:gsLst>
                  <a:gs pos="37000">
                    <a:srgbClr val="FDE68D"/>
                  </a:gs>
                  <a:gs pos="68000">
                    <a:srgbClr val="FBC52F"/>
                  </a:gs>
                </a:gsLst>
                <a:lin ang="2700000" scaled="1"/>
                <a:tileRect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8CFA909-A361-4790-9514-F0AC7B997C49}"/>
                  </a:ext>
                </a:extLst>
              </p:cNvPr>
              <p:cNvSpPr/>
              <p:nvPr/>
            </p:nvSpPr>
            <p:spPr bwMode="auto">
              <a:xfrm>
                <a:off x="1136795" y="3182419"/>
                <a:ext cx="415635" cy="53570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BD3F9E0-7835-481B-BD50-359EF4891971}"/>
                  </a:ext>
                </a:extLst>
              </p:cNvPr>
              <p:cNvSpPr/>
              <p:nvPr/>
            </p:nvSpPr>
            <p:spPr bwMode="auto">
              <a:xfrm>
                <a:off x="635559" y="3898237"/>
                <a:ext cx="307273" cy="37407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C3E3079C-65B4-4C59-8370-105BF4E3B5C9}"/>
                  </a:ext>
                </a:extLst>
              </p:cNvPr>
              <p:cNvSpPr/>
              <p:nvPr/>
            </p:nvSpPr>
            <p:spPr bwMode="auto">
              <a:xfrm>
                <a:off x="1209939" y="4191491"/>
                <a:ext cx="342491" cy="53570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D5BE1974-168D-42F2-9D89-10A61ABBB631}"/>
                  </a:ext>
                </a:extLst>
              </p:cNvPr>
              <p:cNvSpPr/>
              <p:nvPr/>
            </p:nvSpPr>
            <p:spPr bwMode="auto">
              <a:xfrm>
                <a:off x="654031" y="4664855"/>
                <a:ext cx="298037" cy="37407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innerShdw dist="190500" dir="11340000">
                  <a:srgbClr val="E59F08"/>
                </a:innerShd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44" name="Rectangle 1">
                <a:extLst>
                  <a:ext uri="{FF2B5EF4-FFF2-40B4-BE49-F238E27FC236}">
                    <a16:creationId xmlns:a16="http://schemas.microsoft.com/office/drawing/2014/main" id="{EAC92181-3D93-438D-A989-FA982710E98D}"/>
                  </a:ext>
                </a:extLst>
              </p:cNvPr>
              <p:cNvSpPr/>
              <p:nvPr/>
            </p:nvSpPr>
            <p:spPr bwMode="auto">
              <a:xfrm>
                <a:off x="1765848" y="2868375"/>
                <a:ext cx="307274" cy="2826335"/>
              </a:xfrm>
              <a:custGeom>
                <a:avLst/>
                <a:gdLst>
                  <a:gd name="connsiteX0" fmla="*/ 0 w 905164"/>
                  <a:gd name="connsiteY0" fmla="*/ 0 h 1900007"/>
                  <a:gd name="connsiteX1" fmla="*/ 905164 w 905164"/>
                  <a:gd name="connsiteY1" fmla="*/ 0 h 1900007"/>
                  <a:gd name="connsiteX2" fmla="*/ 905164 w 905164"/>
                  <a:gd name="connsiteY2" fmla="*/ 1900007 h 1900007"/>
                  <a:gd name="connsiteX3" fmla="*/ 0 w 905164"/>
                  <a:gd name="connsiteY3" fmla="*/ 1900007 h 1900007"/>
                  <a:gd name="connsiteX4" fmla="*/ 0 w 905164"/>
                  <a:gd name="connsiteY4" fmla="*/ 0 h 1900007"/>
                  <a:gd name="connsiteX0" fmla="*/ 0 w 997528"/>
                  <a:gd name="connsiteY0" fmla="*/ 0 h 1927716"/>
                  <a:gd name="connsiteX1" fmla="*/ 997528 w 997528"/>
                  <a:gd name="connsiteY1" fmla="*/ 27709 h 1927716"/>
                  <a:gd name="connsiteX2" fmla="*/ 997528 w 997528"/>
                  <a:gd name="connsiteY2" fmla="*/ 1927716 h 1927716"/>
                  <a:gd name="connsiteX3" fmla="*/ 92364 w 997528"/>
                  <a:gd name="connsiteY3" fmla="*/ 1927716 h 1927716"/>
                  <a:gd name="connsiteX4" fmla="*/ 0 w 997528"/>
                  <a:gd name="connsiteY4" fmla="*/ 0 h 1927716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997528 w 997528"/>
                  <a:gd name="connsiteY2" fmla="*/ 1927716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720437 w 997528"/>
                  <a:gd name="connsiteY2" fmla="*/ 2481898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997528"/>
                  <a:gd name="connsiteY0" fmla="*/ 0 h 2897535"/>
                  <a:gd name="connsiteX1" fmla="*/ 997528 w 997528"/>
                  <a:gd name="connsiteY1" fmla="*/ 27709 h 2897535"/>
                  <a:gd name="connsiteX2" fmla="*/ 535709 w 997528"/>
                  <a:gd name="connsiteY2" fmla="*/ 2528080 h 2897535"/>
                  <a:gd name="connsiteX3" fmla="*/ 0 w 997528"/>
                  <a:gd name="connsiteY3" fmla="*/ 2897535 h 2897535"/>
                  <a:gd name="connsiteX4" fmla="*/ 0 w 997528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35709 w 563419"/>
                  <a:gd name="connsiteY2" fmla="*/ 2528080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97535"/>
                  <a:gd name="connsiteX1" fmla="*/ 563419 w 563419"/>
                  <a:gd name="connsiteY1" fmla="*/ 600364 h 2897535"/>
                  <a:gd name="connsiteX2" fmla="*/ 526472 w 563419"/>
                  <a:gd name="connsiteY2" fmla="*/ 2518843 h 2897535"/>
                  <a:gd name="connsiteX3" fmla="*/ 0 w 563419"/>
                  <a:gd name="connsiteY3" fmla="*/ 2897535 h 2897535"/>
                  <a:gd name="connsiteX4" fmla="*/ 0 w 563419"/>
                  <a:gd name="connsiteY4" fmla="*/ 0 h 2897535"/>
                  <a:gd name="connsiteX0" fmla="*/ 0 w 563419"/>
                  <a:gd name="connsiteY0" fmla="*/ 0 h 2869826"/>
                  <a:gd name="connsiteX1" fmla="*/ 563419 w 563419"/>
                  <a:gd name="connsiteY1" fmla="*/ 600364 h 2869826"/>
                  <a:gd name="connsiteX2" fmla="*/ 526472 w 563419"/>
                  <a:gd name="connsiteY2" fmla="*/ 2518843 h 2869826"/>
                  <a:gd name="connsiteX3" fmla="*/ 0 w 563419"/>
                  <a:gd name="connsiteY3" fmla="*/ 2869826 h 2869826"/>
                  <a:gd name="connsiteX4" fmla="*/ 0 w 563419"/>
                  <a:gd name="connsiteY4" fmla="*/ 0 h 2869826"/>
                  <a:gd name="connsiteX0" fmla="*/ 0 w 563419"/>
                  <a:gd name="connsiteY0" fmla="*/ 0 h 2869826"/>
                  <a:gd name="connsiteX1" fmla="*/ 563419 w 563419"/>
                  <a:gd name="connsiteY1" fmla="*/ 600364 h 2869826"/>
                  <a:gd name="connsiteX2" fmla="*/ 563418 w 563419"/>
                  <a:gd name="connsiteY2" fmla="*/ 2583855 h 2869826"/>
                  <a:gd name="connsiteX3" fmla="*/ 0 w 563419"/>
                  <a:gd name="connsiteY3" fmla="*/ 2869826 h 2869826"/>
                  <a:gd name="connsiteX4" fmla="*/ 0 w 563419"/>
                  <a:gd name="connsiteY4" fmla="*/ 0 h 2869826"/>
                  <a:gd name="connsiteX0" fmla="*/ 0 w 601906"/>
                  <a:gd name="connsiteY0" fmla="*/ 0 h 2869826"/>
                  <a:gd name="connsiteX1" fmla="*/ 563419 w 601906"/>
                  <a:gd name="connsiteY1" fmla="*/ 600364 h 2869826"/>
                  <a:gd name="connsiteX2" fmla="*/ 553203 w 601906"/>
                  <a:gd name="connsiteY2" fmla="*/ 1727468 h 2869826"/>
                  <a:gd name="connsiteX3" fmla="*/ 563418 w 601906"/>
                  <a:gd name="connsiteY3" fmla="*/ 2583855 h 2869826"/>
                  <a:gd name="connsiteX4" fmla="*/ 0 w 601906"/>
                  <a:gd name="connsiteY4" fmla="*/ 2869826 h 2869826"/>
                  <a:gd name="connsiteX5" fmla="*/ 0 w 601906"/>
                  <a:gd name="connsiteY5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615832"/>
                  <a:gd name="connsiteY0" fmla="*/ 0 h 2869826"/>
                  <a:gd name="connsiteX1" fmla="*/ 563419 w 615832"/>
                  <a:gd name="connsiteY1" fmla="*/ 600364 h 2869826"/>
                  <a:gd name="connsiteX2" fmla="*/ 553203 w 615832"/>
                  <a:gd name="connsiteY2" fmla="*/ 1727468 h 2869826"/>
                  <a:gd name="connsiteX3" fmla="*/ 590147 w 615832"/>
                  <a:gd name="connsiteY3" fmla="*/ 2136116 h 2869826"/>
                  <a:gd name="connsiteX4" fmla="*/ 563418 w 615832"/>
                  <a:gd name="connsiteY4" fmla="*/ 2583855 h 2869826"/>
                  <a:gd name="connsiteX5" fmla="*/ 0 w 615832"/>
                  <a:gd name="connsiteY5" fmla="*/ 2869826 h 2869826"/>
                  <a:gd name="connsiteX6" fmla="*/ 0 w 615832"/>
                  <a:gd name="connsiteY6" fmla="*/ 0 h 2869826"/>
                  <a:gd name="connsiteX0" fmla="*/ 0 w 590295"/>
                  <a:gd name="connsiteY0" fmla="*/ 0 h 2869826"/>
                  <a:gd name="connsiteX1" fmla="*/ 563419 w 590295"/>
                  <a:gd name="connsiteY1" fmla="*/ 600364 h 2869826"/>
                  <a:gd name="connsiteX2" fmla="*/ 553203 w 590295"/>
                  <a:gd name="connsiteY2" fmla="*/ 1727468 h 2869826"/>
                  <a:gd name="connsiteX3" fmla="*/ 590147 w 590295"/>
                  <a:gd name="connsiteY3" fmla="*/ 2136116 h 2869826"/>
                  <a:gd name="connsiteX4" fmla="*/ 563418 w 590295"/>
                  <a:gd name="connsiteY4" fmla="*/ 2583855 h 2869826"/>
                  <a:gd name="connsiteX5" fmla="*/ 0 w 590295"/>
                  <a:gd name="connsiteY5" fmla="*/ 2869826 h 2869826"/>
                  <a:gd name="connsiteX6" fmla="*/ 0 w 590295"/>
                  <a:gd name="connsiteY6" fmla="*/ 0 h 2869826"/>
                  <a:gd name="connsiteX0" fmla="*/ 0 w 581277"/>
                  <a:gd name="connsiteY0" fmla="*/ 0 h 2869826"/>
                  <a:gd name="connsiteX1" fmla="*/ 563419 w 581277"/>
                  <a:gd name="connsiteY1" fmla="*/ 600364 h 2869826"/>
                  <a:gd name="connsiteX2" fmla="*/ 553203 w 581277"/>
                  <a:gd name="connsiteY2" fmla="*/ 1727468 h 2869826"/>
                  <a:gd name="connsiteX3" fmla="*/ 580911 w 581277"/>
                  <a:gd name="connsiteY3" fmla="*/ 2136116 h 2869826"/>
                  <a:gd name="connsiteX4" fmla="*/ 563418 w 581277"/>
                  <a:gd name="connsiteY4" fmla="*/ 2583855 h 2869826"/>
                  <a:gd name="connsiteX5" fmla="*/ 0 w 581277"/>
                  <a:gd name="connsiteY5" fmla="*/ 2869826 h 2869826"/>
                  <a:gd name="connsiteX6" fmla="*/ 0 w 581277"/>
                  <a:gd name="connsiteY6" fmla="*/ 0 h 286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1277" h="2869826">
                    <a:moveTo>
                      <a:pt x="0" y="0"/>
                    </a:moveTo>
                    <a:lnTo>
                      <a:pt x="563419" y="600364"/>
                    </a:lnTo>
                    <a:cubicBezTo>
                      <a:pt x="563257" y="1009012"/>
                      <a:pt x="553203" y="1396886"/>
                      <a:pt x="553203" y="1727468"/>
                    </a:cubicBezTo>
                    <a:cubicBezTo>
                      <a:pt x="391403" y="1983427"/>
                      <a:pt x="496082" y="2141985"/>
                      <a:pt x="580911" y="2136116"/>
                    </a:cubicBezTo>
                    <a:cubicBezTo>
                      <a:pt x="582613" y="2278847"/>
                      <a:pt x="578649" y="2350121"/>
                      <a:pt x="563418" y="2583855"/>
                    </a:cubicBezTo>
                    <a:lnTo>
                      <a:pt x="0" y="2869826"/>
                    </a:lnTo>
                    <a:cubicBezTo>
                      <a:pt x="92364" y="1885509"/>
                      <a:pt x="240146" y="947373"/>
                      <a:pt x="0" y="0"/>
                    </a:cubicBezTo>
                    <a:close/>
                  </a:path>
                </a:pathLst>
              </a:custGeom>
              <a:solidFill>
                <a:srgbClr val="E59F08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  <a:ea typeface="ＭＳ Ｐゴシック" charset="0"/>
                </a:endParaRP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06D3B03-EB8B-40BB-BB9B-2FE6DAD96DED}"/>
                </a:ext>
              </a:extLst>
            </p:cNvPr>
            <p:cNvSpPr/>
            <p:nvPr/>
          </p:nvSpPr>
          <p:spPr bwMode="auto">
            <a:xfrm>
              <a:off x="1524049" y="4963529"/>
              <a:ext cx="298037" cy="37407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innerShdw dist="190500" dir="11340000">
                <a:srgbClr val="E59F08"/>
              </a:inn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Tahoma" charset="0"/>
                <a:ea typeface="ＭＳ Ｐゴシック" charset="0"/>
              </a:endParaRPr>
            </a:p>
          </p:txBody>
        </p:sp>
      </p:grp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18CF6F7-4FBC-40D8-B892-F6E2E9B43166}"/>
              </a:ext>
            </a:extLst>
          </p:cNvPr>
          <p:cNvCxnSpPr>
            <a:cxnSpLocks/>
          </p:cNvCxnSpPr>
          <p:nvPr/>
        </p:nvCxnSpPr>
        <p:spPr bwMode="auto">
          <a:xfrm flipV="1">
            <a:off x="3154996" y="5111107"/>
            <a:ext cx="1838707" cy="85728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4F81BD"/>
            </a:solidFill>
            <a:prstDash val="solid"/>
            <a:miter lim="800000"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73E1E76-1B61-4000-B399-050E31DC7730}"/>
              </a:ext>
            </a:extLst>
          </p:cNvPr>
          <p:cNvCxnSpPr>
            <a:cxnSpLocks/>
          </p:cNvCxnSpPr>
          <p:nvPr/>
        </p:nvCxnSpPr>
        <p:spPr bwMode="auto">
          <a:xfrm flipV="1">
            <a:off x="5253802" y="4528745"/>
            <a:ext cx="1119419" cy="51453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4F81BD"/>
            </a:solidFill>
            <a:prstDash val="solid"/>
            <a:miter lim="800000"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978B4643-F2F8-4E31-920D-2A32A85982EC}"/>
              </a:ext>
            </a:extLst>
          </p:cNvPr>
          <p:cNvCxnSpPr>
            <a:cxnSpLocks/>
          </p:cNvCxnSpPr>
          <p:nvPr/>
        </p:nvCxnSpPr>
        <p:spPr bwMode="auto">
          <a:xfrm flipV="1">
            <a:off x="6981805" y="3774622"/>
            <a:ext cx="1039163" cy="48397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4F81BD"/>
            </a:solidFill>
            <a:prstDash val="solid"/>
            <a:miter lim="800000"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8BFBFE1F-73BE-479B-94CF-DB825E93C57C}"/>
              </a:ext>
            </a:extLst>
          </p:cNvPr>
          <p:cNvCxnSpPr>
            <a:cxnSpLocks/>
          </p:cNvCxnSpPr>
          <p:nvPr/>
        </p:nvCxnSpPr>
        <p:spPr bwMode="auto">
          <a:xfrm flipV="1">
            <a:off x="8263459" y="3366094"/>
            <a:ext cx="735056" cy="36628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4F81BD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4" name="Rectangle 1">
            <a:extLst>
              <a:ext uri="{FF2B5EF4-FFF2-40B4-BE49-F238E27FC236}">
                <a16:creationId xmlns:a16="http://schemas.microsoft.com/office/drawing/2014/main" id="{28A83699-DC88-4081-BDC8-0603AD15A637}"/>
              </a:ext>
            </a:extLst>
          </p:cNvPr>
          <p:cNvSpPr/>
          <p:nvPr/>
        </p:nvSpPr>
        <p:spPr bwMode="auto">
          <a:xfrm>
            <a:off x="5177782" y="3514256"/>
            <a:ext cx="307274" cy="2826335"/>
          </a:xfrm>
          <a:custGeom>
            <a:avLst/>
            <a:gdLst>
              <a:gd name="connsiteX0" fmla="*/ 0 w 905164"/>
              <a:gd name="connsiteY0" fmla="*/ 0 h 1900007"/>
              <a:gd name="connsiteX1" fmla="*/ 905164 w 905164"/>
              <a:gd name="connsiteY1" fmla="*/ 0 h 1900007"/>
              <a:gd name="connsiteX2" fmla="*/ 905164 w 905164"/>
              <a:gd name="connsiteY2" fmla="*/ 1900007 h 1900007"/>
              <a:gd name="connsiteX3" fmla="*/ 0 w 905164"/>
              <a:gd name="connsiteY3" fmla="*/ 1900007 h 1900007"/>
              <a:gd name="connsiteX4" fmla="*/ 0 w 905164"/>
              <a:gd name="connsiteY4" fmla="*/ 0 h 1900007"/>
              <a:gd name="connsiteX0" fmla="*/ 0 w 997528"/>
              <a:gd name="connsiteY0" fmla="*/ 0 h 1927716"/>
              <a:gd name="connsiteX1" fmla="*/ 997528 w 997528"/>
              <a:gd name="connsiteY1" fmla="*/ 27709 h 1927716"/>
              <a:gd name="connsiteX2" fmla="*/ 997528 w 997528"/>
              <a:gd name="connsiteY2" fmla="*/ 1927716 h 1927716"/>
              <a:gd name="connsiteX3" fmla="*/ 92364 w 997528"/>
              <a:gd name="connsiteY3" fmla="*/ 1927716 h 1927716"/>
              <a:gd name="connsiteX4" fmla="*/ 0 w 997528"/>
              <a:gd name="connsiteY4" fmla="*/ 0 h 1927716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997528 w 997528"/>
              <a:gd name="connsiteY2" fmla="*/ 1927716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720437 w 997528"/>
              <a:gd name="connsiteY2" fmla="*/ 2481898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535709 w 997528"/>
              <a:gd name="connsiteY2" fmla="*/ 2528080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26472 w 563419"/>
              <a:gd name="connsiteY2" fmla="*/ 2518843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69826"/>
              <a:gd name="connsiteX1" fmla="*/ 563419 w 563419"/>
              <a:gd name="connsiteY1" fmla="*/ 600364 h 2869826"/>
              <a:gd name="connsiteX2" fmla="*/ 526472 w 563419"/>
              <a:gd name="connsiteY2" fmla="*/ 2518843 h 2869826"/>
              <a:gd name="connsiteX3" fmla="*/ 0 w 563419"/>
              <a:gd name="connsiteY3" fmla="*/ 2869826 h 2869826"/>
              <a:gd name="connsiteX4" fmla="*/ 0 w 563419"/>
              <a:gd name="connsiteY4" fmla="*/ 0 h 2869826"/>
              <a:gd name="connsiteX0" fmla="*/ 0 w 563419"/>
              <a:gd name="connsiteY0" fmla="*/ 0 h 2869826"/>
              <a:gd name="connsiteX1" fmla="*/ 563419 w 563419"/>
              <a:gd name="connsiteY1" fmla="*/ 600364 h 2869826"/>
              <a:gd name="connsiteX2" fmla="*/ 563418 w 563419"/>
              <a:gd name="connsiteY2" fmla="*/ 2583855 h 2869826"/>
              <a:gd name="connsiteX3" fmla="*/ 0 w 563419"/>
              <a:gd name="connsiteY3" fmla="*/ 2869826 h 2869826"/>
              <a:gd name="connsiteX4" fmla="*/ 0 w 563419"/>
              <a:gd name="connsiteY4" fmla="*/ 0 h 2869826"/>
              <a:gd name="connsiteX0" fmla="*/ 0 w 601906"/>
              <a:gd name="connsiteY0" fmla="*/ 0 h 2869826"/>
              <a:gd name="connsiteX1" fmla="*/ 563419 w 601906"/>
              <a:gd name="connsiteY1" fmla="*/ 600364 h 2869826"/>
              <a:gd name="connsiteX2" fmla="*/ 553203 w 601906"/>
              <a:gd name="connsiteY2" fmla="*/ 1727468 h 2869826"/>
              <a:gd name="connsiteX3" fmla="*/ 563418 w 601906"/>
              <a:gd name="connsiteY3" fmla="*/ 2583855 h 2869826"/>
              <a:gd name="connsiteX4" fmla="*/ 0 w 601906"/>
              <a:gd name="connsiteY4" fmla="*/ 2869826 h 2869826"/>
              <a:gd name="connsiteX5" fmla="*/ 0 w 601906"/>
              <a:gd name="connsiteY5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590295"/>
              <a:gd name="connsiteY0" fmla="*/ 0 h 2869826"/>
              <a:gd name="connsiteX1" fmla="*/ 563419 w 590295"/>
              <a:gd name="connsiteY1" fmla="*/ 600364 h 2869826"/>
              <a:gd name="connsiteX2" fmla="*/ 553203 w 590295"/>
              <a:gd name="connsiteY2" fmla="*/ 1727468 h 2869826"/>
              <a:gd name="connsiteX3" fmla="*/ 590147 w 590295"/>
              <a:gd name="connsiteY3" fmla="*/ 2136116 h 2869826"/>
              <a:gd name="connsiteX4" fmla="*/ 563418 w 590295"/>
              <a:gd name="connsiteY4" fmla="*/ 2583855 h 2869826"/>
              <a:gd name="connsiteX5" fmla="*/ 0 w 590295"/>
              <a:gd name="connsiteY5" fmla="*/ 2869826 h 2869826"/>
              <a:gd name="connsiteX6" fmla="*/ 0 w 590295"/>
              <a:gd name="connsiteY6" fmla="*/ 0 h 2869826"/>
              <a:gd name="connsiteX0" fmla="*/ 0 w 581277"/>
              <a:gd name="connsiteY0" fmla="*/ 0 h 2869826"/>
              <a:gd name="connsiteX1" fmla="*/ 563419 w 581277"/>
              <a:gd name="connsiteY1" fmla="*/ 600364 h 2869826"/>
              <a:gd name="connsiteX2" fmla="*/ 553203 w 581277"/>
              <a:gd name="connsiteY2" fmla="*/ 1727468 h 2869826"/>
              <a:gd name="connsiteX3" fmla="*/ 580911 w 581277"/>
              <a:gd name="connsiteY3" fmla="*/ 2136116 h 2869826"/>
              <a:gd name="connsiteX4" fmla="*/ 563418 w 581277"/>
              <a:gd name="connsiteY4" fmla="*/ 2583855 h 2869826"/>
              <a:gd name="connsiteX5" fmla="*/ 0 w 581277"/>
              <a:gd name="connsiteY5" fmla="*/ 2869826 h 2869826"/>
              <a:gd name="connsiteX6" fmla="*/ 0 w 581277"/>
              <a:gd name="connsiteY6" fmla="*/ 0 h 286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1277" h="2869826">
                <a:moveTo>
                  <a:pt x="0" y="0"/>
                </a:moveTo>
                <a:lnTo>
                  <a:pt x="563419" y="600364"/>
                </a:lnTo>
                <a:cubicBezTo>
                  <a:pt x="563257" y="1009012"/>
                  <a:pt x="553203" y="1396886"/>
                  <a:pt x="553203" y="1727468"/>
                </a:cubicBezTo>
                <a:cubicBezTo>
                  <a:pt x="391403" y="1983427"/>
                  <a:pt x="496082" y="2141985"/>
                  <a:pt x="580911" y="2136116"/>
                </a:cubicBezTo>
                <a:cubicBezTo>
                  <a:pt x="582613" y="2278847"/>
                  <a:pt x="578649" y="2350121"/>
                  <a:pt x="563418" y="2583855"/>
                </a:cubicBezTo>
                <a:lnTo>
                  <a:pt x="0" y="2869826"/>
                </a:lnTo>
                <a:cubicBezTo>
                  <a:pt x="92364" y="1885509"/>
                  <a:pt x="240146" y="947373"/>
                  <a:pt x="0" y="0"/>
                </a:cubicBezTo>
                <a:close/>
              </a:path>
            </a:pathLst>
          </a:custGeom>
          <a:solidFill>
            <a:srgbClr val="E59F0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95" name="Rectangle 1">
            <a:extLst>
              <a:ext uri="{FF2B5EF4-FFF2-40B4-BE49-F238E27FC236}">
                <a16:creationId xmlns:a16="http://schemas.microsoft.com/office/drawing/2014/main" id="{BE51B6F7-60F0-443A-ADD5-53396571A217}"/>
              </a:ext>
            </a:extLst>
          </p:cNvPr>
          <p:cNvSpPr/>
          <p:nvPr/>
        </p:nvSpPr>
        <p:spPr bwMode="auto">
          <a:xfrm>
            <a:off x="6715697" y="3026541"/>
            <a:ext cx="307274" cy="2826335"/>
          </a:xfrm>
          <a:custGeom>
            <a:avLst/>
            <a:gdLst>
              <a:gd name="connsiteX0" fmla="*/ 0 w 905164"/>
              <a:gd name="connsiteY0" fmla="*/ 0 h 1900007"/>
              <a:gd name="connsiteX1" fmla="*/ 905164 w 905164"/>
              <a:gd name="connsiteY1" fmla="*/ 0 h 1900007"/>
              <a:gd name="connsiteX2" fmla="*/ 905164 w 905164"/>
              <a:gd name="connsiteY2" fmla="*/ 1900007 h 1900007"/>
              <a:gd name="connsiteX3" fmla="*/ 0 w 905164"/>
              <a:gd name="connsiteY3" fmla="*/ 1900007 h 1900007"/>
              <a:gd name="connsiteX4" fmla="*/ 0 w 905164"/>
              <a:gd name="connsiteY4" fmla="*/ 0 h 1900007"/>
              <a:gd name="connsiteX0" fmla="*/ 0 w 997528"/>
              <a:gd name="connsiteY0" fmla="*/ 0 h 1927716"/>
              <a:gd name="connsiteX1" fmla="*/ 997528 w 997528"/>
              <a:gd name="connsiteY1" fmla="*/ 27709 h 1927716"/>
              <a:gd name="connsiteX2" fmla="*/ 997528 w 997528"/>
              <a:gd name="connsiteY2" fmla="*/ 1927716 h 1927716"/>
              <a:gd name="connsiteX3" fmla="*/ 92364 w 997528"/>
              <a:gd name="connsiteY3" fmla="*/ 1927716 h 1927716"/>
              <a:gd name="connsiteX4" fmla="*/ 0 w 997528"/>
              <a:gd name="connsiteY4" fmla="*/ 0 h 1927716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997528 w 997528"/>
              <a:gd name="connsiteY2" fmla="*/ 1927716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720437 w 997528"/>
              <a:gd name="connsiteY2" fmla="*/ 2481898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535709 w 997528"/>
              <a:gd name="connsiteY2" fmla="*/ 2528080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26472 w 563419"/>
              <a:gd name="connsiteY2" fmla="*/ 2518843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69826"/>
              <a:gd name="connsiteX1" fmla="*/ 563419 w 563419"/>
              <a:gd name="connsiteY1" fmla="*/ 600364 h 2869826"/>
              <a:gd name="connsiteX2" fmla="*/ 526472 w 563419"/>
              <a:gd name="connsiteY2" fmla="*/ 2518843 h 2869826"/>
              <a:gd name="connsiteX3" fmla="*/ 0 w 563419"/>
              <a:gd name="connsiteY3" fmla="*/ 2869826 h 2869826"/>
              <a:gd name="connsiteX4" fmla="*/ 0 w 563419"/>
              <a:gd name="connsiteY4" fmla="*/ 0 h 2869826"/>
              <a:gd name="connsiteX0" fmla="*/ 0 w 563419"/>
              <a:gd name="connsiteY0" fmla="*/ 0 h 2869826"/>
              <a:gd name="connsiteX1" fmla="*/ 563419 w 563419"/>
              <a:gd name="connsiteY1" fmla="*/ 600364 h 2869826"/>
              <a:gd name="connsiteX2" fmla="*/ 563418 w 563419"/>
              <a:gd name="connsiteY2" fmla="*/ 2583855 h 2869826"/>
              <a:gd name="connsiteX3" fmla="*/ 0 w 563419"/>
              <a:gd name="connsiteY3" fmla="*/ 2869826 h 2869826"/>
              <a:gd name="connsiteX4" fmla="*/ 0 w 563419"/>
              <a:gd name="connsiteY4" fmla="*/ 0 h 2869826"/>
              <a:gd name="connsiteX0" fmla="*/ 0 w 601906"/>
              <a:gd name="connsiteY0" fmla="*/ 0 h 2869826"/>
              <a:gd name="connsiteX1" fmla="*/ 563419 w 601906"/>
              <a:gd name="connsiteY1" fmla="*/ 600364 h 2869826"/>
              <a:gd name="connsiteX2" fmla="*/ 553203 w 601906"/>
              <a:gd name="connsiteY2" fmla="*/ 1727468 h 2869826"/>
              <a:gd name="connsiteX3" fmla="*/ 563418 w 601906"/>
              <a:gd name="connsiteY3" fmla="*/ 2583855 h 2869826"/>
              <a:gd name="connsiteX4" fmla="*/ 0 w 601906"/>
              <a:gd name="connsiteY4" fmla="*/ 2869826 h 2869826"/>
              <a:gd name="connsiteX5" fmla="*/ 0 w 601906"/>
              <a:gd name="connsiteY5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590295"/>
              <a:gd name="connsiteY0" fmla="*/ 0 h 2869826"/>
              <a:gd name="connsiteX1" fmla="*/ 563419 w 590295"/>
              <a:gd name="connsiteY1" fmla="*/ 600364 h 2869826"/>
              <a:gd name="connsiteX2" fmla="*/ 553203 w 590295"/>
              <a:gd name="connsiteY2" fmla="*/ 1727468 h 2869826"/>
              <a:gd name="connsiteX3" fmla="*/ 590147 w 590295"/>
              <a:gd name="connsiteY3" fmla="*/ 2136116 h 2869826"/>
              <a:gd name="connsiteX4" fmla="*/ 563418 w 590295"/>
              <a:gd name="connsiteY4" fmla="*/ 2583855 h 2869826"/>
              <a:gd name="connsiteX5" fmla="*/ 0 w 590295"/>
              <a:gd name="connsiteY5" fmla="*/ 2869826 h 2869826"/>
              <a:gd name="connsiteX6" fmla="*/ 0 w 590295"/>
              <a:gd name="connsiteY6" fmla="*/ 0 h 2869826"/>
              <a:gd name="connsiteX0" fmla="*/ 0 w 581277"/>
              <a:gd name="connsiteY0" fmla="*/ 0 h 2869826"/>
              <a:gd name="connsiteX1" fmla="*/ 563419 w 581277"/>
              <a:gd name="connsiteY1" fmla="*/ 600364 h 2869826"/>
              <a:gd name="connsiteX2" fmla="*/ 553203 w 581277"/>
              <a:gd name="connsiteY2" fmla="*/ 1727468 h 2869826"/>
              <a:gd name="connsiteX3" fmla="*/ 580911 w 581277"/>
              <a:gd name="connsiteY3" fmla="*/ 2136116 h 2869826"/>
              <a:gd name="connsiteX4" fmla="*/ 563418 w 581277"/>
              <a:gd name="connsiteY4" fmla="*/ 2583855 h 2869826"/>
              <a:gd name="connsiteX5" fmla="*/ 0 w 581277"/>
              <a:gd name="connsiteY5" fmla="*/ 2869826 h 2869826"/>
              <a:gd name="connsiteX6" fmla="*/ 0 w 581277"/>
              <a:gd name="connsiteY6" fmla="*/ 0 h 286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1277" h="2869826">
                <a:moveTo>
                  <a:pt x="0" y="0"/>
                </a:moveTo>
                <a:lnTo>
                  <a:pt x="563419" y="600364"/>
                </a:lnTo>
                <a:cubicBezTo>
                  <a:pt x="563257" y="1009012"/>
                  <a:pt x="553203" y="1396886"/>
                  <a:pt x="553203" y="1727468"/>
                </a:cubicBezTo>
                <a:cubicBezTo>
                  <a:pt x="391403" y="1983427"/>
                  <a:pt x="496082" y="2141985"/>
                  <a:pt x="580911" y="2136116"/>
                </a:cubicBezTo>
                <a:cubicBezTo>
                  <a:pt x="582613" y="2278847"/>
                  <a:pt x="578649" y="2350121"/>
                  <a:pt x="563418" y="2583855"/>
                </a:cubicBezTo>
                <a:lnTo>
                  <a:pt x="0" y="2869826"/>
                </a:lnTo>
                <a:cubicBezTo>
                  <a:pt x="92364" y="1885509"/>
                  <a:pt x="240146" y="947373"/>
                  <a:pt x="0" y="0"/>
                </a:cubicBezTo>
                <a:close/>
              </a:path>
            </a:pathLst>
          </a:custGeom>
          <a:solidFill>
            <a:srgbClr val="E59F0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96" name="Rectangle 1">
            <a:extLst>
              <a:ext uri="{FF2B5EF4-FFF2-40B4-BE49-F238E27FC236}">
                <a16:creationId xmlns:a16="http://schemas.microsoft.com/office/drawing/2014/main" id="{FBDAD5F6-0EBE-47EF-8E19-CA45BB72F881}"/>
              </a:ext>
            </a:extLst>
          </p:cNvPr>
          <p:cNvSpPr/>
          <p:nvPr/>
        </p:nvSpPr>
        <p:spPr bwMode="auto">
          <a:xfrm>
            <a:off x="8169529" y="2386407"/>
            <a:ext cx="307274" cy="2826335"/>
          </a:xfrm>
          <a:custGeom>
            <a:avLst/>
            <a:gdLst>
              <a:gd name="connsiteX0" fmla="*/ 0 w 905164"/>
              <a:gd name="connsiteY0" fmla="*/ 0 h 1900007"/>
              <a:gd name="connsiteX1" fmla="*/ 905164 w 905164"/>
              <a:gd name="connsiteY1" fmla="*/ 0 h 1900007"/>
              <a:gd name="connsiteX2" fmla="*/ 905164 w 905164"/>
              <a:gd name="connsiteY2" fmla="*/ 1900007 h 1900007"/>
              <a:gd name="connsiteX3" fmla="*/ 0 w 905164"/>
              <a:gd name="connsiteY3" fmla="*/ 1900007 h 1900007"/>
              <a:gd name="connsiteX4" fmla="*/ 0 w 905164"/>
              <a:gd name="connsiteY4" fmla="*/ 0 h 1900007"/>
              <a:gd name="connsiteX0" fmla="*/ 0 w 997528"/>
              <a:gd name="connsiteY0" fmla="*/ 0 h 1927716"/>
              <a:gd name="connsiteX1" fmla="*/ 997528 w 997528"/>
              <a:gd name="connsiteY1" fmla="*/ 27709 h 1927716"/>
              <a:gd name="connsiteX2" fmla="*/ 997528 w 997528"/>
              <a:gd name="connsiteY2" fmla="*/ 1927716 h 1927716"/>
              <a:gd name="connsiteX3" fmla="*/ 92364 w 997528"/>
              <a:gd name="connsiteY3" fmla="*/ 1927716 h 1927716"/>
              <a:gd name="connsiteX4" fmla="*/ 0 w 997528"/>
              <a:gd name="connsiteY4" fmla="*/ 0 h 1927716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997528 w 997528"/>
              <a:gd name="connsiteY2" fmla="*/ 1927716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720437 w 997528"/>
              <a:gd name="connsiteY2" fmla="*/ 2481898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997528"/>
              <a:gd name="connsiteY0" fmla="*/ 0 h 2897535"/>
              <a:gd name="connsiteX1" fmla="*/ 997528 w 997528"/>
              <a:gd name="connsiteY1" fmla="*/ 27709 h 2897535"/>
              <a:gd name="connsiteX2" fmla="*/ 535709 w 997528"/>
              <a:gd name="connsiteY2" fmla="*/ 2528080 h 2897535"/>
              <a:gd name="connsiteX3" fmla="*/ 0 w 997528"/>
              <a:gd name="connsiteY3" fmla="*/ 2897535 h 2897535"/>
              <a:gd name="connsiteX4" fmla="*/ 0 w 997528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35709 w 563419"/>
              <a:gd name="connsiteY2" fmla="*/ 2528080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97535"/>
              <a:gd name="connsiteX1" fmla="*/ 563419 w 563419"/>
              <a:gd name="connsiteY1" fmla="*/ 600364 h 2897535"/>
              <a:gd name="connsiteX2" fmla="*/ 526472 w 563419"/>
              <a:gd name="connsiteY2" fmla="*/ 2518843 h 2897535"/>
              <a:gd name="connsiteX3" fmla="*/ 0 w 563419"/>
              <a:gd name="connsiteY3" fmla="*/ 2897535 h 2897535"/>
              <a:gd name="connsiteX4" fmla="*/ 0 w 563419"/>
              <a:gd name="connsiteY4" fmla="*/ 0 h 2897535"/>
              <a:gd name="connsiteX0" fmla="*/ 0 w 563419"/>
              <a:gd name="connsiteY0" fmla="*/ 0 h 2869826"/>
              <a:gd name="connsiteX1" fmla="*/ 563419 w 563419"/>
              <a:gd name="connsiteY1" fmla="*/ 600364 h 2869826"/>
              <a:gd name="connsiteX2" fmla="*/ 526472 w 563419"/>
              <a:gd name="connsiteY2" fmla="*/ 2518843 h 2869826"/>
              <a:gd name="connsiteX3" fmla="*/ 0 w 563419"/>
              <a:gd name="connsiteY3" fmla="*/ 2869826 h 2869826"/>
              <a:gd name="connsiteX4" fmla="*/ 0 w 563419"/>
              <a:gd name="connsiteY4" fmla="*/ 0 h 2869826"/>
              <a:gd name="connsiteX0" fmla="*/ 0 w 563419"/>
              <a:gd name="connsiteY0" fmla="*/ 0 h 2869826"/>
              <a:gd name="connsiteX1" fmla="*/ 563419 w 563419"/>
              <a:gd name="connsiteY1" fmla="*/ 600364 h 2869826"/>
              <a:gd name="connsiteX2" fmla="*/ 563418 w 563419"/>
              <a:gd name="connsiteY2" fmla="*/ 2583855 h 2869826"/>
              <a:gd name="connsiteX3" fmla="*/ 0 w 563419"/>
              <a:gd name="connsiteY3" fmla="*/ 2869826 h 2869826"/>
              <a:gd name="connsiteX4" fmla="*/ 0 w 563419"/>
              <a:gd name="connsiteY4" fmla="*/ 0 h 2869826"/>
              <a:gd name="connsiteX0" fmla="*/ 0 w 601906"/>
              <a:gd name="connsiteY0" fmla="*/ 0 h 2869826"/>
              <a:gd name="connsiteX1" fmla="*/ 563419 w 601906"/>
              <a:gd name="connsiteY1" fmla="*/ 600364 h 2869826"/>
              <a:gd name="connsiteX2" fmla="*/ 553203 w 601906"/>
              <a:gd name="connsiteY2" fmla="*/ 1727468 h 2869826"/>
              <a:gd name="connsiteX3" fmla="*/ 563418 w 601906"/>
              <a:gd name="connsiteY3" fmla="*/ 2583855 h 2869826"/>
              <a:gd name="connsiteX4" fmla="*/ 0 w 601906"/>
              <a:gd name="connsiteY4" fmla="*/ 2869826 h 2869826"/>
              <a:gd name="connsiteX5" fmla="*/ 0 w 601906"/>
              <a:gd name="connsiteY5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615832"/>
              <a:gd name="connsiteY0" fmla="*/ 0 h 2869826"/>
              <a:gd name="connsiteX1" fmla="*/ 563419 w 615832"/>
              <a:gd name="connsiteY1" fmla="*/ 600364 h 2869826"/>
              <a:gd name="connsiteX2" fmla="*/ 553203 w 615832"/>
              <a:gd name="connsiteY2" fmla="*/ 1727468 h 2869826"/>
              <a:gd name="connsiteX3" fmla="*/ 590147 w 615832"/>
              <a:gd name="connsiteY3" fmla="*/ 2136116 h 2869826"/>
              <a:gd name="connsiteX4" fmla="*/ 563418 w 615832"/>
              <a:gd name="connsiteY4" fmla="*/ 2583855 h 2869826"/>
              <a:gd name="connsiteX5" fmla="*/ 0 w 615832"/>
              <a:gd name="connsiteY5" fmla="*/ 2869826 h 2869826"/>
              <a:gd name="connsiteX6" fmla="*/ 0 w 615832"/>
              <a:gd name="connsiteY6" fmla="*/ 0 h 2869826"/>
              <a:gd name="connsiteX0" fmla="*/ 0 w 590295"/>
              <a:gd name="connsiteY0" fmla="*/ 0 h 2869826"/>
              <a:gd name="connsiteX1" fmla="*/ 563419 w 590295"/>
              <a:gd name="connsiteY1" fmla="*/ 600364 h 2869826"/>
              <a:gd name="connsiteX2" fmla="*/ 553203 w 590295"/>
              <a:gd name="connsiteY2" fmla="*/ 1727468 h 2869826"/>
              <a:gd name="connsiteX3" fmla="*/ 590147 w 590295"/>
              <a:gd name="connsiteY3" fmla="*/ 2136116 h 2869826"/>
              <a:gd name="connsiteX4" fmla="*/ 563418 w 590295"/>
              <a:gd name="connsiteY4" fmla="*/ 2583855 h 2869826"/>
              <a:gd name="connsiteX5" fmla="*/ 0 w 590295"/>
              <a:gd name="connsiteY5" fmla="*/ 2869826 h 2869826"/>
              <a:gd name="connsiteX6" fmla="*/ 0 w 590295"/>
              <a:gd name="connsiteY6" fmla="*/ 0 h 2869826"/>
              <a:gd name="connsiteX0" fmla="*/ 0 w 581277"/>
              <a:gd name="connsiteY0" fmla="*/ 0 h 2869826"/>
              <a:gd name="connsiteX1" fmla="*/ 563419 w 581277"/>
              <a:gd name="connsiteY1" fmla="*/ 600364 h 2869826"/>
              <a:gd name="connsiteX2" fmla="*/ 553203 w 581277"/>
              <a:gd name="connsiteY2" fmla="*/ 1727468 h 2869826"/>
              <a:gd name="connsiteX3" fmla="*/ 580911 w 581277"/>
              <a:gd name="connsiteY3" fmla="*/ 2136116 h 2869826"/>
              <a:gd name="connsiteX4" fmla="*/ 563418 w 581277"/>
              <a:gd name="connsiteY4" fmla="*/ 2583855 h 2869826"/>
              <a:gd name="connsiteX5" fmla="*/ 0 w 581277"/>
              <a:gd name="connsiteY5" fmla="*/ 2869826 h 2869826"/>
              <a:gd name="connsiteX6" fmla="*/ 0 w 581277"/>
              <a:gd name="connsiteY6" fmla="*/ 0 h 286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1277" h="2869826">
                <a:moveTo>
                  <a:pt x="0" y="0"/>
                </a:moveTo>
                <a:lnTo>
                  <a:pt x="563419" y="600364"/>
                </a:lnTo>
                <a:cubicBezTo>
                  <a:pt x="563257" y="1009012"/>
                  <a:pt x="553203" y="1396886"/>
                  <a:pt x="553203" y="1727468"/>
                </a:cubicBezTo>
                <a:cubicBezTo>
                  <a:pt x="391403" y="1983427"/>
                  <a:pt x="496082" y="2141985"/>
                  <a:pt x="580911" y="2136116"/>
                </a:cubicBezTo>
                <a:cubicBezTo>
                  <a:pt x="582613" y="2278847"/>
                  <a:pt x="578649" y="2350121"/>
                  <a:pt x="563418" y="2583855"/>
                </a:cubicBezTo>
                <a:lnTo>
                  <a:pt x="0" y="2869826"/>
                </a:lnTo>
                <a:cubicBezTo>
                  <a:pt x="92364" y="1885509"/>
                  <a:pt x="240146" y="947373"/>
                  <a:pt x="0" y="0"/>
                </a:cubicBezTo>
                <a:close/>
              </a:path>
            </a:pathLst>
          </a:custGeom>
          <a:solidFill>
            <a:srgbClr val="E59F0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92" name="Arc 91">
            <a:extLst>
              <a:ext uri="{FF2B5EF4-FFF2-40B4-BE49-F238E27FC236}">
                <a16:creationId xmlns:a16="http://schemas.microsoft.com/office/drawing/2014/main" id="{579650FE-C49D-4C8C-8480-31808D4728FD}"/>
              </a:ext>
            </a:extLst>
          </p:cNvPr>
          <p:cNvSpPr/>
          <p:nvPr/>
        </p:nvSpPr>
        <p:spPr bwMode="auto">
          <a:xfrm rot="3121676">
            <a:off x="4324767" y="4763472"/>
            <a:ext cx="674757" cy="638883"/>
          </a:xfrm>
          <a:prstGeom prst="arc">
            <a:avLst/>
          </a:prstGeom>
          <a:noFill/>
          <a:ln w="79375" cap="flat" cmpd="sng" algn="ctr">
            <a:solidFill>
              <a:srgbClr val="FBC52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00" name="Arc 99">
            <a:extLst>
              <a:ext uri="{FF2B5EF4-FFF2-40B4-BE49-F238E27FC236}">
                <a16:creationId xmlns:a16="http://schemas.microsoft.com/office/drawing/2014/main" id="{6519DEAB-9FDA-46D0-8140-D33E06596588}"/>
              </a:ext>
            </a:extLst>
          </p:cNvPr>
          <p:cNvSpPr/>
          <p:nvPr/>
        </p:nvSpPr>
        <p:spPr bwMode="auto">
          <a:xfrm rot="3290599">
            <a:off x="5715020" y="4130925"/>
            <a:ext cx="674757" cy="638883"/>
          </a:xfrm>
          <a:prstGeom prst="arc">
            <a:avLst>
              <a:gd name="adj1" fmla="val 16702678"/>
              <a:gd name="adj2" fmla="val 0"/>
            </a:avLst>
          </a:prstGeom>
          <a:noFill/>
          <a:ln w="63500" cap="flat" cmpd="sng" algn="ctr">
            <a:solidFill>
              <a:srgbClr val="FBC93A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01" name="Arc 100">
            <a:extLst>
              <a:ext uri="{FF2B5EF4-FFF2-40B4-BE49-F238E27FC236}">
                <a16:creationId xmlns:a16="http://schemas.microsoft.com/office/drawing/2014/main" id="{B578DBE5-00B4-4CA5-A2A3-3D0C8BFD899F}"/>
              </a:ext>
            </a:extLst>
          </p:cNvPr>
          <p:cNvSpPr/>
          <p:nvPr/>
        </p:nvSpPr>
        <p:spPr bwMode="auto">
          <a:xfrm rot="3290599">
            <a:off x="7386737" y="3521005"/>
            <a:ext cx="674757" cy="638883"/>
          </a:xfrm>
          <a:prstGeom prst="arc">
            <a:avLst/>
          </a:prstGeom>
          <a:noFill/>
          <a:ln w="28575" cap="flat" cmpd="sng" algn="ctr">
            <a:solidFill>
              <a:srgbClr val="FBC52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836" y="5562463"/>
            <a:ext cx="2630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Float Nurse pulled to Med/Surgical Care area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738B28F-F27E-476A-939F-89FE0555F5E3}"/>
              </a:ext>
            </a:extLst>
          </p:cNvPr>
          <p:cNvCxnSpPr>
            <a:cxnSpLocks/>
          </p:cNvCxnSpPr>
          <p:nvPr/>
        </p:nvCxnSpPr>
        <p:spPr bwMode="auto">
          <a:xfrm>
            <a:off x="5169896" y="2716352"/>
            <a:ext cx="926104" cy="66432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miter lim="800000"/>
            <a:headEnd type="oval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97415DC-7C5C-410F-908E-EFF237E9A558}"/>
              </a:ext>
            </a:extLst>
          </p:cNvPr>
          <p:cNvCxnSpPr>
            <a:cxnSpLocks/>
          </p:cNvCxnSpPr>
          <p:nvPr/>
        </p:nvCxnSpPr>
        <p:spPr bwMode="auto">
          <a:xfrm>
            <a:off x="4867841" y="2758555"/>
            <a:ext cx="11446" cy="9738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miter lim="800000"/>
            <a:headEnd type="oval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FC313FB-9992-4DC3-A73E-43BD8721C447}"/>
              </a:ext>
            </a:extLst>
          </p:cNvPr>
          <p:cNvCxnSpPr>
            <a:cxnSpLocks/>
          </p:cNvCxnSpPr>
          <p:nvPr/>
        </p:nvCxnSpPr>
        <p:spPr bwMode="auto">
          <a:xfrm>
            <a:off x="5374190" y="2556591"/>
            <a:ext cx="2067125" cy="1309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miter lim="800000"/>
            <a:headEnd type="oval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655" name="Graphic 27654" descr="Man with cane">
            <a:extLst>
              <a:ext uri="{FF2B5EF4-FFF2-40B4-BE49-F238E27FC236}">
                <a16:creationId xmlns:a16="http://schemas.microsoft.com/office/drawing/2014/main" id="{2D396D9E-97A6-4F1A-8C34-453196A80E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36518"/>
          <a:stretch/>
        </p:blipFill>
        <p:spPr>
          <a:xfrm>
            <a:off x="10751127" y="908991"/>
            <a:ext cx="58047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47975"/>
      </p:ext>
    </p:extLst>
  </p:cSld>
  <p:clrMapOvr>
    <a:masterClrMapping/>
  </p:clrMapOvr>
</p:sld>
</file>

<file path=ppt/theme/theme1.xml><?xml version="1.0" encoding="utf-8"?>
<a:theme xmlns:a="http://schemas.openxmlformats.org/drawingml/2006/main" name="Red Blue and Yellow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lends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7F1623C8-55D3-49C2-97C8-9177EAA75A87}" vid="{3762A7CD-0EF1-4386-9781-6F432B4FF4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10434</TotalTime>
  <Words>3816</Words>
  <Application>Microsoft Office PowerPoint</Application>
  <PresentationFormat>Widescreen</PresentationFormat>
  <Paragraphs>449</Paragraphs>
  <Slides>55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71" baseType="lpstr">
      <vt:lpstr>ＭＳ Ｐゴシック</vt:lpstr>
      <vt:lpstr>72 Black</vt:lpstr>
      <vt:lpstr>72 Light</vt:lpstr>
      <vt:lpstr>Arial</vt:lpstr>
      <vt:lpstr>Calibri</vt:lpstr>
      <vt:lpstr>Cambria</vt:lpstr>
      <vt:lpstr>Courier New</vt:lpstr>
      <vt:lpstr>Fira Sans Extra Condensed Medium</vt:lpstr>
      <vt:lpstr>Oswald Regular</vt:lpstr>
      <vt:lpstr>Roboto</vt:lpstr>
      <vt:lpstr>Tahoma</vt:lpstr>
      <vt:lpstr>Times</vt:lpstr>
      <vt:lpstr>Times New Roman</vt:lpstr>
      <vt:lpstr>Wingdings</vt:lpstr>
      <vt:lpstr>Wingdings 2</vt:lpstr>
      <vt:lpstr>Red Blue and Yellow</vt:lpstr>
      <vt:lpstr>PowerPoint Presentation</vt:lpstr>
      <vt:lpstr>My Goals</vt:lpstr>
      <vt:lpstr>Objectives: Safe and Assisted Bed Exits</vt:lpstr>
      <vt:lpstr>But First, What We Know:</vt:lpstr>
      <vt:lpstr>Facts – What We Know from the Evidence</vt:lpstr>
      <vt:lpstr>Over Reliance on Call Lights as Strategy:  Alert and Cognitively Impaired Patients </vt:lpstr>
      <vt:lpstr>Understanding and Managing Risk</vt:lpstr>
      <vt:lpstr>Accident Theory</vt:lpstr>
      <vt:lpstr>SPHM: Patient Handling Injury</vt:lpstr>
      <vt:lpstr>Fall Event: Fall Risks</vt:lpstr>
      <vt:lpstr>Manage and Reduce Risk </vt:lpstr>
      <vt:lpstr>Falls From Beds Result in Injury</vt:lpstr>
      <vt:lpstr>Falls from High Bed:  Head First</vt:lpstr>
      <vt:lpstr>Falls from High Bed:  Foot First</vt:lpstr>
      <vt:lpstr>Foot First Low Bed Fall</vt:lpstr>
      <vt:lpstr>Prioritize bed exit interventions into safe mobility and fall prevention care planning</vt:lpstr>
      <vt:lpstr>Patient Assessment: Bed Mobility Tasks </vt:lpstr>
      <vt:lpstr>SPHM Algorithms: Traditional Suggested Care Pathway</vt:lpstr>
      <vt:lpstr>VISN 8 PSCI, 2005,  Safe Patient Handling and  Movement  Algorithms </vt:lpstr>
      <vt:lpstr>Transfer Approach and Equipment </vt:lpstr>
      <vt:lpstr>Ergonomic exposures associated with Caregiver-Assisted activities of daily living (ADLs) </vt:lpstr>
      <vt:lpstr>Regular vs Concave Mattresses</vt:lpstr>
      <vt:lpstr>Redesign the Room: Bed Placement in Room </vt:lpstr>
      <vt:lpstr>Manage and Individualize the Environment</vt:lpstr>
      <vt:lpstr>PowerPoint Presentation</vt:lpstr>
      <vt:lpstr>Slide Boards Transfers</vt:lpstr>
      <vt:lpstr>What’s the matter  with this?</vt:lpstr>
      <vt:lpstr>Apply This To Practice </vt:lpstr>
      <vt:lpstr>Hemispheric Functions</vt:lpstr>
      <vt:lpstr>Lateral Characteristics</vt:lpstr>
      <vt:lpstr>General Deficits </vt:lpstr>
      <vt:lpstr>Safe Exit Strategies</vt:lpstr>
      <vt:lpstr>Reengineer Protocols</vt:lpstr>
      <vt:lpstr>Bed Sensors Pads:  See Curbell Medical Products at the end of this presentation</vt:lpstr>
      <vt:lpstr>Integrate Technology</vt:lpstr>
      <vt:lpstr>Patient Education Videos</vt:lpstr>
      <vt:lpstr>Transferring In and Out of Bed</vt:lpstr>
      <vt:lpstr>Lying  Down In Bed</vt:lpstr>
      <vt:lpstr>Patient Engagement </vt:lpstr>
      <vt:lpstr>PowerPoint Presentation</vt:lpstr>
      <vt:lpstr>Product Info &amp; References Strategies to Maximize Safe and Assisted Bed Exits  May 19th, 2021</vt:lpstr>
      <vt:lpstr>Curbell Medical</vt:lpstr>
      <vt:lpstr>Curbell Medical</vt:lpstr>
      <vt:lpstr>Curbell Medical</vt:lpstr>
      <vt:lpstr>Curbell Medical</vt:lpstr>
      <vt:lpstr>Curbell Medical – Other FM Products</vt:lpstr>
      <vt:lpstr>References</vt:lpstr>
      <vt:lpstr>References </vt:lpstr>
      <vt:lpstr>Bed Height – Read:</vt:lpstr>
      <vt:lpstr>Call Light – Read:</vt:lpstr>
      <vt:lpstr>White Paper – Read:</vt:lpstr>
      <vt:lpstr>Links:</vt:lpstr>
      <vt:lpstr>Contacts:</vt:lpstr>
      <vt:lpstr>See you next time!   </vt:lpstr>
      <vt:lpstr>Thank You and Please Share More!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George Reamsnyder</cp:lastModifiedBy>
  <cp:revision>241</cp:revision>
  <cp:lastPrinted>2021-03-17T14:11:21Z</cp:lastPrinted>
  <dcterms:created xsi:type="dcterms:W3CDTF">2021-03-17T14:09:07Z</dcterms:created>
  <dcterms:modified xsi:type="dcterms:W3CDTF">2021-05-19T21:03:02Z</dcterms:modified>
</cp:coreProperties>
</file>