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1" ContentType="image/jpeg"/>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9" r:id="rId4"/>
    <p:sldMasterId id="2147483757" r:id="rId5"/>
  </p:sldMasterIdLst>
  <p:notesMasterIdLst>
    <p:notesMasterId r:id="rId51"/>
  </p:notesMasterIdLst>
  <p:handoutMasterIdLst>
    <p:handoutMasterId r:id="rId52"/>
  </p:handoutMasterIdLst>
  <p:sldIdLst>
    <p:sldId id="271" r:id="rId6"/>
    <p:sldId id="423" r:id="rId7"/>
    <p:sldId id="1387" r:id="rId8"/>
    <p:sldId id="369" r:id="rId9"/>
    <p:sldId id="1360" r:id="rId10"/>
    <p:sldId id="1422" r:id="rId11"/>
    <p:sldId id="1423" r:id="rId12"/>
    <p:sldId id="1452" r:id="rId13"/>
    <p:sldId id="1453" r:id="rId14"/>
    <p:sldId id="1424" r:id="rId15"/>
    <p:sldId id="1454" r:id="rId16"/>
    <p:sldId id="1444" r:id="rId17"/>
    <p:sldId id="1449" r:id="rId18"/>
    <p:sldId id="1445" r:id="rId19"/>
    <p:sldId id="1443" r:id="rId20"/>
    <p:sldId id="384" r:id="rId21"/>
    <p:sldId id="1476" r:id="rId22"/>
    <p:sldId id="1465" r:id="rId23"/>
    <p:sldId id="1461" r:id="rId24"/>
    <p:sldId id="1464" r:id="rId25"/>
    <p:sldId id="371" r:id="rId26"/>
    <p:sldId id="1473" r:id="rId27"/>
    <p:sldId id="1474" r:id="rId28"/>
    <p:sldId id="1475" r:id="rId29"/>
    <p:sldId id="370" r:id="rId30"/>
    <p:sldId id="360" r:id="rId31"/>
    <p:sldId id="1477" r:id="rId32"/>
    <p:sldId id="404" r:id="rId33"/>
    <p:sldId id="1420" r:id="rId34"/>
    <p:sldId id="1457" r:id="rId35"/>
    <p:sldId id="1458" r:id="rId36"/>
    <p:sldId id="1463" r:id="rId37"/>
    <p:sldId id="1459" r:id="rId38"/>
    <p:sldId id="391" r:id="rId39"/>
    <p:sldId id="1478" r:id="rId40"/>
    <p:sldId id="1389" r:id="rId41"/>
    <p:sldId id="1428" r:id="rId42"/>
    <p:sldId id="1429" r:id="rId43"/>
    <p:sldId id="1499" r:id="rId44"/>
    <p:sldId id="1494" r:id="rId45"/>
    <p:sldId id="1496" r:id="rId46"/>
    <p:sldId id="1495" r:id="rId47"/>
    <p:sldId id="1497" r:id="rId48"/>
    <p:sldId id="1498" r:id="rId49"/>
    <p:sldId id="1502" r:id="rId50"/>
  </p:sldIdLst>
  <p:sldSz cx="12192000" cy="6858000"/>
  <p:notesSz cx="6858000" cy="9144000"/>
  <p:defaultTextStyle>
    <a:defPPr>
      <a:defRPr lang="en-US"/>
    </a:defPPr>
    <a:lvl1pPr marL="0" algn="l" defTabSz="457155" rtl="0" eaLnBrk="1" latinLnBrk="0" hangingPunct="1">
      <a:defRPr sz="1900" kern="1200">
        <a:solidFill>
          <a:schemeClr val="tx1"/>
        </a:solidFill>
        <a:latin typeface="+mn-lt"/>
        <a:ea typeface="+mn-ea"/>
        <a:cs typeface="+mn-cs"/>
      </a:defRPr>
    </a:lvl1pPr>
    <a:lvl2pPr marL="457155" algn="l" defTabSz="457155" rtl="0" eaLnBrk="1" latinLnBrk="0" hangingPunct="1">
      <a:defRPr sz="1900" kern="1200">
        <a:solidFill>
          <a:schemeClr val="tx1"/>
        </a:solidFill>
        <a:latin typeface="+mn-lt"/>
        <a:ea typeface="+mn-ea"/>
        <a:cs typeface="+mn-cs"/>
      </a:defRPr>
    </a:lvl2pPr>
    <a:lvl3pPr marL="914309" algn="l" defTabSz="457155" rtl="0" eaLnBrk="1" latinLnBrk="0" hangingPunct="1">
      <a:defRPr sz="1900" kern="1200">
        <a:solidFill>
          <a:schemeClr val="tx1"/>
        </a:solidFill>
        <a:latin typeface="+mn-lt"/>
        <a:ea typeface="+mn-ea"/>
        <a:cs typeface="+mn-cs"/>
      </a:defRPr>
    </a:lvl3pPr>
    <a:lvl4pPr marL="1371464" algn="l" defTabSz="457155" rtl="0" eaLnBrk="1" latinLnBrk="0" hangingPunct="1">
      <a:defRPr sz="1900" kern="1200">
        <a:solidFill>
          <a:schemeClr val="tx1"/>
        </a:solidFill>
        <a:latin typeface="+mn-lt"/>
        <a:ea typeface="+mn-ea"/>
        <a:cs typeface="+mn-cs"/>
      </a:defRPr>
    </a:lvl4pPr>
    <a:lvl5pPr marL="1828618" algn="l" defTabSz="457155" rtl="0" eaLnBrk="1" latinLnBrk="0" hangingPunct="1">
      <a:defRPr sz="1900" kern="1200">
        <a:solidFill>
          <a:schemeClr val="tx1"/>
        </a:solidFill>
        <a:latin typeface="+mn-lt"/>
        <a:ea typeface="+mn-ea"/>
        <a:cs typeface="+mn-cs"/>
      </a:defRPr>
    </a:lvl5pPr>
    <a:lvl6pPr marL="2285774" algn="l" defTabSz="457155" rtl="0" eaLnBrk="1" latinLnBrk="0" hangingPunct="1">
      <a:defRPr sz="1900" kern="1200">
        <a:solidFill>
          <a:schemeClr val="tx1"/>
        </a:solidFill>
        <a:latin typeface="+mn-lt"/>
        <a:ea typeface="+mn-ea"/>
        <a:cs typeface="+mn-cs"/>
      </a:defRPr>
    </a:lvl6pPr>
    <a:lvl7pPr marL="2742926" algn="l" defTabSz="457155" rtl="0" eaLnBrk="1" latinLnBrk="0" hangingPunct="1">
      <a:defRPr sz="1900" kern="1200">
        <a:solidFill>
          <a:schemeClr val="tx1"/>
        </a:solidFill>
        <a:latin typeface="+mn-lt"/>
        <a:ea typeface="+mn-ea"/>
        <a:cs typeface="+mn-cs"/>
      </a:defRPr>
    </a:lvl7pPr>
    <a:lvl8pPr marL="3200080" algn="l" defTabSz="457155" rtl="0" eaLnBrk="1" latinLnBrk="0" hangingPunct="1">
      <a:defRPr sz="1900" kern="1200">
        <a:solidFill>
          <a:schemeClr val="tx1"/>
        </a:solidFill>
        <a:latin typeface="+mn-lt"/>
        <a:ea typeface="+mn-ea"/>
        <a:cs typeface="+mn-cs"/>
      </a:defRPr>
    </a:lvl8pPr>
    <a:lvl9pPr marL="3657235" algn="l" defTabSz="45715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8">
          <p15:clr>
            <a:srgbClr val="A4A3A4"/>
          </p15:clr>
        </p15:guide>
        <p15:guide id="2" pos="3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249"/>
    <a:srgbClr val="55A839"/>
    <a:srgbClr val="9F2022"/>
    <a:srgbClr val="A1C275"/>
    <a:srgbClr val="2F4159"/>
    <a:srgbClr val="194073"/>
    <a:srgbClr val="94BA62"/>
    <a:srgbClr val="7DBC68"/>
    <a:srgbClr val="1D64A7"/>
    <a:srgbClr val="D1242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2" autoAdjust="0"/>
    <p:restoredTop sz="79915" autoAdjust="0"/>
  </p:normalViewPr>
  <p:slideViewPr>
    <p:cSldViewPr snapToGrid="0">
      <p:cViewPr varScale="1">
        <p:scale>
          <a:sx n="91" d="100"/>
          <a:sy n="91" d="100"/>
        </p:scale>
        <p:origin x="1566" y="90"/>
      </p:cViewPr>
      <p:guideLst>
        <p:guide orient="horz" pos="2348"/>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24"/>
    </p:cViewPr>
  </p:sorterViewPr>
  <p:notesViewPr>
    <p:cSldViewPr snapToGrid="0">
      <p:cViewPr varScale="1">
        <p:scale>
          <a:sx n="85" d="100"/>
          <a:sy n="85" d="100"/>
        </p:scale>
        <p:origin x="30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FM</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E56F-4FD2-9DFF-74E74E3D23EE}"/>
              </c:ext>
            </c:extLst>
          </c:dPt>
          <c:dPt>
            <c:idx val="1"/>
            <c:bubble3D val="0"/>
            <c:spPr>
              <a:solidFill>
                <a:srgbClr val="55A83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56F-4FD2-9DFF-74E74E3D23EE}"/>
              </c:ext>
            </c:extLst>
          </c:dPt>
          <c:dPt>
            <c:idx val="2"/>
            <c:bubble3D val="0"/>
            <c:spPr>
              <a:solidFill>
                <a:srgbClr val="2F41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56F-4FD2-9DFF-74E74E3D23EE}"/>
              </c:ext>
            </c:extLst>
          </c:dPt>
          <c:dLbls>
            <c:dLbl>
              <c:idx val="0"/>
              <c:tx>
                <c:rich>
                  <a:bodyPr/>
                  <a:lstStyle/>
                  <a:p>
                    <a:r>
                      <a:rPr lang="en-US" dirty="0"/>
                      <a:t>$</a:t>
                    </a:r>
                    <a:fld id="{9628E69E-C3D4-4AD4-B26E-6C412E71EC64}" type="VALUE">
                      <a:rPr lang="en-US" smtClean="0"/>
                      <a:pPr/>
                      <a:t>[VALUE]</a:t>
                    </a:fld>
                    <a:r>
                      <a:rPr lang="en-US" baseline="0" dirty="0"/>
                      <a:t> B</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F-4FD2-9DFF-74E74E3D23EE}"/>
                </c:ext>
              </c:extLst>
            </c:dLbl>
            <c:dLbl>
              <c:idx val="1"/>
              <c:tx>
                <c:rich>
                  <a:bodyPr/>
                  <a:lstStyle/>
                  <a:p>
                    <a:r>
                      <a:rPr lang="en-US"/>
                      <a:t>$</a:t>
                    </a:r>
                    <a:fld id="{6F298C43-B9D6-4F16-AE81-F63C51AD42F5}" type="VALUE">
                      <a:rPr lang="en-US" smtClean="0"/>
                      <a:pPr/>
                      <a:t>[VALUE]</a:t>
                    </a:fld>
                    <a:r>
                      <a:rPr lang="en-US"/>
                      <a:t> </a:t>
                    </a:r>
                    <a:r>
                      <a:rPr lang="en-US" baseline="0"/>
                      <a:t>B</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6F-4FD2-9DFF-74E74E3D23EE}"/>
                </c:ext>
              </c:extLst>
            </c:dLbl>
            <c:dLbl>
              <c:idx val="2"/>
              <c:tx>
                <c:rich>
                  <a:bodyPr/>
                  <a:lstStyle/>
                  <a:p>
                    <a:r>
                      <a:rPr lang="en-US" dirty="0"/>
                      <a:t>$</a:t>
                    </a:r>
                    <a:fld id="{DACC412C-0125-4A46-8962-064AC5D06A4A}" type="VALUE">
                      <a:rPr lang="en-US" smtClean="0"/>
                      <a:pPr/>
                      <a:t>[VALUE]</a:t>
                    </a:fld>
                    <a:r>
                      <a:rPr lang="en-US" dirty="0"/>
                      <a:t> </a:t>
                    </a:r>
                    <a:r>
                      <a:rPr lang="en-US" baseline="0" dirty="0"/>
                      <a:t>B</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F-4FD2-9DFF-74E74E3D23E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Medicaid</c:v>
                </c:pt>
                <c:pt idx="1">
                  <c:v>Medicare</c:v>
                </c:pt>
                <c:pt idx="2">
                  <c:v>Private/Out-of-Pocket</c:v>
                </c:pt>
              </c:strCache>
            </c:strRef>
          </c:cat>
          <c:val>
            <c:numRef>
              <c:f>Sheet1!$B$2:$B$4</c:f>
              <c:numCache>
                <c:formatCode>General</c:formatCode>
                <c:ptCount val="3"/>
                <c:pt idx="0">
                  <c:v>9</c:v>
                </c:pt>
                <c:pt idx="1">
                  <c:v>12</c:v>
                </c:pt>
                <c:pt idx="2">
                  <c:v>29</c:v>
                </c:pt>
              </c:numCache>
            </c:numRef>
          </c:val>
          <c:extLst>
            <c:ext xmlns:c16="http://schemas.microsoft.com/office/drawing/2014/chart" uri="{C3380CC4-5D6E-409C-BE32-E72D297353CC}">
              <c16:uniqueId val="{00000000-E56F-4FD2-9DFF-74E74E3D23E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Entry>
      <c:layout>
        <c:manualLayout>
          <c:xMode val="edge"/>
          <c:yMode val="edge"/>
          <c:x val="0.63071599627071229"/>
          <c:y val="0.36811962047697833"/>
          <c:w val="0.33101744846485104"/>
          <c:h val="0.2965729394332591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49B3F-732F-4595-85EA-3B79CCE2AE3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8A5A77D-E03A-4693-BAE8-F62999337640}">
      <dgm:prSet phldrT="[Text]"/>
      <dgm:spPr>
        <a:solidFill>
          <a:srgbClr val="44868C"/>
        </a:solidFill>
      </dgm:spPr>
      <dgm:t>
        <a:bodyPr/>
        <a:lstStyle/>
        <a:p>
          <a:r>
            <a:rPr lang="en-US" dirty="0"/>
            <a:t>Emergency Dept.</a:t>
          </a:r>
        </a:p>
      </dgm:t>
    </dgm:pt>
    <dgm:pt modelId="{1825FDFF-499E-492C-9640-2C585A375FA7}" type="parTrans" cxnId="{C0A815C3-9263-4CC1-9769-102440A539A3}">
      <dgm:prSet/>
      <dgm:spPr/>
      <dgm:t>
        <a:bodyPr/>
        <a:lstStyle/>
        <a:p>
          <a:endParaRPr lang="en-US"/>
        </a:p>
      </dgm:t>
    </dgm:pt>
    <dgm:pt modelId="{674BF4AB-35B3-4CB9-9005-2293737D6E28}" type="sibTrans" cxnId="{C0A815C3-9263-4CC1-9769-102440A539A3}">
      <dgm:prSet/>
      <dgm:spPr/>
      <dgm:t>
        <a:bodyPr/>
        <a:lstStyle/>
        <a:p>
          <a:endParaRPr lang="en-US"/>
        </a:p>
      </dgm:t>
    </dgm:pt>
    <dgm:pt modelId="{156034C8-3EA7-41FD-BAED-85E1FCC7CE97}">
      <dgm:prSet phldrT="[Text]"/>
      <dgm:spPr/>
      <dgm:t>
        <a:bodyPr/>
        <a:lstStyle/>
        <a:p>
          <a:r>
            <a:rPr lang="en-US" dirty="0"/>
            <a:t>Patient presents to ED following a fall </a:t>
          </a:r>
          <a:br>
            <a:rPr lang="en-US" dirty="0"/>
          </a:br>
          <a:endParaRPr lang="en-US" dirty="0"/>
        </a:p>
      </dgm:t>
    </dgm:pt>
    <dgm:pt modelId="{47F5645D-8875-4B6D-8CF5-3C59866C1068}" type="parTrans" cxnId="{42AE0A81-DAB6-450B-BB6A-53979ECB35FE}">
      <dgm:prSet/>
      <dgm:spPr/>
      <dgm:t>
        <a:bodyPr/>
        <a:lstStyle/>
        <a:p>
          <a:endParaRPr lang="en-US"/>
        </a:p>
      </dgm:t>
    </dgm:pt>
    <dgm:pt modelId="{5C952C6D-B68A-451B-8458-5357866CD937}" type="sibTrans" cxnId="{42AE0A81-DAB6-450B-BB6A-53979ECB35FE}">
      <dgm:prSet/>
      <dgm:spPr/>
      <dgm:t>
        <a:bodyPr/>
        <a:lstStyle/>
        <a:p>
          <a:endParaRPr lang="en-US"/>
        </a:p>
      </dgm:t>
    </dgm:pt>
    <dgm:pt modelId="{B35C87A6-336D-4EFC-A274-1CCA19FAD11D}">
      <dgm:prSet phldrT="[Text]"/>
      <dgm:spPr>
        <a:solidFill>
          <a:srgbClr val="44868C"/>
        </a:solidFill>
      </dgm:spPr>
      <dgm:t>
        <a:bodyPr/>
        <a:lstStyle/>
        <a:p>
          <a:r>
            <a:rPr lang="en-US" dirty="0"/>
            <a:t>Inpatient/Home</a:t>
          </a:r>
        </a:p>
      </dgm:t>
    </dgm:pt>
    <dgm:pt modelId="{B618B45F-DDD1-4FED-8121-8EBD1571559F}" type="parTrans" cxnId="{EE603943-0540-4B01-90A3-61E80077B812}">
      <dgm:prSet/>
      <dgm:spPr/>
      <dgm:t>
        <a:bodyPr/>
        <a:lstStyle/>
        <a:p>
          <a:endParaRPr lang="en-US"/>
        </a:p>
      </dgm:t>
    </dgm:pt>
    <dgm:pt modelId="{17DBA31A-B48A-4E12-A8B5-319E5E3114B5}" type="sibTrans" cxnId="{EE603943-0540-4B01-90A3-61E80077B812}">
      <dgm:prSet/>
      <dgm:spPr/>
      <dgm:t>
        <a:bodyPr/>
        <a:lstStyle/>
        <a:p>
          <a:endParaRPr lang="en-US"/>
        </a:p>
      </dgm:t>
    </dgm:pt>
    <dgm:pt modelId="{697A420A-537E-42E8-99A7-AF9F14D7F29F}">
      <dgm:prSet phldrT="[Text]" custT="1"/>
      <dgm:spPr/>
      <dgm:t>
        <a:bodyPr/>
        <a:lstStyle/>
        <a:p>
          <a:r>
            <a:rPr lang="en-US" sz="1100" dirty="0"/>
            <a:t>Inpatient clinical staff reviews findings and implements fall prevention measures specific to risks identified in Safe Balance report alongside nursing fall prevention protocols. </a:t>
          </a:r>
          <a:br>
            <a:rPr lang="en-US" sz="1100" dirty="0"/>
          </a:br>
          <a:endParaRPr lang="en-US" sz="1100" dirty="0"/>
        </a:p>
      </dgm:t>
    </dgm:pt>
    <dgm:pt modelId="{9FDFDF7B-C167-4F62-B31A-8D470F2877BA}" type="parTrans" cxnId="{F5E7A4EB-4333-4D94-A789-D4A1067E2FF7}">
      <dgm:prSet/>
      <dgm:spPr/>
      <dgm:t>
        <a:bodyPr/>
        <a:lstStyle/>
        <a:p>
          <a:endParaRPr lang="en-US"/>
        </a:p>
      </dgm:t>
    </dgm:pt>
    <dgm:pt modelId="{BD32B5D6-1D7B-45CA-97F4-E15373E1DEC8}" type="sibTrans" cxnId="{F5E7A4EB-4333-4D94-A789-D4A1067E2FF7}">
      <dgm:prSet/>
      <dgm:spPr/>
      <dgm:t>
        <a:bodyPr/>
        <a:lstStyle/>
        <a:p>
          <a:endParaRPr lang="en-US"/>
        </a:p>
      </dgm:t>
    </dgm:pt>
    <dgm:pt modelId="{202C9A3A-9EBF-46DA-8FFA-A4214C2A6F4A}">
      <dgm:prSet phldrT="[Text]"/>
      <dgm:spPr/>
      <dgm:t>
        <a:bodyPr/>
        <a:lstStyle/>
        <a:p>
          <a:r>
            <a:rPr lang="en-US" dirty="0"/>
            <a:t>Safe Balance Assessment Completed with Suggested Care Plan and Report Generated</a:t>
          </a:r>
        </a:p>
      </dgm:t>
    </dgm:pt>
    <dgm:pt modelId="{459CAAAD-C9D2-42AF-8AA8-706021475797}" type="parTrans" cxnId="{64E76DD5-0F27-4C06-992C-DA6CB0BD72B8}">
      <dgm:prSet/>
      <dgm:spPr/>
      <dgm:t>
        <a:bodyPr/>
        <a:lstStyle/>
        <a:p>
          <a:endParaRPr lang="en-US"/>
        </a:p>
      </dgm:t>
    </dgm:pt>
    <dgm:pt modelId="{CD7D2FB3-02EC-455C-9F39-2B04B039A43B}" type="sibTrans" cxnId="{64E76DD5-0F27-4C06-992C-DA6CB0BD72B8}">
      <dgm:prSet/>
      <dgm:spPr/>
      <dgm:t>
        <a:bodyPr/>
        <a:lstStyle/>
        <a:p>
          <a:endParaRPr lang="en-US"/>
        </a:p>
      </dgm:t>
    </dgm:pt>
    <dgm:pt modelId="{EAFC2D3B-E87A-4241-9B16-2F35A13AB1B7}">
      <dgm:prSet/>
      <dgm:spPr>
        <a:solidFill>
          <a:srgbClr val="44868C"/>
        </a:solidFill>
      </dgm:spPr>
      <dgm:t>
        <a:bodyPr/>
        <a:lstStyle/>
        <a:p>
          <a:r>
            <a:rPr lang="en-US"/>
            <a:t>Emergency Dept.</a:t>
          </a:r>
          <a:endParaRPr lang="en-US" dirty="0"/>
        </a:p>
      </dgm:t>
    </dgm:pt>
    <dgm:pt modelId="{1F7FBE6F-B0D7-4BA2-A6B2-DE36306B7235}" type="parTrans" cxnId="{D2C8AE24-F8C4-4F78-9386-793782B02D18}">
      <dgm:prSet/>
      <dgm:spPr/>
      <dgm:t>
        <a:bodyPr/>
        <a:lstStyle/>
        <a:p>
          <a:endParaRPr lang="en-US"/>
        </a:p>
      </dgm:t>
    </dgm:pt>
    <dgm:pt modelId="{8C84850F-2926-4282-A8EF-54ACB80C0BC2}" type="sibTrans" cxnId="{D2C8AE24-F8C4-4F78-9386-793782B02D18}">
      <dgm:prSet/>
      <dgm:spPr/>
      <dgm:t>
        <a:bodyPr/>
        <a:lstStyle/>
        <a:p>
          <a:endParaRPr lang="en-US"/>
        </a:p>
      </dgm:t>
    </dgm:pt>
    <dgm:pt modelId="{8E3B2836-F020-4A12-BA64-5862B5D38911}">
      <dgm:prSet phldrT="[Text]" custT="1"/>
      <dgm:spPr/>
      <dgm:t>
        <a:bodyPr/>
        <a:lstStyle/>
        <a:p>
          <a:r>
            <a:rPr lang="en-US" sz="1100" dirty="0"/>
            <a:t>Patient provided discharge plan for follow up mitigation strategies with their PCP and are referred to appropriate service lines when applicable based on risks. </a:t>
          </a:r>
        </a:p>
      </dgm:t>
    </dgm:pt>
    <dgm:pt modelId="{6FB81B0C-F284-437F-BB2A-116501227C25}" type="parTrans" cxnId="{61433D90-6C10-4825-8936-8BBFB8DCB07B}">
      <dgm:prSet/>
      <dgm:spPr/>
      <dgm:t>
        <a:bodyPr/>
        <a:lstStyle/>
        <a:p>
          <a:endParaRPr lang="en-US"/>
        </a:p>
      </dgm:t>
    </dgm:pt>
    <dgm:pt modelId="{4414E068-3F8A-4531-B40F-E3E6ECDACA3C}" type="sibTrans" cxnId="{61433D90-6C10-4825-8936-8BBFB8DCB07B}">
      <dgm:prSet/>
      <dgm:spPr/>
      <dgm:t>
        <a:bodyPr/>
        <a:lstStyle/>
        <a:p>
          <a:endParaRPr lang="en-US"/>
        </a:p>
      </dgm:t>
    </dgm:pt>
    <dgm:pt modelId="{97041EB2-94AF-4167-8CBB-E7E729FFE8AB}" type="pres">
      <dgm:prSet presAssocID="{6CC49B3F-732F-4595-85EA-3B79CCE2AE39}" presName="rootnode" presStyleCnt="0">
        <dgm:presLayoutVars>
          <dgm:chMax/>
          <dgm:chPref/>
          <dgm:dir/>
          <dgm:animLvl val="lvl"/>
        </dgm:presLayoutVars>
      </dgm:prSet>
      <dgm:spPr/>
    </dgm:pt>
    <dgm:pt modelId="{FC65D26B-EFB9-4560-8795-FC601A5E3914}" type="pres">
      <dgm:prSet presAssocID="{E8A5A77D-E03A-4693-BAE8-F62999337640}" presName="composite" presStyleCnt="0"/>
      <dgm:spPr/>
    </dgm:pt>
    <dgm:pt modelId="{16BB793F-9E53-4E28-91D1-6DE1F0DAAFED}" type="pres">
      <dgm:prSet presAssocID="{E8A5A77D-E03A-4693-BAE8-F62999337640}" presName="bentUpArrow1" presStyleLbl="alignImgPlace1" presStyleIdx="0" presStyleCnt="2" custLinFactX="-78443" custLinFactNeighborX="-100000" custLinFactNeighborY="-9070"/>
      <dgm:spPr>
        <a:solidFill>
          <a:srgbClr val="A1C275"/>
        </a:solidFill>
      </dgm:spPr>
    </dgm:pt>
    <dgm:pt modelId="{916FF841-5418-4DE1-B69C-92F948B4C228}" type="pres">
      <dgm:prSet presAssocID="{E8A5A77D-E03A-4693-BAE8-F62999337640}" presName="ParentText" presStyleLbl="node1" presStyleIdx="0" presStyleCnt="3" custLinFactX="-43095" custLinFactNeighborX="-100000" custLinFactNeighborY="-1882">
        <dgm:presLayoutVars>
          <dgm:chMax val="1"/>
          <dgm:chPref val="1"/>
          <dgm:bulletEnabled val="1"/>
        </dgm:presLayoutVars>
      </dgm:prSet>
      <dgm:spPr/>
    </dgm:pt>
    <dgm:pt modelId="{C255FC0F-722E-4E18-9257-6E0C26308FBF}" type="pres">
      <dgm:prSet presAssocID="{E8A5A77D-E03A-4693-BAE8-F62999337640}" presName="ChildText" presStyleLbl="revTx" presStyleIdx="0" presStyleCnt="3" custScaleX="474127" custLinFactNeighborX="-3726" custLinFactNeighborY="4655">
        <dgm:presLayoutVars>
          <dgm:chMax val="0"/>
          <dgm:chPref val="0"/>
          <dgm:bulletEnabled val="1"/>
        </dgm:presLayoutVars>
      </dgm:prSet>
      <dgm:spPr/>
    </dgm:pt>
    <dgm:pt modelId="{8EC7D32D-F394-4EC9-92E2-9B64FD18C6EF}" type="pres">
      <dgm:prSet presAssocID="{674BF4AB-35B3-4CB9-9005-2293737D6E28}" presName="sibTrans" presStyleCnt="0"/>
      <dgm:spPr/>
    </dgm:pt>
    <dgm:pt modelId="{24F1B2F0-1895-4F0C-90EB-3FE1FE2567E6}" type="pres">
      <dgm:prSet presAssocID="{EAFC2D3B-E87A-4241-9B16-2F35A13AB1B7}" presName="composite" presStyleCnt="0"/>
      <dgm:spPr/>
    </dgm:pt>
    <dgm:pt modelId="{465F7694-B76C-4522-8CBD-F0E25704969D}" type="pres">
      <dgm:prSet presAssocID="{EAFC2D3B-E87A-4241-9B16-2F35A13AB1B7}" presName="bentUpArrow1" presStyleLbl="alignImgPlace1" presStyleIdx="1" presStyleCnt="2" custLinFactX="-88065" custLinFactNeighborX="-100000" custLinFactNeighborY="-18268"/>
      <dgm:spPr>
        <a:solidFill>
          <a:srgbClr val="A1C275"/>
        </a:solidFill>
      </dgm:spPr>
    </dgm:pt>
    <dgm:pt modelId="{421F037C-08E2-47C7-876E-77C1F2FE88D6}" type="pres">
      <dgm:prSet presAssocID="{EAFC2D3B-E87A-4241-9B16-2F35A13AB1B7}" presName="ParentText" presStyleLbl="node1" presStyleIdx="1" presStyleCnt="3" custLinFactX="-52693" custLinFactNeighborX="-100000">
        <dgm:presLayoutVars>
          <dgm:chMax val="1"/>
          <dgm:chPref val="1"/>
          <dgm:bulletEnabled val="1"/>
        </dgm:presLayoutVars>
      </dgm:prSet>
      <dgm:spPr/>
    </dgm:pt>
    <dgm:pt modelId="{E8481F13-FA54-4207-AD5F-44976E63DAE5}" type="pres">
      <dgm:prSet presAssocID="{EAFC2D3B-E87A-4241-9B16-2F35A13AB1B7}" presName="ChildText" presStyleLbl="revTx" presStyleIdx="1" presStyleCnt="3">
        <dgm:presLayoutVars>
          <dgm:chMax val="0"/>
          <dgm:chPref val="0"/>
          <dgm:bulletEnabled val="1"/>
        </dgm:presLayoutVars>
      </dgm:prSet>
      <dgm:spPr/>
    </dgm:pt>
    <dgm:pt modelId="{E36A71C8-7DE5-4B28-9ACE-9D8B2C079198}" type="pres">
      <dgm:prSet presAssocID="{8C84850F-2926-4282-A8EF-54ACB80C0BC2}" presName="sibTrans" presStyleCnt="0"/>
      <dgm:spPr/>
    </dgm:pt>
    <dgm:pt modelId="{DE3137C0-9A8A-4E8E-91D6-EEBE61DFAD7E}" type="pres">
      <dgm:prSet presAssocID="{B35C87A6-336D-4EFC-A274-1CCA19FAD11D}" presName="composite" presStyleCnt="0"/>
      <dgm:spPr/>
    </dgm:pt>
    <dgm:pt modelId="{68639B89-F735-4FD0-B26D-5E85BDC2531D}" type="pres">
      <dgm:prSet presAssocID="{B35C87A6-336D-4EFC-A274-1CCA19FAD11D}" presName="ParentText" presStyleLbl="node1" presStyleIdx="2" presStyleCnt="3" custLinFactX="-100000" custLinFactNeighborX="-100258" custLinFactNeighborY="-9119">
        <dgm:presLayoutVars>
          <dgm:chMax val="1"/>
          <dgm:chPref val="1"/>
          <dgm:bulletEnabled val="1"/>
        </dgm:presLayoutVars>
      </dgm:prSet>
      <dgm:spPr/>
    </dgm:pt>
    <dgm:pt modelId="{E8AD73A9-EDE5-4E50-9C65-6D18A0C936CE}" type="pres">
      <dgm:prSet presAssocID="{B35C87A6-336D-4EFC-A274-1CCA19FAD11D}" presName="FinalChildText" presStyleLbl="revTx" presStyleIdx="2" presStyleCnt="3" custScaleX="357541" custLinFactX="-37790" custLinFactNeighborX="-100000" custLinFactNeighborY="-1794">
        <dgm:presLayoutVars>
          <dgm:chMax val="0"/>
          <dgm:chPref val="0"/>
          <dgm:bulletEnabled val="1"/>
        </dgm:presLayoutVars>
      </dgm:prSet>
      <dgm:spPr/>
    </dgm:pt>
  </dgm:ptLst>
  <dgm:cxnLst>
    <dgm:cxn modelId="{D2C8AE24-F8C4-4F78-9386-793782B02D18}" srcId="{6CC49B3F-732F-4595-85EA-3B79CCE2AE39}" destId="{EAFC2D3B-E87A-4241-9B16-2F35A13AB1B7}" srcOrd="1" destOrd="0" parTransId="{1F7FBE6F-B0D7-4BA2-A6B2-DE36306B7235}" sibTransId="{8C84850F-2926-4282-A8EF-54ACB80C0BC2}"/>
    <dgm:cxn modelId="{C57BDB25-5335-49E6-A4F5-99C2EC06659D}" type="presOf" srcId="{697A420A-537E-42E8-99A7-AF9F14D7F29F}" destId="{E8AD73A9-EDE5-4E50-9C65-6D18A0C936CE}" srcOrd="0" destOrd="0" presId="urn:microsoft.com/office/officeart/2005/8/layout/StepDownProcess"/>
    <dgm:cxn modelId="{96028734-0D2C-4060-A129-E5D5BA5404B9}" type="presOf" srcId="{E8A5A77D-E03A-4693-BAE8-F62999337640}" destId="{916FF841-5418-4DE1-B69C-92F948B4C228}" srcOrd="0" destOrd="0" presId="urn:microsoft.com/office/officeart/2005/8/layout/StepDownProcess"/>
    <dgm:cxn modelId="{2EEB8339-CEF9-44D0-B575-665B372F8B7B}" type="presOf" srcId="{EAFC2D3B-E87A-4241-9B16-2F35A13AB1B7}" destId="{421F037C-08E2-47C7-876E-77C1F2FE88D6}" srcOrd="0" destOrd="0" presId="urn:microsoft.com/office/officeart/2005/8/layout/StepDownProcess"/>
    <dgm:cxn modelId="{12CF495E-8DEC-4EFA-AE60-0210E4E1E951}" type="presOf" srcId="{202C9A3A-9EBF-46DA-8FFA-A4214C2A6F4A}" destId="{C255FC0F-722E-4E18-9257-6E0C26308FBF}" srcOrd="0" destOrd="1" presId="urn:microsoft.com/office/officeart/2005/8/layout/StepDownProcess"/>
    <dgm:cxn modelId="{EE603943-0540-4B01-90A3-61E80077B812}" srcId="{6CC49B3F-732F-4595-85EA-3B79CCE2AE39}" destId="{B35C87A6-336D-4EFC-A274-1CCA19FAD11D}" srcOrd="2" destOrd="0" parTransId="{B618B45F-DDD1-4FED-8121-8EBD1571559F}" sibTransId="{17DBA31A-B48A-4E12-A8B5-319E5E3114B5}"/>
    <dgm:cxn modelId="{0D75C267-351A-4D46-A37E-63228E6E79C6}" type="presOf" srcId="{8E3B2836-F020-4A12-BA64-5862B5D38911}" destId="{E8AD73A9-EDE5-4E50-9C65-6D18A0C936CE}" srcOrd="0" destOrd="1" presId="urn:microsoft.com/office/officeart/2005/8/layout/StepDownProcess"/>
    <dgm:cxn modelId="{AA522048-F186-4D56-AFE2-6B3B3FEBB914}" type="presOf" srcId="{6CC49B3F-732F-4595-85EA-3B79CCE2AE39}" destId="{97041EB2-94AF-4167-8CBB-E7E729FFE8AB}" srcOrd="0" destOrd="0" presId="urn:microsoft.com/office/officeart/2005/8/layout/StepDownProcess"/>
    <dgm:cxn modelId="{2C78076D-5D8D-426D-8700-930B5E4579A8}" type="presOf" srcId="{B35C87A6-336D-4EFC-A274-1CCA19FAD11D}" destId="{68639B89-F735-4FD0-B26D-5E85BDC2531D}" srcOrd="0" destOrd="0" presId="urn:microsoft.com/office/officeart/2005/8/layout/StepDownProcess"/>
    <dgm:cxn modelId="{42AE0A81-DAB6-450B-BB6A-53979ECB35FE}" srcId="{E8A5A77D-E03A-4693-BAE8-F62999337640}" destId="{156034C8-3EA7-41FD-BAED-85E1FCC7CE97}" srcOrd="0" destOrd="0" parTransId="{47F5645D-8875-4B6D-8CF5-3C59866C1068}" sibTransId="{5C952C6D-B68A-451B-8458-5357866CD937}"/>
    <dgm:cxn modelId="{C965F582-F0F5-4461-A4A0-2AE5B293DC5D}" type="presOf" srcId="{156034C8-3EA7-41FD-BAED-85E1FCC7CE97}" destId="{C255FC0F-722E-4E18-9257-6E0C26308FBF}" srcOrd="0" destOrd="0" presId="urn:microsoft.com/office/officeart/2005/8/layout/StepDownProcess"/>
    <dgm:cxn modelId="{61433D90-6C10-4825-8936-8BBFB8DCB07B}" srcId="{B35C87A6-336D-4EFC-A274-1CCA19FAD11D}" destId="{8E3B2836-F020-4A12-BA64-5862B5D38911}" srcOrd="1" destOrd="0" parTransId="{6FB81B0C-F284-437F-BB2A-116501227C25}" sibTransId="{4414E068-3F8A-4531-B40F-E3E6ECDACA3C}"/>
    <dgm:cxn modelId="{C0A815C3-9263-4CC1-9769-102440A539A3}" srcId="{6CC49B3F-732F-4595-85EA-3B79CCE2AE39}" destId="{E8A5A77D-E03A-4693-BAE8-F62999337640}" srcOrd="0" destOrd="0" parTransId="{1825FDFF-499E-492C-9640-2C585A375FA7}" sibTransId="{674BF4AB-35B3-4CB9-9005-2293737D6E28}"/>
    <dgm:cxn modelId="{64E76DD5-0F27-4C06-992C-DA6CB0BD72B8}" srcId="{E8A5A77D-E03A-4693-BAE8-F62999337640}" destId="{202C9A3A-9EBF-46DA-8FFA-A4214C2A6F4A}" srcOrd="1" destOrd="0" parTransId="{459CAAAD-C9D2-42AF-8AA8-706021475797}" sibTransId="{CD7D2FB3-02EC-455C-9F39-2B04B039A43B}"/>
    <dgm:cxn modelId="{F5E7A4EB-4333-4D94-A789-D4A1067E2FF7}" srcId="{B35C87A6-336D-4EFC-A274-1CCA19FAD11D}" destId="{697A420A-537E-42E8-99A7-AF9F14D7F29F}" srcOrd="0" destOrd="0" parTransId="{9FDFDF7B-C167-4F62-B31A-8D470F2877BA}" sibTransId="{BD32B5D6-1D7B-45CA-97F4-E15373E1DEC8}"/>
    <dgm:cxn modelId="{1D5DA744-C87A-4ABB-8F45-59F35F54A671}" type="presParOf" srcId="{97041EB2-94AF-4167-8CBB-E7E729FFE8AB}" destId="{FC65D26B-EFB9-4560-8795-FC601A5E3914}" srcOrd="0" destOrd="0" presId="urn:microsoft.com/office/officeart/2005/8/layout/StepDownProcess"/>
    <dgm:cxn modelId="{8C671DAE-4B91-4BDC-8566-98E148053BF5}" type="presParOf" srcId="{FC65D26B-EFB9-4560-8795-FC601A5E3914}" destId="{16BB793F-9E53-4E28-91D1-6DE1F0DAAFED}" srcOrd="0" destOrd="0" presId="urn:microsoft.com/office/officeart/2005/8/layout/StepDownProcess"/>
    <dgm:cxn modelId="{EEFFC01B-3438-4FBE-B72A-B98CE426EF59}" type="presParOf" srcId="{FC65D26B-EFB9-4560-8795-FC601A5E3914}" destId="{916FF841-5418-4DE1-B69C-92F948B4C228}" srcOrd="1" destOrd="0" presId="urn:microsoft.com/office/officeart/2005/8/layout/StepDownProcess"/>
    <dgm:cxn modelId="{E77F376C-2B95-4BB4-9CF1-BE54C908671A}" type="presParOf" srcId="{FC65D26B-EFB9-4560-8795-FC601A5E3914}" destId="{C255FC0F-722E-4E18-9257-6E0C26308FBF}" srcOrd="2" destOrd="0" presId="urn:microsoft.com/office/officeart/2005/8/layout/StepDownProcess"/>
    <dgm:cxn modelId="{8792451A-4189-42A4-82BA-AD9EEE76857B}" type="presParOf" srcId="{97041EB2-94AF-4167-8CBB-E7E729FFE8AB}" destId="{8EC7D32D-F394-4EC9-92E2-9B64FD18C6EF}" srcOrd="1" destOrd="0" presId="urn:microsoft.com/office/officeart/2005/8/layout/StepDownProcess"/>
    <dgm:cxn modelId="{9B4E754A-C100-4877-AF2D-9F1684565F98}" type="presParOf" srcId="{97041EB2-94AF-4167-8CBB-E7E729FFE8AB}" destId="{24F1B2F0-1895-4F0C-90EB-3FE1FE2567E6}" srcOrd="2" destOrd="0" presId="urn:microsoft.com/office/officeart/2005/8/layout/StepDownProcess"/>
    <dgm:cxn modelId="{48AB75A8-08D2-485E-89B7-32F38A666969}" type="presParOf" srcId="{24F1B2F0-1895-4F0C-90EB-3FE1FE2567E6}" destId="{465F7694-B76C-4522-8CBD-F0E25704969D}" srcOrd="0" destOrd="0" presId="urn:microsoft.com/office/officeart/2005/8/layout/StepDownProcess"/>
    <dgm:cxn modelId="{D47FADD0-2497-4A2A-8E88-D0EC081E92CD}" type="presParOf" srcId="{24F1B2F0-1895-4F0C-90EB-3FE1FE2567E6}" destId="{421F037C-08E2-47C7-876E-77C1F2FE88D6}" srcOrd="1" destOrd="0" presId="urn:microsoft.com/office/officeart/2005/8/layout/StepDownProcess"/>
    <dgm:cxn modelId="{61B7436E-E85A-4ADD-9C9F-1014A022B582}" type="presParOf" srcId="{24F1B2F0-1895-4F0C-90EB-3FE1FE2567E6}" destId="{E8481F13-FA54-4207-AD5F-44976E63DAE5}" srcOrd="2" destOrd="0" presId="urn:microsoft.com/office/officeart/2005/8/layout/StepDownProcess"/>
    <dgm:cxn modelId="{0B38D72B-2F2F-4DCA-B8B2-274F0E0871BA}" type="presParOf" srcId="{97041EB2-94AF-4167-8CBB-E7E729FFE8AB}" destId="{E36A71C8-7DE5-4B28-9ACE-9D8B2C079198}" srcOrd="3" destOrd="0" presId="urn:microsoft.com/office/officeart/2005/8/layout/StepDownProcess"/>
    <dgm:cxn modelId="{FC0B78A7-ACC7-4512-879D-06E199357035}" type="presParOf" srcId="{97041EB2-94AF-4167-8CBB-E7E729FFE8AB}" destId="{DE3137C0-9A8A-4E8E-91D6-EEBE61DFAD7E}" srcOrd="4" destOrd="0" presId="urn:microsoft.com/office/officeart/2005/8/layout/StepDownProcess"/>
    <dgm:cxn modelId="{50A17E06-768A-4FF2-BE11-E800651855E8}" type="presParOf" srcId="{DE3137C0-9A8A-4E8E-91D6-EEBE61DFAD7E}" destId="{68639B89-F735-4FD0-B26D-5E85BDC2531D}" srcOrd="0" destOrd="0" presId="urn:microsoft.com/office/officeart/2005/8/layout/StepDownProcess"/>
    <dgm:cxn modelId="{999491F4-6A70-475A-81E9-24A7EF89FD4E}" type="presParOf" srcId="{DE3137C0-9A8A-4E8E-91D6-EEBE61DFAD7E}" destId="{E8AD73A9-EDE5-4E50-9C65-6D18A0C936C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49B3F-732F-4595-85EA-3B79CCE2AE3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8A5A77D-E03A-4693-BAE8-F62999337640}">
      <dgm:prSet phldrT="[Text]"/>
      <dgm:spPr>
        <a:solidFill>
          <a:srgbClr val="44868C"/>
        </a:solidFill>
      </dgm:spPr>
      <dgm:t>
        <a:bodyPr/>
        <a:lstStyle/>
        <a:p>
          <a:r>
            <a:rPr lang="en-US" dirty="0"/>
            <a:t>Emergency Dept.</a:t>
          </a:r>
        </a:p>
      </dgm:t>
    </dgm:pt>
    <dgm:pt modelId="{1825FDFF-499E-492C-9640-2C585A375FA7}" type="parTrans" cxnId="{C0A815C3-9263-4CC1-9769-102440A539A3}">
      <dgm:prSet/>
      <dgm:spPr/>
      <dgm:t>
        <a:bodyPr/>
        <a:lstStyle/>
        <a:p>
          <a:endParaRPr lang="en-US"/>
        </a:p>
      </dgm:t>
    </dgm:pt>
    <dgm:pt modelId="{674BF4AB-35B3-4CB9-9005-2293737D6E28}" type="sibTrans" cxnId="{C0A815C3-9263-4CC1-9769-102440A539A3}">
      <dgm:prSet/>
      <dgm:spPr/>
      <dgm:t>
        <a:bodyPr/>
        <a:lstStyle/>
        <a:p>
          <a:endParaRPr lang="en-US"/>
        </a:p>
      </dgm:t>
    </dgm:pt>
    <dgm:pt modelId="{156034C8-3EA7-41FD-BAED-85E1FCC7CE97}">
      <dgm:prSet phldrT="[Text]"/>
      <dgm:spPr/>
      <dgm:t>
        <a:bodyPr/>
        <a:lstStyle/>
        <a:p>
          <a:r>
            <a:rPr lang="en-US" dirty="0"/>
            <a:t>Patient Presents to ED following Exacerbation of CHF</a:t>
          </a:r>
          <a:br>
            <a:rPr lang="en-US" dirty="0"/>
          </a:br>
          <a:endParaRPr lang="en-US" dirty="0"/>
        </a:p>
      </dgm:t>
    </dgm:pt>
    <dgm:pt modelId="{47F5645D-8875-4B6D-8CF5-3C59866C1068}" type="parTrans" cxnId="{42AE0A81-DAB6-450B-BB6A-53979ECB35FE}">
      <dgm:prSet/>
      <dgm:spPr/>
      <dgm:t>
        <a:bodyPr/>
        <a:lstStyle/>
        <a:p>
          <a:endParaRPr lang="en-US"/>
        </a:p>
      </dgm:t>
    </dgm:pt>
    <dgm:pt modelId="{5C952C6D-B68A-451B-8458-5357866CD937}" type="sibTrans" cxnId="{42AE0A81-DAB6-450B-BB6A-53979ECB35FE}">
      <dgm:prSet/>
      <dgm:spPr/>
      <dgm:t>
        <a:bodyPr/>
        <a:lstStyle/>
        <a:p>
          <a:endParaRPr lang="en-US"/>
        </a:p>
      </dgm:t>
    </dgm:pt>
    <dgm:pt modelId="{B35C87A6-336D-4EFC-A274-1CCA19FAD11D}">
      <dgm:prSet phldrT="[Text]"/>
      <dgm:spPr>
        <a:solidFill>
          <a:srgbClr val="44868C"/>
        </a:solidFill>
      </dgm:spPr>
      <dgm:t>
        <a:bodyPr/>
        <a:lstStyle/>
        <a:p>
          <a:r>
            <a:rPr lang="en-US" dirty="0"/>
            <a:t>Home</a:t>
          </a:r>
        </a:p>
      </dgm:t>
    </dgm:pt>
    <dgm:pt modelId="{B618B45F-DDD1-4FED-8121-8EBD1571559F}" type="parTrans" cxnId="{EE603943-0540-4B01-90A3-61E80077B812}">
      <dgm:prSet/>
      <dgm:spPr/>
      <dgm:t>
        <a:bodyPr/>
        <a:lstStyle/>
        <a:p>
          <a:endParaRPr lang="en-US"/>
        </a:p>
      </dgm:t>
    </dgm:pt>
    <dgm:pt modelId="{17DBA31A-B48A-4E12-A8B5-319E5E3114B5}" type="sibTrans" cxnId="{EE603943-0540-4B01-90A3-61E80077B812}">
      <dgm:prSet/>
      <dgm:spPr/>
      <dgm:t>
        <a:bodyPr/>
        <a:lstStyle/>
        <a:p>
          <a:endParaRPr lang="en-US"/>
        </a:p>
      </dgm:t>
    </dgm:pt>
    <dgm:pt modelId="{697A420A-537E-42E8-99A7-AF9F14D7F29F}">
      <dgm:prSet phldrT="[Text]" custT="1"/>
      <dgm:spPr/>
      <dgm:t>
        <a:bodyPr/>
        <a:lstStyle/>
        <a:p>
          <a:r>
            <a:rPr lang="en-US" sz="1100" dirty="0"/>
            <a:t>Patient engages with orders, educational materials and continues to monitor fall risk with PCP throughout the year.</a:t>
          </a:r>
        </a:p>
      </dgm:t>
    </dgm:pt>
    <dgm:pt modelId="{9FDFDF7B-C167-4F62-B31A-8D470F2877BA}" type="parTrans" cxnId="{F5E7A4EB-4333-4D94-A789-D4A1067E2FF7}">
      <dgm:prSet/>
      <dgm:spPr/>
      <dgm:t>
        <a:bodyPr/>
        <a:lstStyle/>
        <a:p>
          <a:endParaRPr lang="en-US"/>
        </a:p>
      </dgm:t>
    </dgm:pt>
    <dgm:pt modelId="{BD32B5D6-1D7B-45CA-97F4-E15373E1DEC8}" type="sibTrans" cxnId="{F5E7A4EB-4333-4D94-A789-D4A1067E2FF7}">
      <dgm:prSet/>
      <dgm:spPr/>
      <dgm:t>
        <a:bodyPr/>
        <a:lstStyle/>
        <a:p>
          <a:endParaRPr lang="en-US"/>
        </a:p>
      </dgm:t>
    </dgm:pt>
    <dgm:pt modelId="{202C9A3A-9EBF-46DA-8FFA-A4214C2A6F4A}">
      <dgm:prSet phldrT="[Text]"/>
      <dgm:spPr/>
      <dgm:t>
        <a:bodyPr/>
        <a:lstStyle/>
        <a:p>
          <a:r>
            <a:rPr lang="en-US" dirty="0"/>
            <a:t>Safe Balance Assessment Completed with Suggested Care Plan and Report Generated</a:t>
          </a:r>
        </a:p>
      </dgm:t>
    </dgm:pt>
    <dgm:pt modelId="{459CAAAD-C9D2-42AF-8AA8-706021475797}" type="parTrans" cxnId="{64E76DD5-0F27-4C06-992C-DA6CB0BD72B8}">
      <dgm:prSet/>
      <dgm:spPr/>
      <dgm:t>
        <a:bodyPr/>
        <a:lstStyle/>
        <a:p>
          <a:endParaRPr lang="en-US"/>
        </a:p>
      </dgm:t>
    </dgm:pt>
    <dgm:pt modelId="{CD7D2FB3-02EC-455C-9F39-2B04B039A43B}" type="sibTrans" cxnId="{64E76DD5-0F27-4C06-992C-DA6CB0BD72B8}">
      <dgm:prSet/>
      <dgm:spPr/>
      <dgm:t>
        <a:bodyPr/>
        <a:lstStyle/>
        <a:p>
          <a:endParaRPr lang="en-US"/>
        </a:p>
      </dgm:t>
    </dgm:pt>
    <dgm:pt modelId="{EAFC2D3B-E87A-4241-9B16-2F35A13AB1B7}">
      <dgm:prSet/>
      <dgm:spPr>
        <a:solidFill>
          <a:srgbClr val="44868C"/>
        </a:solidFill>
      </dgm:spPr>
      <dgm:t>
        <a:bodyPr/>
        <a:lstStyle/>
        <a:p>
          <a:r>
            <a:rPr lang="en-US"/>
            <a:t>Emergency Dept.</a:t>
          </a:r>
          <a:endParaRPr lang="en-US" dirty="0"/>
        </a:p>
      </dgm:t>
    </dgm:pt>
    <dgm:pt modelId="{1F7FBE6F-B0D7-4BA2-A6B2-DE36306B7235}" type="parTrans" cxnId="{D2C8AE24-F8C4-4F78-9386-793782B02D18}">
      <dgm:prSet/>
      <dgm:spPr/>
      <dgm:t>
        <a:bodyPr/>
        <a:lstStyle/>
        <a:p>
          <a:endParaRPr lang="en-US"/>
        </a:p>
      </dgm:t>
    </dgm:pt>
    <dgm:pt modelId="{8C84850F-2926-4282-A8EF-54ACB80C0BC2}" type="sibTrans" cxnId="{D2C8AE24-F8C4-4F78-9386-793782B02D18}">
      <dgm:prSet/>
      <dgm:spPr/>
      <dgm:t>
        <a:bodyPr/>
        <a:lstStyle/>
        <a:p>
          <a:endParaRPr lang="en-US"/>
        </a:p>
      </dgm:t>
    </dgm:pt>
    <dgm:pt modelId="{97041EB2-94AF-4167-8CBB-E7E729FFE8AB}" type="pres">
      <dgm:prSet presAssocID="{6CC49B3F-732F-4595-85EA-3B79CCE2AE39}" presName="rootnode" presStyleCnt="0">
        <dgm:presLayoutVars>
          <dgm:chMax/>
          <dgm:chPref/>
          <dgm:dir/>
          <dgm:animLvl val="lvl"/>
        </dgm:presLayoutVars>
      </dgm:prSet>
      <dgm:spPr/>
    </dgm:pt>
    <dgm:pt modelId="{FC65D26B-EFB9-4560-8795-FC601A5E3914}" type="pres">
      <dgm:prSet presAssocID="{E8A5A77D-E03A-4693-BAE8-F62999337640}" presName="composite" presStyleCnt="0"/>
      <dgm:spPr/>
    </dgm:pt>
    <dgm:pt modelId="{16BB793F-9E53-4E28-91D1-6DE1F0DAAFED}" type="pres">
      <dgm:prSet presAssocID="{E8A5A77D-E03A-4693-BAE8-F62999337640}" presName="bentUpArrow1" presStyleLbl="alignImgPlace1" presStyleIdx="0" presStyleCnt="2" custLinFactX="-75097" custLinFactNeighborX="-100000" custLinFactNeighborY="-9070"/>
      <dgm:spPr>
        <a:solidFill>
          <a:srgbClr val="A1C275"/>
        </a:solidFill>
      </dgm:spPr>
    </dgm:pt>
    <dgm:pt modelId="{916FF841-5418-4DE1-B69C-92F948B4C228}" type="pres">
      <dgm:prSet presAssocID="{E8A5A77D-E03A-4693-BAE8-F62999337640}" presName="ParentText" presStyleLbl="node1" presStyleIdx="0" presStyleCnt="3" custLinFactX="-43949" custLinFactNeighborX="-100000" custLinFactNeighborY="-1882">
        <dgm:presLayoutVars>
          <dgm:chMax val="1"/>
          <dgm:chPref val="1"/>
          <dgm:bulletEnabled val="1"/>
        </dgm:presLayoutVars>
      </dgm:prSet>
      <dgm:spPr/>
    </dgm:pt>
    <dgm:pt modelId="{C255FC0F-722E-4E18-9257-6E0C26308FBF}" type="pres">
      <dgm:prSet presAssocID="{E8A5A77D-E03A-4693-BAE8-F62999337640}" presName="ChildText" presStyleLbl="revTx" presStyleIdx="0" presStyleCnt="3" custScaleX="474127" custLinFactNeighborX="-7706" custLinFactNeighborY="4655">
        <dgm:presLayoutVars>
          <dgm:chMax val="0"/>
          <dgm:chPref val="0"/>
          <dgm:bulletEnabled val="1"/>
        </dgm:presLayoutVars>
      </dgm:prSet>
      <dgm:spPr/>
    </dgm:pt>
    <dgm:pt modelId="{8EC7D32D-F394-4EC9-92E2-9B64FD18C6EF}" type="pres">
      <dgm:prSet presAssocID="{674BF4AB-35B3-4CB9-9005-2293737D6E28}" presName="sibTrans" presStyleCnt="0"/>
      <dgm:spPr/>
    </dgm:pt>
    <dgm:pt modelId="{24F1B2F0-1895-4F0C-90EB-3FE1FE2567E6}" type="pres">
      <dgm:prSet presAssocID="{EAFC2D3B-E87A-4241-9B16-2F35A13AB1B7}" presName="composite" presStyleCnt="0"/>
      <dgm:spPr/>
    </dgm:pt>
    <dgm:pt modelId="{465F7694-B76C-4522-8CBD-F0E25704969D}" type="pres">
      <dgm:prSet presAssocID="{EAFC2D3B-E87A-4241-9B16-2F35A13AB1B7}" presName="bentUpArrow1" presStyleLbl="alignImgPlace1" presStyleIdx="1" presStyleCnt="2" custLinFactX="-75559" custLinFactNeighborX="-100000" custLinFactNeighborY="-17193"/>
      <dgm:spPr>
        <a:solidFill>
          <a:srgbClr val="A1C275"/>
        </a:solidFill>
      </dgm:spPr>
    </dgm:pt>
    <dgm:pt modelId="{421F037C-08E2-47C7-876E-77C1F2FE88D6}" type="pres">
      <dgm:prSet presAssocID="{EAFC2D3B-E87A-4241-9B16-2F35A13AB1B7}" presName="ParentText" presStyleLbl="node1" presStyleIdx="1" presStyleCnt="3" custLinFactX="-42173" custLinFactNeighborX="-100000" custLinFactNeighborY="-1116">
        <dgm:presLayoutVars>
          <dgm:chMax val="1"/>
          <dgm:chPref val="1"/>
          <dgm:bulletEnabled val="1"/>
        </dgm:presLayoutVars>
      </dgm:prSet>
      <dgm:spPr/>
    </dgm:pt>
    <dgm:pt modelId="{E8481F13-FA54-4207-AD5F-44976E63DAE5}" type="pres">
      <dgm:prSet presAssocID="{EAFC2D3B-E87A-4241-9B16-2F35A13AB1B7}" presName="ChildText" presStyleLbl="revTx" presStyleIdx="1" presStyleCnt="3">
        <dgm:presLayoutVars>
          <dgm:chMax val="0"/>
          <dgm:chPref val="0"/>
          <dgm:bulletEnabled val="1"/>
        </dgm:presLayoutVars>
      </dgm:prSet>
      <dgm:spPr/>
    </dgm:pt>
    <dgm:pt modelId="{E36A71C8-7DE5-4B28-9ACE-9D8B2C079198}" type="pres">
      <dgm:prSet presAssocID="{8C84850F-2926-4282-A8EF-54ACB80C0BC2}" presName="sibTrans" presStyleCnt="0"/>
      <dgm:spPr/>
    </dgm:pt>
    <dgm:pt modelId="{DE3137C0-9A8A-4E8E-91D6-EEBE61DFAD7E}" type="pres">
      <dgm:prSet presAssocID="{B35C87A6-336D-4EFC-A274-1CCA19FAD11D}" presName="composite" presStyleCnt="0"/>
      <dgm:spPr/>
    </dgm:pt>
    <dgm:pt modelId="{68639B89-F735-4FD0-B26D-5E85BDC2531D}" type="pres">
      <dgm:prSet presAssocID="{B35C87A6-336D-4EFC-A274-1CCA19FAD11D}" presName="ParentText" presStyleLbl="node1" presStyleIdx="2" presStyleCnt="3" custLinFactX="-91076" custLinFactNeighborX="-100000" custLinFactNeighborY="-9119">
        <dgm:presLayoutVars>
          <dgm:chMax val="1"/>
          <dgm:chPref val="1"/>
          <dgm:bulletEnabled val="1"/>
        </dgm:presLayoutVars>
      </dgm:prSet>
      <dgm:spPr/>
    </dgm:pt>
    <dgm:pt modelId="{E8AD73A9-EDE5-4E50-9C65-6D18A0C936CE}" type="pres">
      <dgm:prSet presAssocID="{B35C87A6-336D-4EFC-A274-1CCA19FAD11D}" presName="FinalChildText" presStyleLbl="revTx" presStyleIdx="2" presStyleCnt="3" custScaleX="357541" custLinFactX="-32524" custLinFactNeighborX="-100000" custLinFactNeighborY="-1794">
        <dgm:presLayoutVars>
          <dgm:chMax val="0"/>
          <dgm:chPref val="0"/>
          <dgm:bulletEnabled val="1"/>
        </dgm:presLayoutVars>
      </dgm:prSet>
      <dgm:spPr/>
    </dgm:pt>
  </dgm:ptLst>
  <dgm:cxnLst>
    <dgm:cxn modelId="{D2C8AE24-F8C4-4F78-9386-793782B02D18}" srcId="{6CC49B3F-732F-4595-85EA-3B79CCE2AE39}" destId="{EAFC2D3B-E87A-4241-9B16-2F35A13AB1B7}" srcOrd="1" destOrd="0" parTransId="{1F7FBE6F-B0D7-4BA2-A6B2-DE36306B7235}" sibTransId="{8C84850F-2926-4282-A8EF-54ACB80C0BC2}"/>
    <dgm:cxn modelId="{C57BDB25-5335-49E6-A4F5-99C2EC06659D}" type="presOf" srcId="{697A420A-537E-42E8-99A7-AF9F14D7F29F}" destId="{E8AD73A9-EDE5-4E50-9C65-6D18A0C936CE}" srcOrd="0" destOrd="0" presId="urn:microsoft.com/office/officeart/2005/8/layout/StepDownProcess"/>
    <dgm:cxn modelId="{96028734-0D2C-4060-A129-E5D5BA5404B9}" type="presOf" srcId="{E8A5A77D-E03A-4693-BAE8-F62999337640}" destId="{916FF841-5418-4DE1-B69C-92F948B4C228}" srcOrd="0" destOrd="0" presId="urn:microsoft.com/office/officeart/2005/8/layout/StepDownProcess"/>
    <dgm:cxn modelId="{2EEB8339-CEF9-44D0-B575-665B372F8B7B}" type="presOf" srcId="{EAFC2D3B-E87A-4241-9B16-2F35A13AB1B7}" destId="{421F037C-08E2-47C7-876E-77C1F2FE88D6}" srcOrd="0" destOrd="0" presId="urn:microsoft.com/office/officeart/2005/8/layout/StepDownProcess"/>
    <dgm:cxn modelId="{12CF495E-8DEC-4EFA-AE60-0210E4E1E951}" type="presOf" srcId="{202C9A3A-9EBF-46DA-8FFA-A4214C2A6F4A}" destId="{C255FC0F-722E-4E18-9257-6E0C26308FBF}" srcOrd="0" destOrd="1" presId="urn:microsoft.com/office/officeart/2005/8/layout/StepDownProcess"/>
    <dgm:cxn modelId="{EE603943-0540-4B01-90A3-61E80077B812}" srcId="{6CC49B3F-732F-4595-85EA-3B79CCE2AE39}" destId="{B35C87A6-336D-4EFC-A274-1CCA19FAD11D}" srcOrd="2" destOrd="0" parTransId="{B618B45F-DDD1-4FED-8121-8EBD1571559F}" sibTransId="{17DBA31A-B48A-4E12-A8B5-319E5E3114B5}"/>
    <dgm:cxn modelId="{AA522048-F186-4D56-AFE2-6B3B3FEBB914}" type="presOf" srcId="{6CC49B3F-732F-4595-85EA-3B79CCE2AE39}" destId="{97041EB2-94AF-4167-8CBB-E7E729FFE8AB}" srcOrd="0" destOrd="0" presId="urn:microsoft.com/office/officeart/2005/8/layout/StepDownProcess"/>
    <dgm:cxn modelId="{2C78076D-5D8D-426D-8700-930B5E4579A8}" type="presOf" srcId="{B35C87A6-336D-4EFC-A274-1CCA19FAD11D}" destId="{68639B89-F735-4FD0-B26D-5E85BDC2531D}" srcOrd="0" destOrd="0" presId="urn:microsoft.com/office/officeart/2005/8/layout/StepDownProcess"/>
    <dgm:cxn modelId="{42AE0A81-DAB6-450B-BB6A-53979ECB35FE}" srcId="{E8A5A77D-E03A-4693-BAE8-F62999337640}" destId="{156034C8-3EA7-41FD-BAED-85E1FCC7CE97}" srcOrd="0" destOrd="0" parTransId="{47F5645D-8875-4B6D-8CF5-3C59866C1068}" sibTransId="{5C952C6D-B68A-451B-8458-5357866CD937}"/>
    <dgm:cxn modelId="{C965F582-F0F5-4461-A4A0-2AE5B293DC5D}" type="presOf" srcId="{156034C8-3EA7-41FD-BAED-85E1FCC7CE97}" destId="{C255FC0F-722E-4E18-9257-6E0C26308FBF}" srcOrd="0" destOrd="0" presId="urn:microsoft.com/office/officeart/2005/8/layout/StepDownProcess"/>
    <dgm:cxn modelId="{C0A815C3-9263-4CC1-9769-102440A539A3}" srcId="{6CC49B3F-732F-4595-85EA-3B79CCE2AE39}" destId="{E8A5A77D-E03A-4693-BAE8-F62999337640}" srcOrd="0" destOrd="0" parTransId="{1825FDFF-499E-492C-9640-2C585A375FA7}" sibTransId="{674BF4AB-35B3-4CB9-9005-2293737D6E28}"/>
    <dgm:cxn modelId="{64E76DD5-0F27-4C06-992C-DA6CB0BD72B8}" srcId="{E8A5A77D-E03A-4693-BAE8-F62999337640}" destId="{202C9A3A-9EBF-46DA-8FFA-A4214C2A6F4A}" srcOrd="1" destOrd="0" parTransId="{459CAAAD-C9D2-42AF-8AA8-706021475797}" sibTransId="{CD7D2FB3-02EC-455C-9F39-2B04B039A43B}"/>
    <dgm:cxn modelId="{F5E7A4EB-4333-4D94-A789-D4A1067E2FF7}" srcId="{B35C87A6-336D-4EFC-A274-1CCA19FAD11D}" destId="{697A420A-537E-42E8-99A7-AF9F14D7F29F}" srcOrd="0" destOrd="0" parTransId="{9FDFDF7B-C167-4F62-B31A-8D470F2877BA}" sibTransId="{BD32B5D6-1D7B-45CA-97F4-E15373E1DEC8}"/>
    <dgm:cxn modelId="{1D5DA744-C87A-4ABB-8F45-59F35F54A671}" type="presParOf" srcId="{97041EB2-94AF-4167-8CBB-E7E729FFE8AB}" destId="{FC65D26B-EFB9-4560-8795-FC601A5E3914}" srcOrd="0" destOrd="0" presId="urn:microsoft.com/office/officeart/2005/8/layout/StepDownProcess"/>
    <dgm:cxn modelId="{8C671DAE-4B91-4BDC-8566-98E148053BF5}" type="presParOf" srcId="{FC65D26B-EFB9-4560-8795-FC601A5E3914}" destId="{16BB793F-9E53-4E28-91D1-6DE1F0DAAFED}" srcOrd="0" destOrd="0" presId="urn:microsoft.com/office/officeart/2005/8/layout/StepDownProcess"/>
    <dgm:cxn modelId="{EEFFC01B-3438-4FBE-B72A-B98CE426EF59}" type="presParOf" srcId="{FC65D26B-EFB9-4560-8795-FC601A5E3914}" destId="{916FF841-5418-4DE1-B69C-92F948B4C228}" srcOrd="1" destOrd="0" presId="urn:microsoft.com/office/officeart/2005/8/layout/StepDownProcess"/>
    <dgm:cxn modelId="{E77F376C-2B95-4BB4-9CF1-BE54C908671A}" type="presParOf" srcId="{FC65D26B-EFB9-4560-8795-FC601A5E3914}" destId="{C255FC0F-722E-4E18-9257-6E0C26308FBF}" srcOrd="2" destOrd="0" presId="urn:microsoft.com/office/officeart/2005/8/layout/StepDownProcess"/>
    <dgm:cxn modelId="{8792451A-4189-42A4-82BA-AD9EEE76857B}" type="presParOf" srcId="{97041EB2-94AF-4167-8CBB-E7E729FFE8AB}" destId="{8EC7D32D-F394-4EC9-92E2-9B64FD18C6EF}" srcOrd="1" destOrd="0" presId="urn:microsoft.com/office/officeart/2005/8/layout/StepDownProcess"/>
    <dgm:cxn modelId="{9B4E754A-C100-4877-AF2D-9F1684565F98}" type="presParOf" srcId="{97041EB2-94AF-4167-8CBB-E7E729FFE8AB}" destId="{24F1B2F0-1895-4F0C-90EB-3FE1FE2567E6}" srcOrd="2" destOrd="0" presId="urn:microsoft.com/office/officeart/2005/8/layout/StepDownProcess"/>
    <dgm:cxn modelId="{48AB75A8-08D2-485E-89B7-32F38A666969}" type="presParOf" srcId="{24F1B2F0-1895-4F0C-90EB-3FE1FE2567E6}" destId="{465F7694-B76C-4522-8CBD-F0E25704969D}" srcOrd="0" destOrd="0" presId="urn:microsoft.com/office/officeart/2005/8/layout/StepDownProcess"/>
    <dgm:cxn modelId="{D47FADD0-2497-4A2A-8E88-D0EC081E92CD}" type="presParOf" srcId="{24F1B2F0-1895-4F0C-90EB-3FE1FE2567E6}" destId="{421F037C-08E2-47C7-876E-77C1F2FE88D6}" srcOrd="1" destOrd="0" presId="urn:microsoft.com/office/officeart/2005/8/layout/StepDownProcess"/>
    <dgm:cxn modelId="{61B7436E-E85A-4ADD-9C9F-1014A022B582}" type="presParOf" srcId="{24F1B2F0-1895-4F0C-90EB-3FE1FE2567E6}" destId="{E8481F13-FA54-4207-AD5F-44976E63DAE5}" srcOrd="2" destOrd="0" presId="urn:microsoft.com/office/officeart/2005/8/layout/StepDownProcess"/>
    <dgm:cxn modelId="{0B38D72B-2F2F-4DCA-B8B2-274F0E0871BA}" type="presParOf" srcId="{97041EB2-94AF-4167-8CBB-E7E729FFE8AB}" destId="{E36A71C8-7DE5-4B28-9ACE-9D8B2C079198}" srcOrd="3" destOrd="0" presId="urn:microsoft.com/office/officeart/2005/8/layout/StepDownProcess"/>
    <dgm:cxn modelId="{FC0B78A7-ACC7-4512-879D-06E199357035}" type="presParOf" srcId="{97041EB2-94AF-4167-8CBB-E7E729FFE8AB}" destId="{DE3137C0-9A8A-4E8E-91D6-EEBE61DFAD7E}" srcOrd="4" destOrd="0" presId="urn:microsoft.com/office/officeart/2005/8/layout/StepDownProcess"/>
    <dgm:cxn modelId="{50A17E06-768A-4FF2-BE11-E800651855E8}" type="presParOf" srcId="{DE3137C0-9A8A-4E8E-91D6-EEBE61DFAD7E}" destId="{68639B89-F735-4FD0-B26D-5E85BDC2531D}" srcOrd="0" destOrd="0" presId="urn:microsoft.com/office/officeart/2005/8/layout/StepDownProcess"/>
    <dgm:cxn modelId="{999491F4-6A70-475A-81E9-24A7EF89FD4E}" type="presParOf" srcId="{DE3137C0-9A8A-4E8E-91D6-EEBE61DFAD7E}" destId="{E8AD73A9-EDE5-4E50-9C65-6D18A0C936C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B793F-9E53-4E28-91D1-6DE1F0DAAFED}">
      <dsp:nvSpPr>
        <dsp:cNvPr id="0" name=""/>
        <dsp:cNvSpPr/>
      </dsp:nvSpPr>
      <dsp:spPr>
        <a:xfrm rot="5400000">
          <a:off x="553269" y="876225"/>
          <a:ext cx="842531" cy="959191"/>
        </a:xfrm>
        <a:prstGeom prst="bentUpArrow">
          <a:avLst>
            <a:gd name="adj1" fmla="val 32840"/>
            <a:gd name="adj2" fmla="val 25000"/>
            <a:gd name="adj3" fmla="val 35780"/>
          </a:avLst>
        </a:prstGeom>
        <a:solidFill>
          <a:srgbClr val="A1C2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FF841-5418-4DE1-B69C-92F948B4C228}">
      <dsp:nvSpPr>
        <dsp:cNvPr id="0" name=""/>
        <dsp:cNvSpPr/>
      </dsp:nvSpPr>
      <dsp:spPr>
        <a:xfrm>
          <a:off x="12106" y="0"/>
          <a:ext cx="1418326" cy="992782"/>
        </a:xfrm>
        <a:prstGeom prst="roundRect">
          <a:avLst>
            <a:gd name="adj" fmla="val 16670"/>
          </a:avLst>
        </a:prstGeom>
        <a:solidFill>
          <a:srgbClr val="4486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Emergency Dept.</a:t>
          </a:r>
        </a:p>
      </dsp:txBody>
      <dsp:txXfrm>
        <a:off x="60578" y="48472"/>
        <a:ext cx="1321382" cy="895838"/>
      </dsp:txXfrm>
    </dsp:sp>
    <dsp:sp modelId="{C255FC0F-722E-4E18-9257-6E0C26308FBF}">
      <dsp:nvSpPr>
        <dsp:cNvPr id="0" name=""/>
        <dsp:cNvSpPr/>
      </dsp:nvSpPr>
      <dsp:spPr>
        <a:xfrm>
          <a:off x="1491887" y="150717"/>
          <a:ext cx="4890883" cy="8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Patient presents to ED following a fall </a:t>
          </a:r>
          <a:br>
            <a:rPr lang="en-US" sz="1000" kern="1200" dirty="0"/>
          </a:br>
          <a:endParaRPr lang="en-US" sz="1000" kern="1200" dirty="0"/>
        </a:p>
        <a:p>
          <a:pPr marL="57150" lvl="1" indent="-57150" algn="l" defTabSz="444500">
            <a:lnSpc>
              <a:spcPct val="90000"/>
            </a:lnSpc>
            <a:spcBef>
              <a:spcPct val="0"/>
            </a:spcBef>
            <a:spcAft>
              <a:spcPct val="15000"/>
            </a:spcAft>
            <a:buChar char="•"/>
          </a:pPr>
          <a:r>
            <a:rPr lang="en-US" sz="1000" kern="1200" dirty="0"/>
            <a:t>Safe Balance Assessment Completed with Suggested Care Plan and Report Generated</a:t>
          </a:r>
        </a:p>
      </dsp:txBody>
      <dsp:txXfrm>
        <a:off x="1491887" y="150717"/>
        <a:ext cx="4890883" cy="802410"/>
      </dsp:txXfrm>
    </dsp:sp>
    <dsp:sp modelId="{465F7694-B76C-4522-8CBD-F0E25704969D}">
      <dsp:nvSpPr>
        <dsp:cNvPr id="0" name=""/>
        <dsp:cNvSpPr/>
      </dsp:nvSpPr>
      <dsp:spPr>
        <a:xfrm rot="5400000">
          <a:off x="2297262" y="1913952"/>
          <a:ext cx="842531" cy="959191"/>
        </a:xfrm>
        <a:prstGeom prst="bentUpArrow">
          <a:avLst>
            <a:gd name="adj1" fmla="val 32840"/>
            <a:gd name="adj2" fmla="val 25000"/>
            <a:gd name="adj3" fmla="val 35780"/>
          </a:avLst>
        </a:prstGeom>
        <a:solidFill>
          <a:srgbClr val="A1C2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1F037C-08E2-47C7-876E-77C1F2FE88D6}">
      <dsp:nvSpPr>
        <dsp:cNvPr id="0" name=""/>
        <dsp:cNvSpPr/>
      </dsp:nvSpPr>
      <dsp:spPr>
        <a:xfrm>
          <a:off x="1712262" y="1133903"/>
          <a:ext cx="1418326" cy="992782"/>
        </a:xfrm>
        <a:prstGeom prst="roundRect">
          <a:avLst>
            <a:gd name="adj" fmla="val 16670"/>
          </a:avLst>
        </a:prstGeom>
        <a:solidFill>
          <a:srgbClr val="4486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Emergency Dept.</a:t>
          </a:r>
          <a:endParaRPr lang="en-US" sz="1300" kern="1200" dirty="0"/>
        </a:p>
      </dsp:txBody>
      <dsp:txXfrm>
        <a:off x="1760734" y="1182375"/>
        <a:ext cx="1321382" cy="895838"/>
      </dsp:txXfrm>
    </dsp:sp>
    <dsp:sp modelId="{E8481F13-FA54-4207-AD5F-44976E63DAE5}">
      <dsp:nvSpPr>
        <dsp:cNvPr id="0" name=""/>
        <dsp:cNvSpPr/>
      </dsp:nvSpPr>
      <dsp:spPr>
        <a:xfrm>
          <a:off x="5296273" y="1228587"/>
          <a:ext cx="1031555" cy="802410"/>
        </a:xfrm>
        <a:prstGeom prst="rect">
          <a:avLst/>
        </a:prstGeom>
        <a:noFill/>
        <a:ln>
          <a:noFill/>
        </a:ln>
        <a:effectLst/>
      </dsp:spPr>
      <dsp:style>
        <a:lnRef idx="0">
          <a:scrgbClr r="0" g="0" b="0"/>
        </a:lnRef>
        <a:fillRef idx="0">
          <a:scrgbClr r="0" g="0" b="0"/>
        </a:fillRef>
        <a:effectRef idx="0">
          <a:scrgbClr r="0" g="0" b="0"/>
        </a:effectRef>
        <a:fontRef idx="minor"/>
      </dsp:style>
    </dsp:sp>
    <dsp:sp modelId="{68639B89-F735-4FD0-B26D-5E85BDC2531D}">
      <dsp:nvSpPr>
        <dsp:cNvPr id="0" name=""/>
        <dsp:cNvSpPr/>
      </dsp:nvSpPr>
      <dsp:spPr>
        <a:xfrm>
          <a:off x="3385259" y="2158593"/>
          <a:ext cx="1418326" cy="992782"/>
        </a:xfrm>
        <a:prstGeom prst="roundRect">
          <a:avLst>
            <a:gd name="adj" fmla="val 16670"/>
          </a:avLst>
        </a:prstGeom>
        <a:solidFill>
          <a:srgbClr val="4486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Inpatient/Home</a:t>
          </a:r>
        </a:p>
      </dsp:txBody>
      <dsp:txXfrm>
        <a:off x="3433731" y="2207065"/>
        <a:ext cx="1321382" cy="895838"/>
      </dsp:txXfrm>
    </dsp:sp>
    <dsp:sp modelId="{E8AD73A9-EDE5-4E50-9C65-6D18A0C936CE}">
      <dsp:nvSpPr>
        <dsp:cNvPr id="0" name=""/>
        <dsp:cNvSpPr/>
      </dsp:nvSpPr>
      <dsp:spPr>
        <a:xfrm>
          <a:off x="4894178" y="2329414"/>
          <a:ext cx="3688233" cy="8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Inpatient clinical staff reviews findings and implements fall prevention measures specific to risks identified in Safe Balance report alongside nursing fall prevention protocols. </a:t>
          </a:r>
          <a:br>
            <a:rPr lang="en-US" sz="1100" kern="1200" dirty="0"/>
          </a:br>
          <a:endParaRPr lang="en-US" sz="1100" kern="1200" dirty="0"/>
        </a:p>
        <a:p>
          <a:pPr marL="57150" lvl="1" indent="-57150" algn="l" defTabSz="488950">
            <a:lnSpc>
              <a:spcPct val="90000"/>
            </a:lnSpc>
            <a:spcBef>
              <a:spcPct val="0"/>
            </a:spcBef>
            <a:spcAft>
              <a:spcPct val="15000"/>
            </a:spcAft>
            <a:buChar char="•"/>
          </a:pPr>
          <a:r>
            <a:rPr lang="en-US" sz="1100" kern="1200" dirty="0"/>
            <a:t>Patient provided discharge plan for follow up mitigation strategies with their PCP and are referred to appropriate service lines when applicable based on risks. </a:t>
          </a:r>
        </a:p>
      </dsp:txBody>
      <dsp:txXfrm>
        <a:off x="4894178" y="2329414"/>
        <a:ext cx="3688233" cy="802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B793F-9E53-4E28-91D1-6DE1F0DAAFED}">
      <dsp:nvSpPr>
        <dsp:cNvPr id="0" name=""/>
        <dsp:cNvSpPr/>
      </dsp:nvSpPr>
      <dsp:spPr>
        <a:xfrm rot="5400000">
          <a:off x="585364" y="876225"/>
          <a:ext cx="842531" cy="959191"/>
        </a:xfrm>
        <a:prstGeom prst="bentUpArrow">
          <a:avLst>
            <a:gd name="adj1" fmla="val 32840"/>
            <a:gd name="adj2" fmla="val 25000"/>
            <a:gd name="adj3" fmla="val 35780"/>
          </a:avLst>
        </a:prstGeom>
        <a:solidFill>
          <a:srgbClr val="A1C2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FF841-5418-4DE1-B69C-92F948B4C228}">
      <dsp:nvSpPr>
        <dsp:cNvPr id="0" name=""/>
        <dsp:cNvSpPr/>
      </dsp:nvSpPr>
      <dsp:spPr>
        <a:xfrm>
          <a:off x="0" y="0"/>
          <a:ext cx="1418326" cy="992782"/>
        </a:xfrm>
        <a:prstGeom prst="roundRect">
          <a:avLst>
            <a:gd name="adj" fmla="val 16670"/>
          </a:avLst>
        </a:prstGeom>
        <a:solidFill>
          <a:srgbClr val="4486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Emergency Dept.</a:t>
          </a:r>
        </a:p>
      </dsp:txBody>
      <dsp:txXfrm>
        <a:off x="48472" y="48472"/>
        <a:ext cx="1321382" cy="895838"/>
      </dsp:txXfrm>
    </dsp:sp>
    <dsp:sp modelId="{C255FC0F-722E-4E18-9257-6E0C26308FBF}">
      <dsp:nvSpPr>
        <dsp:cNvPr id="0" name=""/>
        <dsp:cNvSpPr/>
      </dsp:nvSpPr>
      <dsp:spPr>
        <a:xfrm>
          <a:off x="1450831" y="150717"/>
          <a:ext cx="4890883" cy="8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Patient Presents to ED following Exacerbation of CHF</a:t>
          </a:r>
          <a:br>
            <a:rPr lang="en-US" sz="1100" kern="1200" dirty="0"/>
          </a:br>
          <a:endParaRPr lang="en-US" sz="1100" kern="1200" dirty="0"/>
        </a:p>
        <a:p>
          <a:pPr marL="57150" lvl="1" indent="-57150" algn="l" defTabSz="488950">
            <a:lnSpc>
              <a:spcPct val="90000"/>
            </a:lnSpc>
            <a:spcBef>
              <a:spcPct val="0"/>
            </a:spcBef>
            <a:spcAft>
              <a:spcPct val="15000"/>
            </a:spcAft>
            <a:buChar char="•"/>
          </a:pPr>
          <a:r>
            <a:rPr lang="en-US" sz="1100" kern="1200" dirty="0"/>
            <a:t>Safe Balance Assessment Completed with Suggested Care Plan and Report Generated</a:t>
          </a:r>
        </a:p>
      </dsp:txBody>
      <dsp:txXfrm>
        <a:off x="1450831" y="150717"/>
        <a:ext cx="4890883" cy="802410"/>
      </dsp:txXfrm>
    </dsp:sp>
    <dsp:sp modelId="{465F7694-B76C-4522-8CBD-F0E25704969D}">
      <dsp:nvSpPr>
        <dsp:cNvPr id="0" name=""/>
        <dsp:cNvSpPr/>
      </dsp:nvSpPr>
      <dsp:spPr>
        <a:xfrm rot="5400000">
          <a:off x="2417219" y="1923009"/>
          <a:ext cx="842531" cy="959191"/>
        </a:xfrm>
        <a:prstGeom prst="bentUpArrow">
          <a:avLst>
            <a:gd name="adj1" fmla="val 32840"/>
            <a:gd name="adj2" fmla="val 25000"/>
            <a:gd name="adj3" fmla="val 35780"/>
          </a:avLst>
        </a:prstGeom>
        <a:solidFill>
          <a:srgbClr val="A1C2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1F037C-08E2-47C7-876E-77C1F2FE88D6}">
      <dsp:nvSpPr>
        <dsp:cNvPr id="0" name=""/>
        <dsp:cNvSpPr/>
      </dsp:nvSpPr>
      <dsp:spPr>
        <a:xfrm>
          <a:off x="1861470" y="1122823"/>
          <a:ext cx="1418326" cy="992782"/>
        </a:xfrm>
        <a:prstGeom prst="roundRect">
          <a:avLst>
            <a:gd name="adj" fmla="val 16670"/>
          </a:avLst>
        </a:prstGeom>
        <a:solidFill>
          <a:srgbClr val="4486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Emergency Dept.</a:t>
          </a:r>
          <a:endParaRPr lang="en-US" sz="1800" kern="1200" dirty="0"/>
        </a:p>
      </dsp:txBody>
      <dsp:txXfrm>
        <a:off x="1909942" y="1171295"/>
        <a:ext cx="1321382" cy="895838"/>
      </dsp:txXfrm>
    </dsp:sp>
    <dsp:sp modelId="{E8481F13-FA54-4207-AD5F-44976E63DAE5}">
      <dsp:nvSpPr>
        <dsp:cNvPr id="0" name=""/>
        <dsp:cNvSpPr/>
      </dsp:nvSpPr>
      <dsp:spPr>
        <a:xfrm>
          <a:off x="5296273" y="1228587"/>
          <a:ext cx="1031555" cy="802410"/>
        </a:xfrm>
        <a:prstGeom prst="rect">
          <a:avLst/>
        </a:prstGeom>
        <a:noFill/>
        <a:ln>
          <a:noFill/>
        </a:ln>
        <a:effectLst/>
      </dsp:spPr>
      <dsp:style>
        <a:lnRef idx="0">
          <a:scrgbClr r="0" g="0" b="0"/>
        </a:lnRef>
        <a:fillRef idx="0">
          <a:scrgbClr r="0" g="0" b="0"/>
        </a:fillRef>
        <a:effectRef idx="0">
          <a:scrgbClr r="0" g="0" b="0"/>
        </a:effectRef>
        <a:fontRef idx="minor"/>
      </dsp:style>
    </dsp:sp>
    <dsp:sp modelId="{68639B89-F735-4FD0-B26D-5E85BDC2531D}">
      <dsp:nvSpPr>
        <dsp:cNvPr id="0" name=""/>
        <dsp:cNvSpPr/>
      </dsp:nvSpPr>
      <dsp:spPr>
        <a:xfrm>
          <a:off x="3515489" y="2158593"/>
          <a:ext cx="1418326" cy="992782"/>
        </a:xfrm>
        <a:prstGeom prst="roundRect">
          <a:avLst>
            <a:gd name="adj" fmla="val 16670"/>
          </a:avLst>
        </a:prstGeom>
        <a:solidFill>
          <a:srgbClr val="4486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Home</a:t>
          </a:r>
        </a:p>
      </dsp:txBody>
      <dsp:txXfrm>
        <a:off x="3563961" y="2207065"/>
        <a:ext cx="1321382" cy="895838"/>
      </dsp:txXfrm>
    </dsp:sp>
    <dsp:sp modelId="{E8AD73A9-EDE5-4E50-9C65-6D18A0C936CE}">
      <dsp:nvSpPr>
        <dsp:cNvPr id="0" name=""/>
        <dsp:cNvSpPr/>
      </dsp:nvSpPr>
      <dsp:spPr>
        <a:xfrm>
          <a:off x="4948500" y="2329414"/>
          <a:ext cx="3688233" cy="8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Patient engages with orders, educational materials and continues to monitor fall risk with PCP throughout the year.</a:t>
          </a:r>
        </a:p>
      </dsp:txBody>
      <dsp:txXfrm>
        <a:off x="4948500" y="2329414"/>
        <a:ext cx="3688233" cy="80241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B527C2-7215-4C55-A27B-047FE47B9A59}" type="datetimeFigureOut">
              <a:rPr lang="en-US" smtClean="0"/>
              <a:t>12/1/2021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B8712-B788-4414-9C86-7B3BB5DC0B7D}" type="slidenum">
              <a:rPr lang="en-US" smtClean="0"/>
              <a:t>‹#›</a:t>
            </a:fld>
            <a:endParaRPr lang="en-US" dirty="0"/>
          </a:p>
        </p:txBody>
      </p:sp>
    </p:spTree>
    <p:extLst>
      <p:ext uri="{BB962C8B-B14F-4D97-AF65-F5344CB8AC3E}">
        <p14:creationId xmlns:p14="http://schemas.microsoft.com/office/powerpoint/2010/main" val="112430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products/databriefs/db367.htm#ref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dc.gov/nchs/products/databriefs/db367.htm#ref6" TargetMode="External"/><Relationship Id="rId5" Type="http://schemas.openxmlformats.org/officeDocument/2006/relationships/hyperlink" Target="https://www.cdc.gov/nchs/products/databriefs/db367.htm#ref3" TargetMode="External"/><Relationship Id="rId4" Type="http://schemas.openxmlformats.org/officeDocument/2006/relationships/hyperlink" Target="https://www.cdc.gov/nchs/products/databriefs/db367.htm#ref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steadi/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a:t>
            </a:fld>
            <a:endParaRPr lang="en-US" dirty="0"/>
          </a:p>
        </p:txBody>
      </p:sp>
    </p:spTree>
    <p:extLst>
      <p:ext uri="{BB962C8B-B14F-4D97-AF65-F5344CB8AC3E}">
        <p14:creationId xmlns:p14="http://schemas.microsoft.com/office/powerpoint/2010/main" val="28650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 Room</a:t>
            </a:r>
          </a:p>
          <a:p>
            <a:r>
              <a:rPr lang="en-US" dirty="0"/>
              <a:t>When Nurse call is available the bed exit solution can be plugged into the nurse call system </a:t>
            </a:r>
          </a:p>
          <a:p>
            <a:endParaRPr lang="en-US" dirty="0"/>
          </a:p>
          <a:p>
            <a:r>
              <a:rPr lang="en-US" dirty="0"/>
              <a:t>Hallway </a:t>
            </a:r>
          </a:p>
          <a:p>
            <a:r>
              <a:rPr lang="en-US" dirty="0"/>
              <a:t>Monitors give an audible alert when a patient leaves a chair or stretcher </a:t>
            </a:r>
          </a:p>
        </p:txBody>
      </p:sp>
      <p:sp>
        <p:nvSpPr>
          <p:cNvPr id="4" name="Slide Number Placeholder 3"/>
          <p:cNvSpPr>
            <a:spLocks noGrp="1"/>
          </p:cNvSpPr>
          <p:nvPr>
            <p:ph type="sldNum" sz="quarter" idx="5"/>
          </p:nvPr>
        </p:nvSpPr>
        <p:spPr/>
        <p:txBody>
          <a:bodyPr/>
          <a:lstStyle/>
          <a:p>
            <a:fld id="{D5D79418-37EB-4378-AD22-89DBB000B0DA}" type="slidenum">
              <a:rPr lang="en-US" smtClean="0"/>
              <a:t>21</a:t>
            </a:fld>
            <a:endParaRPr lang="en-US" dirty="0"/>
          </a:p>
        </p:txBody>
      </p:sp>
    </p:spTree>
    <p:extLst>
      <p:ext uri="{BB962C8B-B14F-4D97-AF65-F5344CB8AC3E}">
        <p14:creationId xmlns:p14="http://schemas.microsoft.com/office/powerpoint/2010/main" val="28992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a:t>
            </a:r>
          </a:p>
          <a:p>
            <a:pPr marL="171450" indent="-171450">
              <a:buFont typeface="Arial" panose="020B0604020202020204" pitchFamily="34" charset="0"/>
              <a:buChar char="•"/>
            </a:pPr>
            <a:r>
              <a:rPr lang="en-US" dirty="0"/>
              <a:t>The monitor should remain ON and the pause function should be used to remove the patient from the surface to avoid false alarms</a:t>
            </a:r>
          </a:p>
          <a:p>
            <a:pPr marL="171450" indent="-171450">
              <a:buFont typeface="Arial" panose="020B0604020202020204" pitchFamily="34" charset="0"/>
              <a:buChar char="•"/>
            </a:pPr>
            <a:r>
              <a:rPr lang="en-US" dirty="0"/>
              <a:t>The monitor should always stay with the stretcher. </a:t>
            </a:r>
          </a:p>
          <a:p>
            <a:pPr marL="628605" lvl="1" indent="-171450">
              <a:buFont typeface="Arial" panose="020B0604020202020204" pitchFamily="34" charset="0"/>
              <a:buChar char="•"/>
            </a:pPr>
            <a:r>
              <a:rPr lang="en-US" dirty="0"/>
              <a:t>Shown in the image the monitor is attached with a nylon strap to the stretcher rail but aluminum mounting stretcher brackets are also available. </a:t>
            </a:r>
          </a:p>
          <a:p>
            <a:pPr marL="171450" indent="-171450">
              <a:buFont typeface="Arial" panose="020B0604020202020204" pitchFamily="34" charset="0"/>
              <a:buChar char="•"/>
            </a:pPr>
            <a:r>
              <a:rPr lang="en-US" dirty="0"/>
              <a:t>The sensor pad should be placed on the stretcher before the patient</a:t>
            </a:r>
          </a:p>
          <a:p>
            <a:pPr marL="628605" lvl="1" indent="-171450">
              <a:buFont typeface="Arial" panose="020B0604020202020204" pitchFamily="34" charset="0"/>
              <a:buChar char="•"/>
            </a:pPr>
            <a:r>
              <a:rPr lang="en-US" sz="1200" dirty="0">
                <a:highlight>
                  <a:srgbClr val="FFFF00"/>
                </a:highlight>
              </a:rPr>
              <a:t>If adding the sensor pad after the patient, it required two people to place the pad under a patient already on a stretcher (patient may need to be rolled from side to side), making it less likely the pads would be used </a:t>
            </a:r>
          </a:p>
          <a:p>
            <a:pPr marL="628605" lvl="1" indent="-171450">
              <a:buFont typeface="Arial" panose="020B0604020202020204" pitchFamily="34" charset="0"/>
              <a:buChar char="•"/>
            </a:pPr>
            <a:r>
              <a:rPr lang="en-US" sz="1200" dirty="0"/>
              <a:t>Moving the sensor pad under the patient’s shoulder blades to allow for an early detection warning</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Short term sensor pads</a:t>
            </a:r>
          </a:p>
          <a:p>
            <a:pPr marL="628605" marR="0" lvl="1"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Disposable – replaced after patient use. </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Long term sensor pads</a:t>
            </a:r>
          </a:p>
          <a:p>
            <a:pPr marL="628605" marR="0" lvl="1"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Reusable </a:t>
            </a:r>
          </a:p>
          <a:p>
            <a:pPr marL="628605" marR="0" lvl="1"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Must be cleaned between patients</a:t>
            </a:r>
          </a:p>
          <a:p>
            <a:pPr marL="1085759" marR="0" lvl="2"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stretcher pads allow the use of the sensor pad under the stretcher cover and would not need to be cleaned between patients. </a:t>
            </a:r>
          </a:p>
          <a:p>
            <a:pPr marL="1542914" marR="0" lvl="3"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pad is placed inside the cover between the foam and the cover</a:t>
            </a:r>
          </a:p>
          <a:p>
            <a:pPr marL="1542914" marR="0" lvl="3"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it is corded bring the cord out through the zipper opening</a:t>
            </a:r>
          </a:p>
          <a:p>
            <a:pPr marL="1542914" marR="0" lvl="3"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Pad will always be with the stretcher and ready to use</a:t>
            </a:r>
          </a:p>
          <a:p>
            <a:pPr marL="1085759" marR="0" lvl="2"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085759" marR="0" lvl="2"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309"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25</a:t>
            </a:fld>
            <a:endParaRPr lang="en-US" dirty="0"/>
          </a:p>
        </p:txBody>
      </p:sp>
    </p:spTree>
    <p:extLst>
      <p:ext uri="{BB962C8B-B14F-4D97-AF65-F5344CB8AC3E}">
        <p14:creationId xmlns:p14="http://schemas.microsoft.com/office/powerpoint/2010/main" val="304011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AB5F2-11EB-3D4A-AD09-4399F73D301F}" type="slidenum">
              <a:rPr lang="en-US" smtClean="0"/>
              <a:t>26</a:t>
            </a:fld>
            <a:endParaRPr lang="en-US" dirty="0"/>
          </a:p>
        </p:txBody>
      </p:sp>
    </p:spTree>
    <p:extLst>
      <p:ext uri="{BB962C8B-B14F-4D97-AF65-F5344CB8AC3E}">
        <p14:creationId xmlns:p14="http://schemas.microsoft.com/office/powerpoint/2010/main" val="37871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MOTION SENSOR </a:t>
            </a:r>
            <a:r>
              <a:rPr lang="en-US" sz="1200" b="0" i="0" u="none" strike="noStrike" kern="1200" baseline="0" dirty="0">
                <a:solidFill>
                  <a:schemeClr val="tx1"/>
                </a:solidFill>
                <a:latin typeface="+mn-lt"/>
                <a:ea typeface="+mn-ea"/>
                <a:cs typeface="+mn-cs"/>
              </a:rPr>
              <a:t>The CS-WMS Wireless Motion Sensor can be used as a standalone device or as an accessory for the BC600 Fall management monitor that connects into nurse call systems. When a patient passes through the detection area the CS-WMS will be triggered and will either alarm or send a wireless signal to the BC600 to alarm. The CS-WMS is cordless and can be placed on a night stand or be mounted on a wall.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TOILET SENSOR PAD </a:t>
            </a:r>
            <a:r>
              <a:rPr lang="en-US" sz="1200" b="0" i="0" u="none" strike="noStrike" kern="1200" baseline="0" dirty="0">
                <a:solidFill>
                  <a:schemeClr val="tx1"/>
                </a:solidFill>
                <a:latin typeface="+mn-lt"/>
                <a:ea typeface="+mn-ea"/>
                <a:cs typeface="+mn-cs"/>
              </a:rPr>
              <a:t>This sensor mounts discreetly underneath the toilet seat so that a patient can be monitored by staff without a loss of privacy. </a:t>
            </a:r>
            <a:endParaRPr lang="en-US" dirty="0"/>
          </a:p>
        </p:txBody>
      </p:sp>
      <p:sp>
        <p:nvSpPr>
          <p:cNvPr id="4" name="Slide Number Placeholder 3"/>
          <p:cNvSpPr>
            <a:spLocks noGrp="1"/>
          </p:cNvSpPr>
          <p:nvPr>
            <p:ph type="sldNum" sz="quarter" idx="5"/>
          </p:nvPr>
        </p:nvSpPr>
        <p:spPr/>
        <p:txBody>
          <a:bodyPr/>
          <a:lstStyle/>
          <a:p>
            <a:fld id="{AADE07CD-9F04-9C42-8670-8B587FEE4D9D}" type="slidenum">
              <a:rPr lang="en-US" smtClean="0"/>
              <a:t>27</a:t>
            </a:fld>
            <a:endParaRPr lang="en-US" dirty="0"/>
          </a:p>
        </p:txBody>
      </p:sp>
    </p:spTree>
    <p:extLst>
      <p:ext uri="{BB962C8B-B14F-4D97-AF65-F5344CB8AC3E}">
        <p14:creationId xmlns:p14="http://schemas.microsoft.com/office/powerpoint/2010/main" val="271973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6283AFF-7B7D-4EDA-9F09-5150242BCA79}" type="slidenum">
              <a:rPr lang="en-US" smtClean="0">
                <a:latin typeface="Times New Roman" charset="0"/>
              </a:rPr>
              <a:pPr/>
              <a:t>28</a:t>
            </a:fld>
            <a:endParaRPr lang="en-US">
              <a:latin typeface="Times New Roman"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895365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31</a:t>
            </a:fld>
            <a:endParaRPr lang="en-US" dirty="0"/>
          </a:p>
        </p:txBody>
      </p:sp>
    </p:spTree>
    <p:extLst>
      <p:ext uri="{BB962C8B-B14F-4D97-AF65-F5344CB8AC3E}">
        <p14:creationId xmlns:p14="http://schemas.microsoft.com/office/powerpoint/2010/main" val="47018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32</a:t>
            </a:fld>
            <a:endParaRPr lang="en-US" dirty="0"/>
          </a:p>
        </p:txBody>
      </p:sp>
    </p:spTree>
    <p:extLst>
      <p:ext uri="{BB962C8B-B14F-4D97-AF65-F5344CB8AC3E}">
        <p14:creationId xmlns:p14="http://schemas.microsoft.com/office/powerpoint/2010/main" val="410643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55"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5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04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24435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 Data reported by CDC:  2017</a:t>
            </a:r>
          </a:p>
          <a:p>
            <a:r>
              <a:rPr lang="en-US" dirty="0"/>
              <a:t>https://</a:t>
            </a:r>
            <a:r>
              <a:rPr lang="en-US" dirty="0" err="1"/>
              <a:t>www.cdc.gov</a:t>
            </a:r>
            <a:r>
              <a:rPr lang="en-US" dirty="0"/>
              <a:t>/injury/images/</a:t>
            </a:r>
            <a:r>
              <a:rPr lang="en-US" dirty="0" err="1"/>
              <a:t>lc</a:t>
            </a:r>
            <a:r>
              <a:rPr lang="en-US" dirty="0"/>
              <a:t>-charts/leading_causes_of_nonfatal_injury_2017_1100w850h.jpg</a:t>
            </a:r>
          </a:p>
          <a:p>
            <a:endParaRPr lang="en-US" dirty="0"/>
          </a:p>
          <a:p>
            <a:r>
              <a:rPr lang="en-US" dirty="0"/>
              <a:t>Accessed Oct. 20, 2021</a:t>
            </a:r>
          </a:p>
        </p:txBody>
      </p:sp>
      <p:sp>
        <p:nvSpPr>
          <p:cNvPr id="4" name="Slide Number Placeholder 3"/>
          <p:cNvSpPr>
            <a:spLocks noGrp="1"/>
          </p:cNvSpPr>
          <p:nvPr>
            <p:ph type="sldNum" sz="quarter" idx="5"/>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68196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leading causes of death by age group.</a:t>
            </a:r>
          </a:p>
          <a:p>
            <a:endParaRPr lang="en-US" dirty="0"/>
          </a:p>
          <a:p>
            <a:r>
              <a:rPr lang="en-US" dirty="0"/>
              <a:t>https://</a:t>
            </a:r>
            <a:r>
              <a:rPr lang="en-US" dirty="0" err="1"/>
              <a:t>www.cdc.gov</a:t>
            </a:r>
            <a:r>
              <a:rPr lang="en-US" dirty="0"/>
              <a:t>/injury/images/</a:t>
            </a:r>
            <a:r>
              <a:rPr lang="en-US" dirty="0" err="1"/>
              <a:t>lc</a:t>
            </a:r>
            <a:r>
              <a:rPr lang="en-US" dirty="0"/>
              <a:t>-charts/leading_causes_of_death_by_age_group_2018_1100w850h.jpg</a:t>
            </a:r>
          </a:p>
          <a:p>
            <a:endParaRPr lang="en-US" dirty="0"/>
          </a:p>
          <a:p>
            <a:r>
              <a:rPr lang="en-US" dirty="0"/>
              <a:t>Unintentional injury deaths</a:t>
            </a:r>
          </a:p>
        </p:txBody>
      </p:sp>
      <p:sp>
        <p:nvSpPr>
          <p:cNvPr id="4" name="Slide Number Placeholder 3"/>
          <p:cNvSpPr>
            <a:spLocks noGrp="1"/>
          </p:cNvSpPr>
          <p:nvPr>
            <p:ph type="sldNum" sz="quarter" idx="5"/>
          </p:nvPr>
        </p:nvSpPr>
        <p:spPr/>
        <p:txBody>
          <a:bodyPr/>
          <a:lstStyle/>
          <a:p>
            <a:fld id="{D5D79418-37EB-4378-AD22-89DBB000B0DA}" type="slidenum">
              <a:rPr lang="en-US" smtClean="0"/>
              <a:t>9</a:t>
            </a:fld>
            <a:endParaRPr lang="en-US" dirty="0"/>
          </a:p>
        </p:txBody>
      </p:sp>
    </p:spTree>
    <p:extLst>
      <p:ext uri="{BB962C8B-B14F-4D97-AF65-F5344CB8AC3E}">
        <p14:creationId xmlns:p14="http://schemas.microsoft.com/office/powerpoint/2010/main" val="14099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Data from the National Hospital Ambulatory Medical Care Survey  Key Findings: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2014–2017, the emergency department (ED) visit rate for persons aged 60 and over was 43 visits per 100 persons aged 60 and over and increased with age, from 34 visits per 100 persons aged 60–69 to 86 visits per 100 persons aged 90 and over.</a:t>
            </a:r>
          </a:p>
          <a:p>
            <a:r>
              <a:rPr lang="en-US" sz="1200" b="0" i="0" kern="1200" dirty="0">
                <a:solidFill>
                  <a:schemeClr val="tx1"/>
                </a:solidFill>
                <a:effectLst/>
                <a:latin typeface="+mn-lt"/>
                <a:ea typeface="+mn-ea"/>
                <a:cs typeface="+mn-cs"/>
              </a:rPr>
              <a:t>About 7% of ED visits among patients aged 60 and over were made by nursing home residents, and this percentage increased with age.</a:t>
            </a:r>
          </a:p>
          <a:p>
            <a:r>
              <a:rPr lang="en-US" sz="1200" b="0" i="0" kern="1200" dirty="0">
                <a:solidFill>
                  <a:schemeClr val="tx1"/>
                </a:solidFill>
                <a:effectLst/>
                <a:latin typeface="+mn-lt"/>
                <a:ea typeface="+mn-ea"/>
                <a:cs typeface="+mn-cs"/>
              </a:rPr>
              <a:t>About 30% of patients aged 60 and over who visited the ED arrived by ambulance, and this percentage increased with age.</a:t>
            </a:r>
          </a:p>
          <a:p>
            <a:r>
              <a:rPr lang="en-US" sz="1200" b="0" i="0" kern="1200" dirty="0">
                <a:solidFill>
                  <a:schemeClr val="tx1"/>
                </a:solidFill>
                <a:effectLst/>
                <a:latin typeface="+mn-lt"/>
                <a:ea typeface="+mn-ea"/>
                <a:cs typeface="+mn-cs"/>
              </a:rPr>
              <a:t>The percentage of ED visits among patients aged 60 and over due to unintentional falls increased with age.</a:t>
            </a:r>
          </a:p>
          <a:p>
            <a:r>
              <a:rPr lang="en-US" sz="1200" b="0" i="0" kern="1200" dirty="0">
                <a:solidFill>
                  <a:schemeClr val="tx1"/>
                </a:solidFill>
                <a:effectLst/>
                <a:latin typeface="+mn-lt"/>
                <a:ea typeface="+mn-ea"/>
                <a:cs typeface="+mn-cs"/>
              </a:rPr>
              <a:t>Nearly one-quarter of ED visits among patients aged 60 and over resulted in a hospital admission, and this percentage increased with age.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United States, the number of older adults is increasing. From 2007 to 2017, the number of adults aged 60 and over increased from 52 million to 71 million, and during the same time period, the share of the U.S. population comprising older adults also increased from 17% to 22% (</a:t>
            </a:r>
            <a:r>
              <a:rPr lang="en-US" sz="1200" b="0" i="0" u="sng"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During 2014–2017, 20% of all emergency department (ED) visits in the United States were made by patients aged 60 and over, representing an annual average of approximately 29 million ED visits (</a:t>
            </a:r>
            <a:r>
              <a:rPr lang="en-US" sz="1200" b="0" i="0" u="sng" kern="1200" dirty="0">
                <a:solidFill>
                  <a:schemeClr val="tx1"/>
                </a:solidFill>
                <a:effectLst/>
                <a:latin typeface="+mn-lt"/>
                <a:ea typeface="+mn-ea"/>
                <a:cs typeface="+mn-cs"/>
                <a:hlinkClick r:id="rId5"/>
              </a:rPr>
              <a:t>3</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6"/>
              </a:rPr>
              <a:t>6</a:t>
            </a:r>
            <a:r>
              <a:rPr lang="en-US" sz="1200" b="0" i="0" kern="1200" dirty="0">
                <a:solidFill>
                  <a:schemeClr val="tx1"/>
                </a:solidFill>
                <a:effectLst/>
                <a:latin typeface="+mn-lt"/>
                <a:ea typeface="+mn-ea"/>
                <a:cs typeface="+mn-cs"/>
              </a:rPr>
              <a:t>). Given their growing proportion of the population, older individuals will make up an increasingly larger share of ED visits in the coming years. This report describes ED visits made by adults aged 60 and over, assessing selected characteristics by age.</a:t>
            </a: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11</a:t>
            </a:fld>
            <a:endParaRPr lang="en-US" dirty="0"/>
          </a:p>
        </p:txBody>
      </p:sp>
    </p:spTree>
    <p:extLst>
      <p:ext uri="{BB962C8B-B14F-4D97-AF65-F5344CB8AC3E}">
        <p14:creationId xmlns:p14="http://schemas.microsoft.com/office/powerpoint/2010/main" val="80308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a:t>
            </a:r>
            <a:r>
              <a:rPr lang="en-US" sz="1200" b="0" i="0" kern="1200" dirty="0">
                <a:solidFill>
                  <a:schemeClr val="tx1"/>
                </a:solidFill>
                <a:effectLst/>
                <a:latin typeface="+mn-lt"/>
                <a:ea typeface="+mn-ea"/>
                <a:cs typeface="+mn-cs"/>
              </a:rPr>
              <a:t>In the United States, about one in four adults (28%) age 65 and older, report falling each year. This results in about 36 million falls each year. While not all falls result in an injury, about 37% of those who fall reported an injury that required medical </a:t>
            </a:r>
            <a:r>
              <a:rPr lang="en-US" sz="1400" b="0" i="0" kern="1200" dirty="0">
                <a:solidFill>
                  <a:schemeClr val="tx1"/>
                </a:solidFill>
                <a:effectLst/>
                <a:latin typeface="+mn-lt"/>
                <a:ea typeface="+mn-ea"/>
                <a:cs typeface="+mn-cs"/>
              </a:rPr>
              <a:t>treatment or restricted their activity for at least one day, resulting in an estimated 8 million fall injuries</a:t>
            </a:r>
            <a:r>
              <a:rPr lang="en-US" sz="1400" b="0" i="0" u="none" strike="noStrike" kern="1200" baseline="30000" dirty="0">
                <a:solidFill>
                  <a:schemeClr val="tx1"/>
                </a:solidFill>
                <a:effectLst/>
                <a:latin typeface="+mn-lt"/>
                <a:ea typeface="+mn-ea"/>
                <a:cs typeface="+mn-cs"/>
              </a:rPr>
              <a:t>1   </a:t>
            </a:r>
          </a:p>
          <a:p>
            <a:endParaRPr lang="en-US" sz="2000" b="0" i="0" u="none" strike="noStrike" kern="1200" baseline="30000" dirty="0">
              <a:solidFill>
                <a:schemeClr val="tx1"/>
              </a:solidFill>
              <a:effectLst/>
              <a:latin typeface="+mn-lt"/>
              <a:ea typeface="+mn-ea"/>
              <a:cs typeface="+mn-cs"/>
            </a:endParaRPr>
          </a:p>
          <a:p>
            <a:endParaRPr lang="en-US" sz="3200" b="0" i="0" u="none" strike="noStrike" kern="1200" baseline="30000" dirty="0">
              <a:solidFill>
                <a:schemeClr val="tx1"/>
              </a:solidFill>
              <a:effectLst/>
              <a:latin typeface="+mn-lt"/>
              <a:ea typeface="+mn-ea"/>
              <a:cs typeface="+mn-cs"/>
            </a:endParaRPr>
          </a:p>
          <a:p>
            <a:r>
              <a:rPr lang="en-US" sz="3200" b="0" i="0" u="none" strike="noStrike" kern="1200" baseline="30000" dirty="0">
                <a:solidFill>
                  <a:schemeClr val="tx1"/>
                </a:solidFill>
                <a:effectLst/>
                <a:latin typeface="+mn-lt"/>
                <a:ea typeface="+mn-ea"/>
                <a:cs typeface="+mn-cs"/>
              </a:rPr>
              <a:t>32% hospitalized – 950K</a:t>
            </a:r>
            <a:endParaRPr lang="en-US" sz="3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12</a:t>
            </a:fld>
            <a:endParaRPr lang="en-US" dirty="0"/>
          </a:p>
        </p:txBody>
      </p:sp>
    </p:spTree>
    <p:extLst>
      <p:ext uri="{BB962C8B-B14F-4D97-AF65-F5344CB8AC3E}">
        <p14:creationId xmlns:p14="http://schemas.microsoft.com/office/powerpoint/2010/main" val="179926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out of 8 mil injuries,   3 million (.375%) are admitted to the ED, </a:t>
            </a:r>
          </a:p>
          <a:p>
            <a:r>
              <a:rPr lang="en-US" dirty="0"/>
              <a:t>32% hospitalized:   </a:t>
            </a:r>
          </a:p>
          <a:p>
            <a:endParaRPr lang="en-US" dirty="0"/>
          </a:p>
          <a:p>
            <a:r>
              <a:rPr lang="en-US" dirty="0"/>
              <a:t>2030:  out of 12 mil injuries,  about 5 mi in the ER,   and think about hospitalizations </a:t>
            </a:r>
          </a:p>
        </p:txBody>
      </p:sp>
      <p:sp>
        <p:nvSpPr>
          <p:cNvPr id="4" name="Slide Number Placeholder 3"/>
          <p:cNvSpPr>
            <a:spLocks noGrp="1"/>
          </p:cNvSpPr>
          <p:nvPr>
            <p:ph type="sldNum" sz="quarter" idx="5"/>
          </p:nvPr>
        </p:nvSpPr>
        <p:spPr/>
        <p:txBody>
          <a:bodyPr/>
          <a:lstStyle/>
          <a:p>
            <a:fld id="{D5D79418-37EB-4378-AD22-89DBB000B0DA}" type="slidenum">
              <a:rPr lang="en-US" smtClean="0"/>
              <a:t>13</a:t>
            </a:fld>
            <a:endParaRPr lang="en-US" dirty="0"/>
          </a:p>
        </p:txBody>
      </p:sp>
    </p:spTree>
    <p:extLst>
      <p:ext uri="{BB962C8B-B14F-4D97-AF65-F5344CB8AC3E}">
        <p14:creationId xmlns:p14="http://schemas.microsoft.com/office/powerpoint/2010/main" val="416250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STEADI—Older Adult Fall Prevention</a:t>
            </a:r>
            <a:r>
              <a:rPr lang="en-US" sz="1200" b="0" i="0" u="none" strike="noStrike"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STEADI: Empowering Healthcare Providers to Reduce Fall Risk</a:t>
            </a:r>
          </a:p>
          <a:p>
            <a:endParaRPr lang="en-US" sz="1200" b="0" i="0" kern="1200" dirty="0">
              <a:solidFill>
                <a:schemeClr val="tx1"/>
              </a:solidFill>
              <a:effectLst/>
              <a:latin typeface="+mn-lt"/>
              <a:ea typeface="+mn-ea"/>
              <a:cs typeface="+mn-cs"/>
            </a:endParaRPr>
          </a:p>
          <a:p>
            <a:r>
              <a:rPr lang="en-US" dirty="0"/>
              <a:t>https://</a:t>
            </a:r>
            <a:r>
              <a:rPr lang="en-US" dirty="0" err="1"/>
              <a:t>www.cdc.gov</a:t>
            </a:r>
            <a:r>
              <a:rPr lang="en-US" dirty="0"/>
              <a:t>/</a:t>
            </a:r>
            <a:r>
              <a:rPr lang="en-US" dirty="0" err="1"/>
              <a:t>steadi</a:t>
            </a:r>
            <a:r>
              <a:rPr lang="en-US" dirty="0"/>
              <a:t>/provider-training/</a:t>
            </a:r>
            <a:r>
              <a:rPr lang="en-US" dirty="0" err="1"/>
              <a:t>index.html</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139447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25034-3938-4623-8950-885555EDDD96}" type="slidenum">
              <a:rPr lang="en-US" smtClean="0"/>
              <a:pPr/>
              <a:t>18</a:t>
            </a:fld>
            <a:endParaRPr lang="en-US" dirty="0"/>
          </a:p>
        </p:txBody>
      </p:sp>
    </p:spTree>
    <p:extLst>
      <p:ext uri="{BB962C8B-B14F-4D97-AF65-F5344CB8AC3E}">
        <p14:creationId xmlns:p14="http://schemas.microsoft.com/office/powerpoint/2010/main" val="13707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bwMode="ltGray">
          <a:xfrm>
            <a:off x="1704977" y="3702455"/>
            <a:ext cx="8782051" cy="1660332"/>
          </a:xfrm>
          <a:prstGeom prst="rect">
            <a:avLst/>
          </a:prstGeom>
          <a:solidFill>
            <a:srgbClr val="2626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0A59AF3-34E3-4F2D-B219-533C8164A410}"/>
              </a:ext>
            </a:extLst>
          </p:cNvPr>
          <p:cNvSpPr/>
          <p:nvPr userDrawn="1"/>
        </p:nvSpPr>
        <p:spPr>
          <a:xfrm>
            <a:off x="0" y="3693699"/>
            <a:ext cx="1602997" cy="1660332"/>
          </a:xfrm>
          <a:prstGeom prst="rect">
            <a:avLst/>
          </a:prstGeom>
          <a:solidFill>
            <a:srgbClr val="94BA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800" y="3693755"/>
            <a:ext cx="1602997" cy="166033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9" y="3854459"/>
            <a:ext cx="1171888" cy="1356443"/>
          </a:xfrm>
        </p:spPr>
        <p:txBody>
          <a:bodyPr/>
          <a:lstStyle/>
          <a:p>
            <a:fld id="{9E3FA76C-C565-46B6-8652-D75785E2521F}" type="slidenum">
              <a:rPr lang="en-US" smtClean="0"/>
              <a:t>‹#›</a:t>
            </a:fld>
            <a:endParaRPr lang="en-US"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120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5635"/>
            <a:ext cx="10972800" cy="1413166"/>
          </a:xfrm>
        </p:spPr>
        <p:txBody>
          <a:bodyPr/>
          <a:lstStyle/>
          <a:p>
            <a:r>
              <a:rPr lang="en-US" dirty="0"/>
              <a:t>Click to edit Master title style</a:t>
            </a:r>
          </a:p>
        </p:txBody>
      </p:sp>
      <p:sp>
        <p:nvSpPr>
          <p:cNvPr id="3" name="Content Placeholder 2"/>
          <p:cNvSpPr>
            <a:spLocks noGrp="1"/>
          </p:cNvSpPr>
          <p:nvPr>
            <p:ph idx="1"/>
          </p:nvPr>
        </p:nvSpPr>
        <p:spPr>
          <a:xfrm>
            <a:off x="609600" y="2057401"/>
            <a:ext cx="10972800" cy="381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609600" y="1879833"/>
            <a:ext cx="109728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03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23353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49046" y="6461819"/>
            <a:ext cx="1014201" cy="2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 y="6565899"/>
            <a:ext cx="2047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94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ectangle 8"/>
          <p:cNvSpPr/>
          <p:nvPr/>
        </p:nvSpPr>
        <p:spPr bwMode="ltGray">
          <a:xfrm>
            <a:off x="1704977" y="3702455"/>
            <a:ext cx="8782051" cy="1660332"/>
          </a:xfrm>
          <a:prstGeom prst="rect">
            <a:avLst/>
          </a:prstGeom>
          <a:solidFill>
            <a:srgbClr val="2626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0A59AF3-34E3-4F2D-B219-533C8164A410}"/>
              </a:ext>
            </a:extLst>
          </p:cNvPr>
          <p:cNvSpPr/>
          <p:nvPr/>
        </p:nvSpPr>
        <p:spPr>
          <a:xfrm>
            <a:off x="0" y="3693699"/>
            <a:ext cx="1602997" cy="1660332"/>
          </a:xfrm>
          <a:prstGeom prst="rect">
            <a:avLst/>
          </a:prstGeom>
          <a:solidFill>
            <a:srgbClr val="94BA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p:nvSpPr>
        <p:spPr>
          <a:xfrm>
            <a:off x="10606800" y="3693755"/>
            <a:ext cx="1602997" cy="166033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9" y="3854459"/>
            <a:ext cx="1171888" cy="1356443"/>
          </a:xfrm>
        </p:spPr>
        <p:txBody>
          <a:bodyPr/>
          <a:lstStyle/>
          <a:p>
            <a:fld id="{09B9A5C4-DDE5-7B4B-BFA0-BFD4D01352D1}" type="slidenum">
              <a:rPr lang="en-US" smtClean="0"/>
              <a:t>‹#›</a:t>
            </a:fld>
            <a:endParaRPr lang="en-US" dirty="0"/>
          </a:p>
        </p:txBody>
      </p:sp>
    </p:spTree>
    <p:extLst>
      <p:ext uri="{BB962C8B-B14F-4D97-AF65-F5344CB8AC3E}">
        <p14:creationId xmlns:p14="http://schemas.microsoft.com/office/powerpoint/2010/main" val="195371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6" name="Picture 6" descr="C:\Users\jenib\AppData\Local\Microsoft\Windows\Temporary Internet Files\Content.Outlook\VXH1QDI0\FM cover photo (2).jpg"/>
          <p:cNvPicPr>
            <a:picLocks noChangeAspect="1" noChangeArrowheads="1"/>
          </p:cNvPicPr>
          <p:nvPr/>
        </p:nvPicPr>
        <p:blipFill rotWithShape="1">
          <a:blip r:embed="rId2">
            <a:extLst>
              <a:ext uri="{28A0092B-C50C-407E-A947-70E740481C1C}">
                <a14:useLocalDpi xmlns:a14="http://schemas.microsoft.com/office/drawing/2010/main" val="0"/>
              </a:ext>
            </a:extLst>
          </a:blip>
          <a:srcRect b="250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ltGray">
          <a:xfrm>
            <a:off x="1704977" y="3702455"/>
            <a:ext cx="8782051" cy="1660332"/>
          </a:xfrm>
          <a:prstGeom prst="rect">
            <a:avLst/>
          </a:prstGeom>
          <a:solidFill>
            <a:srgbClr val="2626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0A59AF3-34E3-4F2D-B219-533C8164A410}"/>
              </a:ext>
            </a:extLst>
          </p:cNvPr>
          <p:cNvSpPr/>
          <p:nvPr/>
        </p:nvSpPr>
        <p:spPr>
          <a:xfrm>
            <a:off x="0" y="3693699"/>
            <a:ext cx="1602997" cy="1660332"/>
          </a:xfrm>
          <a:prstGeom prst="rect">
            <a:avLst/>
          </a:prstGeom>
          <a:solidFill>
            <a:srgbClr val="94BA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p:nvSpPr>
        <p:spPr>
          <a:xfrm>
            <a:off x="10606800" y="3693755"/>
            <a:ext cx="1602997" cy="166033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9" y="3854459"/>
            <a:ext cx="1171888" cy="1356443"/>
          </a:xfrm>
        </p:spPr>
        <p:txBody>
          <a:bodyPr/>
          <a:lstStyle/>
          <a:p>
            <a:fld id="{09B9A5C4-DDE5-7B4B-BFA0-BFD4D01352D1}" type="slidenum">
              <a:rPr lang="en-US" smtClean="0"/>
              <a:t>‹#›</a:t>
            </a:fld>
            <a:endParaRPr lang="en-US" dirty="0"/>
          </a:p>
        </p:txBody>
      </p:sp>
    </p:spTree>
    <p:extLst>
      <p:ext uri="{BB962C8B-B14F-4D97-AF65-F5344CB8AC3E}">
        <p14:creationId xmlns:p14="http://schemas.microsoft.com/office/powerpoint/2010/main" val="120293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_Title Slide">
    <p:bg>
      <p:bgPr>
        <a:solidFill>
          <a:srgbClr val="26262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3B3A20-2056-4C4B-AF1D-2E8A3DCF455B}"/>
              </a:ext>
            </a:extLst>
          </p:cNvPr>
          <p:cNvSpPr/>
          <p:nvPr/>
        </p:nvSpPr>
        <p:spPr bwMode="ltGray">
          <a:xfrm>
            <a:off x="0" y="0"/>
            <a:ext cx="12192000" cy="270625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69593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26262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3B3A20-2056-4C4B-AF1D-2E8A3DCF455B}"/>
              </a:ext>
            </a:extLst>
          </p:cNvPr>
          <p:cNvSpPr/>
          <p:nvPr/>
        </p:nvSpPr>
        <p:spPr bwMode="ltGray">
          <a:xfrm>
            <a:off x="6275070" y="0"/>
            <a:ext cx="591693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8650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C5BA05-B5E7-447C-BF1F-27BB5ADB3925}"/>
              </a:ext>
            </a:extLst>
          </p:cNvPr>
          <p:cNvSpPr/>
          <p:nvPr/>
        </p:nvSpPr>
        <p:spPr bwMode="ltGray">
          <a:xfrm>
            <a:off x="3" y="609663"/>
            <a:ext cx="10437812"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a:xfrm>
            <a:off x="560069" y="645477"/>
            <a:ext cx="9429751" cy="1292226"/>
          </a:xfrm>
        </p:spPr>
        <p:txBody>
          <a:bodyPr/>
          <a:lstStyle/>
          <a:p>
            <a:r>
              <a:rPr lang="en-US"/>
              <a:t>Click to edit Master title style</a:t>
            </a:r>
            <a:endParaRPr lang="en-US" dirty="0"/>
          </a:p>
        </p:txBody>
      </p:sp>
      <p:sp>
        <p:nvSpPr>
          <p:cNvPr id="3" name="Content Placeholder 2"/>
          <p:cNvSpPr>
            <a:spLocks noGrp="1"/>
          </p:cNvSpPr>
          <p:nvPr>
            <p:ph idx="1"/>
          </p:nvPr>
        </p:nvSpPr>
        <p:spPr>
          <a:xfrm>
            <a:off x="982980" y="2017713"/>
            <a:ext cx="9349740" cy="4114800"/>
          </a:xfrm>
        </p:spPr>
        <p:txBody>
          <a:bodyPr/>
          <a:lstStyle>
            <a:lvl1pPr marL="342900" indent="-342900">
              <a:spcBef>
                <a:spcPts val="600"/>
              </a:spcBef>
              <a:buClr>
                <a:schemeClr val="tx2"/>
              </a:buClr>
              <a:buSzPct val="94000"/>
              <a:buFont typeface="Wingdings" panose="05000000000000000000" pitchFamily="2" charset="2"/>
              <a:buChar char="§"/>
              <a:defRPr/>
            </a:lvl1pPr>
            <a:lvl2pPr marL="742950" indent="-285750">
              <a:spcBef>
                <a:spcPts val="600"/>
              </a:spcBef>
              <a:buClr>
                <a:schemeClr val="tx2"/>
              </a:buClr>
              <a:buSzPct val="94000"/>
              <a:buFont typeface="Wingdings" panose="05000000000000000000" pitchFamily="2" charset="2"/>
              <a:buChar char="§"/>
              <a:defRPr/>
            </a:lvl2pPr>
            <a:lvl3pPr marL="1143000" indent="-228600">
              <a:spcBef>
                <a:spcPts val="600"/>
              </a:spcBef>
              <a:buClr>
                <a:schemeClr val="tx2"/>
              </a:buClr>
              <a:buSzPct val="94000"/>
              <a:buFont typeface="Wingdings" panose="05000000000000000000" pitchFamily="2" charset="2"/>
              <a:buChar char="§"/>
              <a:defRPr/>
            </a:lvl3pPr>
            <a:lvl4pPr marL="1600200" indent="-228600">
              <a:spcBef>
                <a:spcPts val="600"/>
              </a:spcBef>
              <a:buClr>
                <a:schemeClr val="tx2"/>
              </a:buClr>
              <a:buSzPct val="94000"/>
              <a:buFont typeface="Wingdings" panose="05000000000000000000" pitchFamily="2" charset="2"/>
              <a:buChar char="§"/>
              <a:defRPr/>
            </a:lvl4pPr>
            <a:lvl5pPr marL="2057400" indent="-228600">
              <a:spcBef>
                <a:spcPts val="600"/>
              </a:spcBef>
              <a:buClr>
                <a:schemeClr val="tx2"/>
              </a:buClr>
              <a:buSzPct val="94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639B443-CB53-4651-BD5A-189D18A05233}"/>
              </a:ext>
            </a:extLst>
          </p:cNvPr>
          <p:cNvSpPr/>
          <p:nvPr/>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5A7B819F-255B-43D5-85DB-D9D2C770D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17491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6CA123-7F9E-483B-932E-ABBB3237AD71}"/>
              </a:ext>
            </a:extLst>
          </p:cNvPr>
          <p:cNvSpPr/>
          <p:nvPr/>
        </p:nvSpPr>
        <p:spPr bwMode="ltGray">
          <a:xfrm>
            <a:off x="3" y="609663"/>
            <a:ext cx="10437812"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539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433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7638E2E-38E0-4435-A456-263B59358238}"/>
              </a:ext>
            </a:extLst>
          </p:cNvPr>
          <p:cNvSpPr/>
          <p:nvPr/>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06CC00C-C0C4-440D-A6DC-FE0ED23C58C9}"/>
              </a:ext>
            </a:extLst>
          </p:cNvPr>
          <p:cNvCxnSpPr/>
          <p:nvPr/>
        </p:nvCxnSpPr>
        <p:spPr bwMode="auto">
          <a:xfrm>
            <a:off x="6141720" y="2086293"/>
            <a:ext cx="0" cy="4577397"/>
          </a:xfrm>
          <a:prstGeom prst="line">
            <a:avLst/>
          </a:prstGeom>
          <a:ln w="38100">
            <a:headEnd type="none" w="med" len="med"/>
            <a:tailEnd type="none" w="med" len="med"/>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pic>
        <p:nvPicPr>
          <p:cNvPr id="12" name="Picture 11">
            <a:extLst>
              <a:ext uri="{FF2B5EF4-FFF2-40B4-BE49-F238E27FC236}">
                <a16:creationId xmlns:a16="http://schemas.microsoft.com/office/drawing/2014/main" id="{FAB60498-F13C-4521-993A-1FED30D32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299125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6" descr="C:\Users\jenib\AppData\Local\Microsoft\Windows\Temporary Internet Files\Content.Outlook\VXH1QDI0\FM cover photo (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50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ltGray">
          <a:xfrm>
            <a:off x="1704977" y="3702455"/>
            <a:ext cx="8782051" cy="1660332"/>
          </a:xfrm>
          <a:prstGeom prst="rect">
            <a:avLst/>
          </a:prstGeom>
          <a:solidFill>
            <a:srgbClr val="2626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0A59AF3-34E3-4F2D-B219-533C8164A410}"/>
              </a:ext>
            </a:extLst>
          </p:cNvPr>
          <p:cNvSpPr/>
          <p:nvPr userDrawn="1"/>
        </p:nvSpPr>
        <p:spPr>
          <a:xfrm>
            <a:off x="0" y="3693699"/>
            <a:ext cx="1602997" cy="1660332"/>
          </a:xfrm>
          <a:prstGeom prst="rect">
            <a:avLst/>
          </a:prstGeom>
          <a:solidFill>
            <a:srgbClr val="94BA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800" y="3693755"/>
            <a:ext cx="1602997" cy="166033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9" y="3854459"/>
            <a:ext cx="1171888" cy="1356443"/>
          </a:xfrm>
        </p:spPr>
        <p:txBody>
          <a:bodyPr/>
          <a:lstStyle/>
          <a:p>
            <a:fld id="{9E3FA76C-C565-46B6-8652-D75785E2521F}" type="slidenum">
              <a:rPr lang="en-US" smtClean="0"/>
              <a:t>‹#›</a:t>
            </a:fld>
            <a:endParaRPr lang="en-US" dirty="0"/>
          </a:p>
        </p:txBody>
      </p:sp>
    </p:spTree>
    <p:extLst>
      <p:ext uri="{BB962C8B-B14F-4D97-AF65-F5344CB8AC3E}">
        <p14:creationId xmlns:p14="http://schemas.microsoft.com/office/powerpoint/2010/main" val="45936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B8C3EA-9AB1-4BA8-B476-97CF2F55D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320110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68B0BDA9-F963-5641-AAE7-F69E56601837}" type="datetimeFigureOut">
              <a:rPr lang="en-US" smtClean="0"/>
              <a:t>12/1/2021</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9B9A5C4-DDE5-7B4B-BFA0-BFD4D01352D1}" type="slidenum">
              <a:rPr lang="en-US" smtClean="0"/>
              <a:t>‹#›</a:t>
            </a:fld>
            <a:endParaRPr lang="en-US" dirty="0"/>
          </a:p>
        </p:txBody>
      </p:sp>
      <p:sp>
        <p:nvSpPr>
          <p:cNvPr id="7" name="Rectangle 6">
            <a:extLst>
              <a:ext uri="{FF2B5EF4-FFF2-40B4-BE49-F238E27FC236}">
                <a16:creationId xmlns:a16="http://schemas.microsoft.com/office/drawing/2014/main" id="{0312D441-4431-4C49-AC35-900D2D20BE0E}"/>
              </a:ext>
            </a:extLst>
          </p:cNvPr>
          <p:cNvSpPr/>
          <p:nvPr/>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092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08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764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5635"/>
            <a:ext cx="109728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057401"/>
            <a:ext cx="10972800" cy="3810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609600" y="1879833"/>
            <a:ext cx="109728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974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09B9A5C4-DDE5-7B4B-BFA0-BFD4D01352D1}" type="slidenum">
              <a:rPr lang="en-US" smtClean="0"/>
              <a:t>‹#›</a:t>
            </a:fld>
            <a:endParaRPr lang="en-US" dirty="0"/>
          </a:p>
        </p:txBody>
      </p:sp>
    </p:spTree>
    <p:extLst>
      <p:ext uri="{BB962C8B-B14F-4D97-AF65-F5344CB8AC3E}">
        <p14:creationId xmlns:p14="http://schemas.microsoft.com/office/powerpoint/2010/main" val="4072032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141324" name="Rectangle 12"/>
          <p:cNvSpPr>
            <a:spLocks noGrp="1" noChangeArrowheads="1"/>
          </p:cNvSpPr>
          <p:nvPr>
            <p:ph type="ctrTitle"/>
          </p:nvPr>
        </p:nvSpPr>
        <p:spPr>
          <a:xfrm>
            <a:off x="1320800" y="1828800"/>
            <a:ext cx="10363200" cy="1143000"/>
          </a:xfrm>
        </p:spPr>
        <p:txBody>
          <a:bodyPr/>
          <a:lstStyle>
            <a:lvl1pPr>
              <a:defRPr/>
            </a:lvl1pPr>
          </a:lstStyle>
          <a:p>
            <a:pPr lvl="0"/>
            <a:r>
              <a:rPr lang="en-US" noProof="0"/>
              <a:t>Click to edit Master title style</a:t>
            </a:r>
          </a:p>
        </p:txBody>
      </p:sp>
      <p:sp>
        <p:nvSpPr>
          <p:cNvPr id="141325" name="Rectangle 13"/>
          <p:cNvSpPr>
            <a:spLocks noGrp="1" noChangeArrowheads="1"/>
          </p:cNvSpPr>
          <p:nvPr>
            <p:ph type="subTitle"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4132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68B0BDA9-F963-5641-AAE7-F69E56601837}" type="datetimeFigureOut">
              <a:rPr lang="en-US" smtClean="0"/>
              <a:t>12/1/2021</a:t>
            </a:fld>
            <a:endParaRPr lang="en-US" dirty="0"/>
          </a:p>
        </p:txBody>
      </p:sp>
      <p:sp>
        <p:nvSpPr>
          <p:cNvPr id="14132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dirty="0"/>
          </a:p>
        </p:txBody>
      </p:sp>
      <p:sp>
        <p:nvSpPr>
          <p:cNvPr id="14132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09B9A5C4-DDE5-7B4B-BFA0-BFD4D01352D1}" type="slidenum">
              <a:rPr lang="en-US" smtClean="0"/>
              <a:t>‹#›</a:t>
            </a:fld>
            <a:endParaRPr lang="en-US" dirty="0"/>
          </a:p>
        </p:txBody>
      </p:sp>
    </p:spTree>
    <p:extLst>
      <p:ext uri="{BB962C8B-B14F-4D97-AF65-F5344CB8AC3E}">
        <p14:creationId xmlns:p14="http://schemas.microsoft.com/office/powerpoint/2010/main" val="2835715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dirty="0">
              <a:solidFill>
                <a:srgbClr val="575F6D"/>
              </a:solidFill>
            </a:endParaRPr>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25FA4749-A8C6-4DF7-B2A1-788B7401C8A6}" type="slidenum">
              <a:rPr lang="en-US"/>
              <a:pPr/>
              <a:t>‹#›</a:t>
            </a:fld>
            <a:endParaRPr lang="en-US" dirty="0"/>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dirty="0">
              <a:solidFill>
                <a:srgbClr val="575F6D"/>
              </a:solidFill>
            </a:endParaRPr>
          </a:p>
        </p:txBody>
      </p:sp>
    </p:spTree>
    <p:extLst>
      <p:ext uri="{BB962C8B-B14F-4D97-AF65-F5344CB8AC3E}">
        <p14:creationId xmlns:p14="http://schemas.microsoft.com/office/powerpoint/2010/main" val="1538114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8B0BDA9-F963-5641-AAE7-F69E56601837}" type="datetimeFigureOut">
              <a:rPr lang="en-US" smtClean="0"/>
              <a:t>12/1/2021</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9B9A5C4-DDE5-7B4B-BFA0-BFD4D01352D1}" type="slidenum">
              <a:rPr lang="en-US" smtClean="0"/>
              <a:t>‹#›</a:t>
            </a:fld>
            <a:endParaRPr lang="en-US" dirty="0"/>
          </a:p>
        </p:txBody>
      </p:sp>
    </p:spTree>
    <p:extLst>
      <p:ext uri="{BB962C8B-B14F-4D97-AF65-F5344CB8AC3E}">
        <p14:creationId xmlns:p14="http://schemas.microsoft.com/office/powerpoint/2010/main" val="2736416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9B98C9-985F-41DE-8280-8FCF87E810AF}"/>
              </a:ext>
            </a:extLst>
          </p:cNvPr>
          <p:cNvSpPr/>
          <p:nvPr userDrawn="1"/>
        </p:nvSpPr>
        <p:spPr bwMode="ltGray">
          <a:xfrm>
            <a:off x="2" y="0"/>
            <a:ext cx="12191997" cy="6857999"/>
          </a:xfrm>
          <a:prstGeom prst="rect">
            <a:avLst/>
          </a:prstGeom>
          <a:solidFill>
            <a:sysClr val="windowText" lastClr="000000">
              <a:lumMod val="85000"/>
              <a:lumOff val="15000"/>
            </a:sysClr>
          </a:solidFill>
          <a:ln w="25400" cap="flat" cmpd="sng" algn="ctr">
            <a:noFill/>
            <a:prstDash val="solid"/>
          </a:ln>
          <a:effectLst/>
        </p:spPr>
      </p:sp>
      <p:pic>
        <p:nvPicPr>
          <p:cNvPr id="5" name="Picture 4">
            <a:extLst>
              <a:ext uri="{FF2B5EF4-FFF2-40B4-BE49-F238E27FC236}">
                <a16:creationId xmlns:a16="http://schemas.microsoft.com/office/drawing/2014/main" id="{02909927-4142-4138-9ED5-C1787CCB1DCE}"/>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228577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6262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3B3A20-2056-4C4B-AF1D-2E8A3DCF455B}"/>
              </a:ext>
            </a:extLst>
          </p:cNvPr>
          <p:cNvSpPr/>
          <p:nvPr userDrawn="1"/>
        </p:nvSpPr>
        <p:spPr bwMode="ltGray">
          <a:xfrm>
            <a:off x="6275070" y="0"/>
            <a:ext cx="5916930"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7911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C5BA05-B5E7-447C-BF1F-27BB5ADB3925}"/>
              </a:ext>
            </a:extLst>
          </p:cNvPr>
          <p:cNvSpPr/>
          <p:nvPr userDrawn="1"/>
        </p:nvSpPr>
        <p:spPr bwMode="ltGray">
          <a:xfrm>
            <a:off x="3" y="609663"/>
            <a:ext cx="10437812"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a:xfrm>
            <a:off x="560069" y="645477"/>
            <a:ext cx="9429751" cy="1292226"/>
          </a:xfrm>
        </p:spPr>
        <p:txBody>
          <a:bodyPr/>
          <a:lstStyle/>
          <a:p>
            <a:r>
              <a:rPr lang="en-US" dirty="0"/>
              <a:t>Click to edit Master title style</a:t>
            </a:r>
          </a:p>
        </p:txBody>
      </p:sp>
      <p:sp>
        <p:nvSpPr>
          <p:cNvPr id="3" name="Content Placeholder 2"/>
          <p:cNvSpPr>
            <a:spLocks noGrp="1"/>
          </p:cNvSpPr>
          <p:nvPr>
            <p:ph idx="1"/>
          </p:nvPr>
        </p:nvSpPr>
        <p:spPr>
          <a:xfrm>
            <a:off x="982980" y="2017713"/>
            <a:ext cx="9349740" cy="4114800"/>
          </a:xfrm>
        </p:spPr>
        <p:txBody>
          <a:bodyPr/>
          <a:lstStyle>
            <a:lvl1pPr marL="342900" indent="-342900">
              <a:spcBef>
                <a:spcPts val="600"/>
              </a:spcBef>
              <a:buClr>
                <a:schemeClr val="tx2"/>
              </a:buClr>
              <a:buSzPct val="94000"/>
              <a:buFont typeface="Wingdings" panose="05000000000000000000" pitchFamily="2" charset="2"/>
              <a:buChar char="§"/>
              <a:defRPr/>
            </a:lvl1pPr>
            <a:lvl2pPr marL="742950" indent="-285750">
              <a:spcBef>
                <a:spcPts val="600"/>
              </a:spcBef>
              <a:buClr>
                <a:schemeClr val="tx2"/>
              </a:buClr>
              <a:buSzPct val="94000"/>
              <a:buFont typeface="Wingdings" panose="05000000000000000000" pitchFamily="2" charset="2"/>
              <a:buChar char="§"/>
              <a:defRPr/>
            </a:lvl2pPr>
            <a:lvl3pPr marL="1143000" indent="-228600">
              <a:spcBef>
                <a:spcPts val="600"/>
              </a:spcBef>
              <a:buClr>
                <a:schemeClr val="tx2"/>
              </a:buClr>
              <a:buSzPct val="94000"/>
              <a:buFont typeface="Wingdings" panose="05000000000000000000" pitchFamily="2" charset="2"/>
              <a:buChar char="§"/>
              <a:defRPr/>
            </a:lvl3pPr>
            <a:lvl4pPr marL="1600200" indent="-228600">
              <a:spcBef>
                <a:spcPts val="600"/>
              </a:spcBef>
              <a:buClr>
                <a:schemeClr val="tx2"/>
              </a:buClr>
              <a:buSzPct val="94000"/>
              <a:buFont typeface="Wingdings" panose="05000000000000000000" pitchFamily="2" charset="2"/>
              <a:buChar char="§"/>
              <a:defRPr/>
            </a:lvl4pPr>
            <a:lvl5pPr marL="2057400" indent="-228600">
              <a:spcBef>
                <a:spcPts val="600"/>
              </a:spcBef>
              <a:buClr>
                <a:schemeClr val="tx2"/>
              </a:buClr>
              <a:buSzPct val="940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639B443-CB53-4651-BD5A-189D18A05233}"/>
              </a:ext>
            </a:extLst>
          </p:cNvPr>
          <p:cNvSpPr/>
          <p:nvPr userDrawn="1"/>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5A7B819F-255B-43D5-85DB-D9D2C770D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198670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67E4CA-5EC8-438D-A129-8D43A01BCDB4}"/>
              </a:ext>
            </a:extLst>
          </p:cNvPr>
          <p:cNvSpPr/>
          <p:nvPr userDrawn="1"/>
        </p:nvSpPr>
        <p:spPr>
          <a:xfrm>
            <a:off x="0" y="609663"/>
            <a:ext cx="12188825" cy="13681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60069" y="645477"/>
            <a:ext cx="9429751" cy="1292226"/>
          </a:xfrm>
        </p:spPr>
        <p:txBody>
          <a:bodyPr/>
          <a:lstStyle/>
          <a:p>
            <a:r>
              <a:rPr lang="en-US" dirty="0"/>
              <a:t>Click to edit Master title style</a:t>
            </a:r>
          </a:p>
        </p:txBody>
      </p:sp>
      <p:sp>
        <p:nvSpPr>
          <p:cNvPr id="3" name="Content Placeholder 2"/>
          <p:cNvSpPr>
            <a:spLocks noGrp="1"/>
          </p:cNvSpPr>
          <p:nvPr>
            <p:ph idx="1"/>
          </p:nvPr>
        </p:nvSpPr>
        <p:spPr>
          <a:xfrm>
            <a:off x="982980" y="2017713"/>
            <a:ext cx="9349740" cy="4114800"/>
          </a:xfrm>
        </p:spPr>
        <p:txBody>
          <a:bodyPr/>
          <a:lstStyle>
            <a:lvl1pPr marL="342900" indent="-342900">
              <a:spcBef>
                <a:spcPts val="600"/>
              </a:spcBef>
              <a:buClr>
                <a:schemeClr val="tx2"/>
              </a:buClr>
              <a:buSzPct val="94000"/>
              <a:buFont typeface="Wingdings" panose="05000000000000000000" pitchFamily="2" charset="2"/>
              <a:buChar char="§"/>
              <a:defRPr/>
            </a:lvl1pPr>
            <a:lvl2pPr marL="742950" indent="-285750">
              <a:spcBef>
                <a:spcPts val="600"/>
              </a:spcBef>
              <a:buClr>
                <a:schemeClr val="tx2"/>
              </a:buClr>
              <a:buSzPct val="94000"/>
              <a:buFont typeface="Wingdings" panose="05000000000000000000" pitchFamily="2" charset="2"/>
              <a:buChar char="§"/>
              <a:defRPr/>
            </a:lvl2pPr>
            <a:lvl3pPr marL="1143000" indent="-228600">
              <a:spcBef>
                <a:spcPts val="600"/>
              </a:spcBef>
              <a:buClr>
                <a:schemeClr val="tx2"/>
              </a:buClr>
              <a:buSzPct val="94000"/>
              <a:buFont typeface="Wingdings" panose="05000000000000000000" pitchFamily="2" charset="2"/>
              <a:buChar char="§"/>
              <a:defRPr/>
            </a:lvl3pPr>
            <a:lvl4pPr marL="1600200" indent="-228600">
              <a:spcBef>
                <a:spcPts val="600"/>
              </a:spcBef>
              <a:buClr>
                <a:schemeClr val="tx2"/>
              </a:buClr>
              <a:buSzPct val="94000"/>
              <a:buFont typeface="Wingdings" panose="05000000000000000000" pitchFamily="2" charset="2"/>
              <a:buChar char="§"/>
              <a:defRPr/>
            </a:lvl4pPr>
            <a:lvl5pPr marL="2057400" indent="-228600">
              <a:spcBef>
                <a:spcPts val="600"/>
              </a:spcBef>
              <a:buClr>
                <a:schemeClr val="tx2"/>
              </a:buClr>
              <a:buSzPct val="940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A7B819F-255B-43D5-85DB-D9D2C770D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308960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6CA123-7F9E-483B-932E-ABBB3237AD71}"/>
              </a:ext>
            </a:extLst>
          </p:cNvPr>
          <p:cNvSpPr/>
          <p:nvPr userDrawn="1"/>
        </p:nvSpPr>
        <p:spPr bwMode="ltGray">
          <a:xfrm>
            <a:off x="3" y="609663"/>
            <a:ext cx="10437812"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539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433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7638E2E-38E0-4435-A456-263B59358238}"/>
              </a:ext>
            </a:extLst>
          </p:cNvPr>
          <p:cNvSpPr/>
          <p:nvPr userDrawn="1"/>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06CC00C-C0C4-440D-A6DC-FE0ED23C58C9}"/>
              </a:ext>
            </a:extLst>
          </p:cNvPr>
          <p:cNvCxnSpPr/>
          <p:nvPr userDrawn="1"/>
        </p:nvCxnSpPr>
        <p:spPr bwMode="auto">
          <a:xfrm>
            <a:off x="6141720" y="2086293"/>
            <a:ext cx="0" cy="4577397"/>
          </a:xfrm>
          <a:prstGeom prst="line">
            <a:avLst/>
          </a:prstGeom>
          <a:ln w="38100">
            <a:headEnd type="none" w="med" len="med"/>
            <a:tailEnd type="none" w="med" len="med"/>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pic>
        <p:nvPicPr>
          <p:cNvPr id="12" name="Picture 11">
            <a:extLst>
              <a:ext uri="{FF2B5EF4-FFF2-40B4-BE49-F238E27FC236}">
                <a16:creationId xmlns:a16="http://schemas.microsoft.com/office/drawing/2014/main" id="{FAB60498-F13C-4521-993A-1FED30D323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49488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B8C3EA-9AB1-4BA8-B476-97CF2F55D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238299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8BBB9D-FAB4-E949-AFEC-36CE3534EE07}" type="slidenum">
              <a:rPr lang="en-US"/>
              <a:pPr/>
              <a:t>‹#›</a:t>
            </a:fld>
            <a:endParaRPr lang="en-US"/>
          </a:p>
        </p:txBody>
      </p:sp>
      <p:sp>
        <p:nvSpPr>
          <p:cNvPr id="7" name="Rectangle 6">
            <a:extLst>
              <a:ext uri="{FF2B5EF4-FFF2-40B4-BE49-F238E27FC236}">
                <a16:creationId xmlns:a16="http://schemas.microsoft.com/office/drawing/2014/main" id="{0312D441-4431-4C49-AC35-900D2D20BE0E}"/>
              </a:ext>
            </a:extLst>
          </p:cNvPr>
          <p:cNvSpPr/>
          <p:nvPr userDrawn="1"/>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102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31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7" name="Rectangle 9"/>
          <p:cNvSpPr>
            <a:spLocks noGrp="1" noChangeArrowheads="1"/>
          </p:cNvSpPr>
          <p:nvPr>
            <p:ph type="title"/>
          </p:nvPr>
        </p:nvSpPr>
        <p:spPr bwMode="auto">
          <a:xfrm>
            <a:off x="548641" y="617538"/>
            <a:ext cx="9418320" cy="1360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0298" name="Rectangle 10"/>
          <p:cNvSpPr>
            <a:spLocks noGrp="1" noChangeArrowheads="1"/>
          </p:cNvSpPr>
          <p:nvPr>
            <p:ph type="body" idx="1"/>
          </p:nvPr>
        </p:nvSpPr>
        <p:spPr bwMode="auto">
          <a:xfrm>
            <a:off x="1219201" y="2017713"/>
            <a:ext cx="937641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fld id="{27570D0D-5EC8-6349-8E10-203460B3E0E8}" type="slidenum">
              <a:rPr lang="en-US"/>
              <a:pPr/>
              <a:t>‹#›</a:t>
            </a:fld>
            <a:endParaRPr lang="en-US"/>
          </a:p>
        </p:txBody>
      </p:sp>
    </p:spTree>
    <p:extLst>
      <p:ext uri="{BB962C8B-B14F-4D97-AF65-F5344CB8AC3E}">
        <p14:creationId xmlns:p14="http://schemas.microsoft.com/office/powerpoint/2010/main" val="3726164906"/>
      </p:ext>
    </p:extLst>
  </p:cSld>
  <p:clrMap bg1="lt1" tx1="dk1" bg2="lt2" tx2="dk2" accent1="accent1" accent2="accent2" accent3="accent3" accent4="accent4" accent5="accent5" accent6="accent6" hlink="hlink" folHlink="folHlink"/>
  <p:sldLayoutIdLst>
    <p:sldLayoutId id="2147483661" r:id="rId1"/>
    <p:sldLayoutId id="2147483756" r:id="rId2"/>
    <p:sldLayoutId id="2147483740" r:id="rId3"/>
    <p:sldLayoutId id="2147483741" r:id="rId4"/>
    <p:sldLayoutId id="2147483774" r:id="rId5"/>
    <p:sldLayoutId id="2147483743" r:id="rId6"/>
    <p:sldLayoutId id="2147483744" r:id="rId7"/>
    <p:sldLayoutId id="2147483745" r:id="rId8"/>
    <p:sldLayoutId id="2147483746" r:id="rId9"/>
    <p:sldLayoutId id="2147483752" r:id="rId10"/>
    <p:sldLayoutId id="2147483753" r:id="rId11"/>
    <p:sldLayoutId id="2147483754" r:id="rId12"/>
    <p:sldLayoutId id="2147483755" r:id="rId13"/>
  </p:sldLayoutIdLst>
  <p:txStyles>
    <p:titleStyle>
      <a:lvl1pPr algn="l" rtl="0" eaLnBrk="1" fontAlgn="base" hangingPunct="1">
        <a:spcBef>
          <a:spcPct val="0"/>
        </a:spcBef>
        <a:spcAft>
          <a:spcPct val="0"/>
        </a:spcAft>
        <a:defRPr sz="3800">
          <a:solidFill>
            <a:schemeClr val="bg1"/>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2D050"/>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rgbClr val="92D050"/>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rgbClr val="92D050"/>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rgbClr val="92D050"/>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7" name="Rectangle 9"/>
          <p:cNvSpPr>
            <a:spLocks noGrp="1" noChangeArrowheads="1"/>
          </p:cNvSpPr>
          <p:nvPr>
            <p:ph type="title"/>
          </p:nvPr>
        </p:nvSpPr>
        <p:spPr bwMode="auto">
          <a:xfrm>
            <a:off x="548641" y="617538"/>
            <a:ext cx="9418320" cy="1360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40298" name="Rectangle 10"/>
          <p:cNvSpPr>
            <a:spLocks noGrp="1" noChangeArrowheads="1"/>
          </p:cNvSpPr>
          <p:nvPr>
            <p:ph type="body" idx="1"/>
          </p:nvPr>
        </p:nvSpPr>
        <p:spPr bwMode="auto">
          <a:xfrm>
            <a:off x="1219201" y="2017713"/>
            <a:ext cx="937641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fld id="{68B0BDA9-F963-5641-AAE7-F69E56601837}" type="datetimeFigureOut">
              <a:rPr lang="en-US" smtClean="0"/>
              <a:t>12/1/2021</a:t>
            </a:fld>
            <a:endParaRPr lang="en-US" dirty="0"/>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dirty="0"/>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fld id="{09B9A5C4-DDE5-7B4B-BFA0-BFD4D01352D1}" type="slidenum">
              <a:rPr lang="en-US" smtClean="0"/>
              <a:t>‹#›</a:t>
            </a:fld>
            <a:endParaRPr lang="en-US" dirty="0"/>
          </a:p>
        </p:txBody>
      </p:sp>
    </p:spTree>
    <p:extLst>
      <p:ext uri="{BB962C8B-B14F-4D97-AF65-F5344CB8AC3E}">
        <p14:creationId xmlns:p14="http://schemas.microsoft.com/office/powerpoint/2010/main" val="185092561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rtl="0" eaLnBrk="1" fontAlgn="base" hangingPunct="1">
        <a:spcBef>
          <a:spcPct val="0"/>
        </a:spcBef>
        <a:spcAft>
          <a:spcPct val="0"/>
        </a:spcAft>
        <a:defRPr sz="3800">
          <a:solidFill>
            <a:schemeClr val="bg1"/>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2D050"/>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rgbClr val="92D050"/>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rgbClr val="92D050"/>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rgbClr val="92D050"/>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nchs/products/databriefs/db367.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steadi/provider-training/index.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steadi/provider-training/index.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steadi/provider-training/index.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steadi/provider-training/index.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hdnursing.com/" TargetMode="Externa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safe-balance.com/safe-balance-technology"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safe-balance.com/safe-balance-technology"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safe-balance.com/safe-balance-technology"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oleObject" Target="../embeddings/oleObject1.bin"/><Relationship Id="rId7" Type="http://schemas.openxmlformats.org/officeDocument/2006/relationships/image" Target="../media/image40.jp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hyperlink" Target="https://www.safe-balance.com/safe-balance-technology" TargetMode="External"/><Relationship Id="rId4" Type="http://schemas.openxmlformats.org/officeDocument/2006/relationships/image" Target="../media/image37.emf"/><Relationship Id="rId9"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hyperlink" Target="https://www.rawpixel.com/image/259681/doctor-care-diagnose-disease-elderly-health-hospital-ill-man-medical-patient-senior-sick-sickness" TargetMode="External"/><Relationship Id="rId2" Type="http://schemas.openxmlformats.org/officeDocument/2006/relationships/image" Target="../media/image43.1"/><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hyperlink" Target="mailto:pquigley1@tampabay.rr.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mmwr/volumes/70/wr/mm7018a1.htm?utm_source=STAT+Newsletters&amp;utm_campaign=6f702c3197-MR_COPY_02&amp;utm_medium=email&amp;utm_term=0_8cab1d7961-6f702c3197-151536325" TargetMode="External"/><Relationship Id="rId7" Type="http://schemas.openxmlformats.org/officeDocument/2006/relationships/image" Target="../media/image49.svg"/><Relationship Id="rId2" Type="http://schemas.openxmlformats.org/officeDocument/2006/relationships/hyperlink" Target="https://www.cdc.gov/injury/wisqars/LeadingCauses.html" TargetMode="Externa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hyperlink" Target="https://www.cdc.gov/steadi/patient.html" TargetMode="External"/><Relationship Id="rId4" Type="http://schemas.openxmlformats.org/officeDocument/2006/relationships/hyperlink" Target="https://www.cdc.gov/homeandrecreationalsafety/falls/adultfall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eniorfallsprevention.org/falls-prevention-awareness-day.html" TargetMode="External"/><Relationship Id="rId2" Type="http://schemas.openxmlformats.org/officeDocument/2006/relationships/hyperlink" Target="https://bestpractice.bmj.com/topics/en-us/880" TargetMode="Externa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https://www.merckmanuals.com/home/older-people%E2%80%99s-health-issues/falls-in-older-people/falls-in-older-peopl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rdaoli@curbellmedical.com"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51.sv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hyperlink" Target="https://www.curbellmedical.com/cordless-bed-and-chair-monitor/" TargetMode="External"/><Relationship Id="rId1" Type="http://schemas.openxmlformats.org/officeDocument/2006/relationships/slideLayout" Target="../slideLayouts/slideLayout1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hyperlink" Target="https://www.curbellmedical.com/cordless-bed-and-chair-sensor-pads/" TargetMode="External"/><Relationship Id="rId10" Type="http://schemas.openxmlformats.org/officeDocument/2006/relationships/image" Target="../media/image58.png"/><Relationship Id="rId4" Type="http://schemas.openxmlformats.org/officeDocument/2006/relationships/image" Target="../media/image53.svg"/><Relationship Id="rId9" Type="http://schemas.openxmlformats.org/officeDocument/2006/relationships/image" Target="../media/image57.svg"/></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microsoft.com/office/2007/relationships/hdphoto" Target="../media/hdphoto6.wdp"/><Relationship Id="rId3" Type="http://schemas.openxmlformats.org/officeDocument/2006/relationships/image" Target="../media/image52.png"/><Relationship Id="rId7" Type="http://schemas.openxmlformats.org/officeDocument/2006/relationships/image" Target="../media/image57.svg"/><Relationship Id="rId12" Type="http://schemas.openxmlformats.org/officeDocument/2006/relationships/image" Target="../media/image63.png"/><Relationship Id="rId2" Type="http://schemas.openxmlformats.org/officeDocument/2006/relationships/hyperlink" Target="https://www.curbellmedical.com/corded-bed-and-chair-sensor-pads/" TargetMode="External"/><Relationship Id="rId16" Type="http://schemas.openxmlformats.org/officeDocument/2006/relationships/image" Target="../media/image60.png"/><Relationship Id="rId1" Type="http://schemas.openxmlformats.org/officeDocument/2006/relationships/slideLayout" Target="../slideLayouts/slideLayout17.xml"/><Relationship Id="rId6" Type="http://schemas.openxmlformats.org/officeDocument/2006/relationships/image" Target="../media/image56.png"/><Relationship Id="rId11" Type="http://schemas.openxmlformats.org/officeDocument/2006/relationships/image" Target="../media/image62.svg"/><Relationship Id="rId5" Type="http://schemas.openxmlformats.org/officeDocument/2006/relationships/hyperlink" Target="https://www.curbellmedical.com/wireless-motion-sensor/" TargetMode="External"/><Relationship Id="rId15" Type="http://schemas.microsoft.com/office/2007/relationships/hdphoto" Target="../media/hdphoto2.wdp"/><Relationship Id="rId10" Type="http://schemas.openxmlformats.org/officeDocument/2006/relationships/image" Target="../media/image61.png"/><Relationship Id="rId4" Type="http://schemas.openxmlformats.org/officeDocument/2006/relationships/image" Target="../media/image53.svg"/><Relationship Id="rId9" Type="http://schemas.openxmlformats.org/officeDocument/2006/relationships/image" Target="../media/image59.svg"/><Relationship Id="rId14" Type="http://schemas.openxmlformats.org/officeDocument/2006/relationships/image" Target="../media/image64.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8.svg"/><Relationship Id="rId3" Type="http://schemas.openxmlformats.org/officeDocument/2006/relationships/image" Target="../media/image52.png"/><Relationship Id="rId7" Type="http://schemas.openxmlformats.org/officeDocument/2006/relationships/image" Target="../media/image66.png"/><Relationship Id="rId12" Type="http://schemas.openxmlformats.org/officeDocument/2006/relationships/image" Target="../media/image67.png"/><Relationship Id="rId2" Type="http://schemas.openxmlformats.org/officeDocument/2006/relationships/hyperlink" Target="https://www.curbellmedical.com/cordless-bed-and-chair-sensor-pads/" TargetMode="External"/><Relationship Id="rId1" Type="http://schemas.openxmlformats.org/officeDocument/2006/relationships/slideLayout" Target="../slideLayouts/slideLayout17.xml"/><Relationship Id="rId6" Type="http://schemas.openxmlformats.org/officeDocument/2006/relationships/image" Target="../media/image65.png"/><Relationship Id="rId11" Type="http://schemas.openxmlformats.org/officeDocument/2006/relationships/image" Target="../media/image59.svg"/><Relationship Id="rId5" Type="http://schemas.openxmlformats.org/officeDocument/2006/relationships/hyperlink" Target="https://www.curbellmedical.com/corded-bed-and-chair-sensor-pads/" TargetMode="External"/><Relationship Id="rId10" Type="http://schemas.openxmlformats.org/officeDocument/2006/relationships/image" Target="../media/image58.png"/><Relationship Id="rId4" Type="http://schemas.openxmlformats.org/officeDocument/2006/relationships/image" Target="../media/image53.svg"/><Relationship Id="rId9" Type="http://schemas.openxmlformats.org/officeDocument/2006/relationships/image" Target="../media/image57.svg"/><Relationship Id="rId1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0.png"/><Relationship Id="rId2" Type="http://schemas.openxmlformats.org/officeDocument/2006/relationships/hyperlink" Target="https://www.curbellmedical.com/wireless-motion-sensor/" TargetMode="External"/><Relationship Id="rId1" Type="http://schemas.openxmlformats.org/officeDocument/2006/relationships/slideLayout" Target="../slideLayouts/slideLayout1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3.svg"/></Relationships>
</file>

<file path=ppt/slides/_rels/slide4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67.pn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8.svg"/><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svg"/><Relationship Id="rId10" Type="http://schemas.openxmlformats.org/officeDocument/2006/relationships/hyperlink" Target="https://www.curbellmedical.com/fall-management/" TargetMode="External"/><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68.svg"/></Relationships>
</file>

<file path=ppt/slides/_rels/slide4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hyperlink" Target="mailto:rdaoli@curbellmedical.com" TargetMode="External"/><Relationship Id="rId7" Type="http://schemas.openxmlformats.org/officeDocument/2006/relationships/image" Target="../media/image45.png"/><Relationship Id="rId2" Type="http://schemas.openxmlformats.org/officeDocument/2006/relationships/hyperlink" Target="mailto:greamsnyder@curbellmedical.com" TargetMode="External"/><Relationship Id="rId1" Type="http://schemas.openxmlformats.org/officeDocument/2006/relationships/slideLayout" Target="../slideLayouts/slideLayout18.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hyperlink" Target="mailto:pquigley1@tampabay.rr.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16547" y="1247754"/>
            <a:ext cx="5555848" cy="3110984"/>
          </a:xfrm>
        </p:spPr>
        <p:txBody>
          <a:bodyPr anchor="ctr"/>
          <a:lstStyle/>
          <a:p>
            <a:r>
              <a:rPr lang="en-US" sz="5400" b="1" dirty="0">
                <a:solidFill>
                  <a:srgbClr val="004579"/>
                </a:solidFill>
              </a:rPr>
              <a:t>Fall Prevention Special Focus:  Emergency Departments </a:t>
            </a:r>
            <a:br>
              <a:rPr lang="en-US" sz="4800" dirty="0">
                <a:solidFill>
                  <a:srgbClr val="004579"/>
                </a:solidFill>
              </a:rPr>
            </a:br>
            <a:r>
              <a:rPr lang="en-US" sz="2000" dirty="0">
                <a:solidFill>
                  <a:srgbClr val="004579"/>
                </a:solidFill>
              </a:rPr>
              <a:t>Nov. 17, 2021</a:t>
            </a:r>
          </a:p>
        </p:txBody>
      </p:sp>
      <p:pic>
        <p:nvPicPr>
          <p:cNvPr id="5" name="Picture 4">
            <a:extLst>
              <a:ext uri="{FF2B5EF4-FFF2-40B4-BE49-F238E27FC236}">
                <a16:creationId xmlns:a16="http://schemas.microsoft.com/office/drawing/2014/main" id="{6CD3DE21-FFFD-429A-8D48-2E1A6069CD6D}"/>
              </a:ext>
            </a:extLst>
          </p:cNvPr>
          <p:cNvPicPr>
            <a:picLocks noChangeAspect="1"/>
          </p:cNvPicPr>
          <p:nvPr/>
        </p:nvPicPr>
        <p:blipFill>
          <a:blip r:embed="rId3"/>
          <a:stretch>
            <a:fillRect/>
          </a:stretch>
        </p:blipFill>
        <p:spPr>
          <a:xfrm>
            <a:off x="785385" y="778109"/>
            <a:ext cx="4286250" cy="4286250"/>
          </a:xfrm>
          <a:prstGeom prst="ellipse">
            <a:avLst/>
          </a:prstGeom>
        </p:spPr>
      </p:pic>
      <p:sp>
        <p:nvSpPr>
          <p:cNvPr id="6" name="Rectangle 5">
            <a:extLst>
              <a:ext uri="{FF2B5EF4-FFF2-40B4-BE49-F238E27FC236}">
                <a16:creationId xmlns:a16="http://schemas.microsoft.com/office/drawing/2014/main" id="{87977B2E-B7EC-465A-B62E-05D4717631F5}"/>
              </a:ext>
            </a:extLst>
          </p:cNvPr>
          <p:cNvSpPr/>
          <p:nvPr/>
        </p:nvSpPr>
        <p:spPr>
          <a:xfrm>
            <a:off x="0" y="5260204"/>
            <a:ext cx="6296628" cy="1277273"/>
          </a:xfrm>
          <a:prstGeom prst="rect">
            <a:avLst/>
          </a:prstGeom>
        </p:spPr>
        <p:txBody>
          <a:bodyPr wrap="square">
            <a:spAutoFit/>
          </a:bodyPr>
          <a:lstStyle/>
          <a:p>
            <a:pPr algn="ctr">
              <a:spcBef>
                <a:spcPts val="600"/>
              </a:spcBef>
            </a:pPr>
            <a:r>
              <a:rPr lang="en-US" sz="5400" b="1" spc="300" dirty="0">
                <a:solidFill>
                  <a:schemeClr val="bg1"/>
                </a:solidFill>
              </a:rPr>
              <a:t>Patricia Quigley</a:t>
            </a:r>
            <a:r>
              <a:rPr lang="en-US" sz="5400" spc="300" dirty="0">
                <a:solidFill>
                  <a:schemeClr val="bg1"/>
                </a:solidFill>
              </a:rPr>
              <a:t> </a:t>
            </a:r>
          </a:p>
          <a:p>
            <a:pPr algn="ctr">
              <a:spcBef>
                <a:spcPts val="600"/>
              </a:spcBef>
            </a:pPr>
            <a:r>
              <a:rPr lang="en-US" sz="1800" dirty="0">
                <a:solidFill>
                  <a:schemeClr val="bg1"/>
                </a:solidFill>
              </a:rPr>
              <a:t>PhD, MPH, ARNP, CRRN, FAAN, FAANP, FARN</a:t>
            </a:r>
          </a:p>
        </p:txBody>
      </p:sp>
      <p:sp>
        <p:nvSpPr>
          <p:cNvPr id="8" name="TextBox 7">
            <a:extLst>
              <a:ext uri="{FF2B5EF4-FFF2-40B4-BE49-F238E27FC236}">
                <a16:creationId xmlns:a16="http://schemas.microsoft.com/office/drawing/2014/main" id="{FB5DFC40-EBA8-415D-AC6E-28A4F29FD103}"/>
              </a:ext>
            </a:extLst>
          </p:cNvPr>
          <p:cNvSpPr txBox="1"/>
          <p:nvPr/>
        </p:nvSpPr>
        <p:spPr>
          <a:xfrm>
            <a:off x="7141580" y="5991173"/>
            <a:ext cx="5208608" cy="384721"/>
          </a:xfrm>
          <a:prstGeom prst="rect">
            <a:avLst/>
          </a:prstGeom>
          <a:noFill/>
        </p:spPr>
        <p:txBody>
          <a:bodyPr wrap="square" rtlCol="0">
            <a:spAutoFit/>
          </a:bodyPr>
          <a:lstStyle/>
          <a:p>
            <a:r>
              <a:rPr lang="en-US" dirty="0">
                <a:solidFill>
                  <a:schemeClr val="tx2"/>
                </a:solidFill>
              </a:rPr>
              <a:t>Event sponsored by </a:t>
            </a:r>
          </a:p>
        </p:txBody>
      </p:sp>
      <p:pic>
        <p:nvPicPr>
          <p:cNvPr id="9" name="Picture 8">
            <a:extLst>
              <a:ext uri="{FF2B5EF4-FFF2-40B4-BE49-F238E27FC236}">
                <a16:creationId xmlns:a16="http://schemas.microsoft.com/office/drawing/2014/main" id="{5E62E053-A8B9-4ECF-A805-85C6519B8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108" y="5991173"/>
            <a:ext cx="1800371" cy="480156"/>
          </a:xfrm>
          <a:prstGeom prst="rect">
            <a:avLst/>
          </a:prstGeom>
        </p:spPr>
      </p:pic>
    </p:spTree>
    <p:extLst>
      <p:ext uri="{BB962C8B-B14F-4D97-AF65-F5344CB8AC3E}">
        <p14:creationId xmlns:p14="http://schemas.microsoft.com/office/powerpoint/2010/main" val="210974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08FB-A7ED-714A-9EDF-B75AC628F130}"/>
              </a:ext>
            </a:extLst>
          </p:cNvPr>
          <p:cNvSpPr>
            <a:spLocks noGrp="1"/>
          </p:cNvSpPr>
          <p:nvPr>
            <p:ph type="title"/>
          </p:nvPr>
        </p:nvSpPr>
        <p:spPr/>
        <p:txBody>
          <a:bodyPr/>
          <a:lstStyle/>
          <a:p>
            <a:r>
              <a:rPr lang="en-US" b="1" dirty="0"/>
              <a:t>Every Day, Minute, Second Counts</a:t>
            </a:r>
          </a:p>
        </p:txBody>
      </p:sp>
      <p:sp>
        <p:nvSpPr>
          <p:cNvPr id="3" name="Content Placeholder 2">
            <a:extLst>
              <a:ext uri="{FF2B5EF4-FFF2-40B4-BE49-F238E27FC236}">
                <a16:creationId xmlns:a16="http://schemas.microsoft.com/office/drawing/2014/main" id="{C3D25EDF-B903-494C-B719-831C22B26EEA}"/>
              </a:ext>
            </a:extLst>
          </p:cNvPr>
          <p:cNvSpPr>
            <a:spLocks noGrp="1"/>
          </p:cNvSpPr>
          <p:nvPr>
            <p:ph idx="1"/>
          </p:nvPr>
        </p:nvSpPr>
        <p:spPr>
          <a:xfrm>
            <a:off x="982980" y="2017712"/>
            <a:ext cx="9349740" cy="4664441"/>
          </a:xfrm>
        </p:spPr>
        <p:txBody>
          <a:bodyPr/>
          <a:lstStyle/>
          <a:p>
            <a:r>
              <a:rPr lang="en-US" dirty="0"/>
              <a:t>Every year, approximately 3.7 million Americans turn 65.  According to </a:t>
            </a:r>
            <a:r>
              <a:rPr lang="en-US" dirty="0" err="1"/>
              <a:t>Factora</a:t>
            </a:r>
            <a:r>
              <a:rPr lang="en-US" dirty="0"/>
              <a:t>, et al., (2021),  </a:t>
            </a:r>
            <a:r>
              <a:rPr lang="en-US" b="1" dirty="0">
                <a:solidFill>
                  <a:srgbClr val="A1C275"/>
                </a:solidFill>
              </a:rPr>
              <a:t>older adults ages  </a:t>
            </a:r>
            <a:r>
              <a:rPr lang="en-US" b="1" dirty="0">
                <a:solidFill>
                  <a:srgbClr val="55A839"/>
                </a:solidFill>
              </a:rPr>
              <a:t>65 years and older </a:t>
            </a:r>
            <a:r>
              <a:rPr lang="en-US" b="1" dirty="0">
                <a:solidFill>
                  <a:srgbClr val="A1C275"/>
                </a:solidFill>
              </a:rPr>
              <a:t>are </a:t>
            </a:r>
            <a:r>
              <a:rPr lang="en-US" b="1" dirty="0">
                <a:solidFill>
                  <a:srgbClr val="55A839"/>
                </a:solidFill>
              </a:rPr>
              <a:t>twice as likely to fall </a:t>
            </a:r>
            <a:r>
              <a:rPr lang="en-US" b="1" dirty="0">
                <a:solidFill>
                  <a:srgbClr val="A1C275"/>
                </a:solidFill>
              </a:rPr>
              <a:t>than younger adults </a:t>
            </a:r>
            <a:r>
              <a:rPr lang="en-US" dirty="0"/>
              <a:t>(OR 2.84 [1.77-4.53]).  </a:t>
            </a:r>
            <a:r>
              <a:rPr lang="en-US" b="1" dirty="0">
                <a:solidFill>
                  <a:srgbClr val="A1C275"/>
                </a:solidFill>
              </a:rPr>
              <a:t>So, we are going to focus on </a:t>
            </a:r>
            <a:r>
              <a:rPr lang="en-US" b="1" dirty="0">
                <a:solidFill>
                  <a:srgbClr val="55A839"/>
                </a:solidFill>
              </a:rPr>
              <a:t>older adults </a:t>
            </a:r>
          </a:p>
          <a:p>
            <a:r>
              <a:rPr lang="en-US" dirty="0"/>
              <a:t>Every year, more than 1 in 4 older adults falls, but more than half of those who fall </a:t>
            </a:r>
            <a:r>
              <a:rPr lang="en-US" b="1" dirty="0">
                <a:solidFill>
                  <a:srgbClr val="A1C275"/>
                </a:solidFill>
              </a:rPr>
              <a:t>don’t tell their healthcare provider.</a:t>
            </a:r>
          </a:p>
        </p:txBody>
      </p:sp>
    </p:spTree>
    <p:extLst>
      <p:ext uri="{BB962C8B-B14F-4D97-AF65-F5344CB8AC3E}">
        <p14:creationId xmlns:p14="http://schemas.microsoft.com/office/powerpoint/2010/main" val="21063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F71D-64AE-F241-AE3E-F44601989A29}"/>
              </a:ext>
            </a:extLst>
          </p:cNvPr>
          <p:cNvSpPr>
            <a:spLocks noGrp="1"/>
          </p:cNvSpPr>
          <p:nvPr>
            <p:ph type="title"/>
          </p:nvPr>
        </p:nvSpPr>
        <p:spPr/>
        <p:txBody>
          <a:bodyPr/>
          <a:lstStyle/>
          <a:p>
            <a:r>
              <a:rPr lang="en-US" b="1" dirty="0"/>
              <a:t>Older Adults by Age Groups</a:t>
            </a:r>
            <a:endParaRPr lang="en-US" dirty="0"/>
          </a:p>
        </p:txBody>
      </p:sp>
      <p:sp>
        <p:nvSpPr>
          <p:cNvPr id="3" name="Content Placeholder 2">
            <a:extLst>
              <a:ext uri="{FF2B5EF4-FFF2-40B4-BE49-F238E27FC236}">
                <a16:creationId xmlns:a16="http://schemas.microsoft.com/office/drawing/2014/main" id="{F0ACB68A-EAC8-8F48-92C0-E0AAD6560FB1}"/>
              </a:ext>
            </a:extLst>
          </p:cNvPr>
          <p:cNvSpPr>
            <a:spLocks noGrp="1"/>
          </p:cNvSpPr>
          <p:nvPr>
            <p:ph idx="1"/>
          </p:nvPr>
        </p:nvSpPr>
        <p:spPr>
          <a:xfrm>
            <a:off x="991270" y="2328327"/>
            <a:ext cx="4927209" cy="3804186"/>
          </a:xfrm>
        </p:spPr>
        <p:txBody>
          <a:bodyPr/>
          <a:lstStyle/>
          <a:p>
            <a:pPr marL="0" indent="0">
              <a:buNone/>
            </a:pPr>
            <a:r>
              <a:rPr lang="en-US" b="1" dirty="0"/>
              <a:t>The ED visit rate increased with age for persons aged 60 and over. </a:t>
            </a:r>
            <a:endParaRPr lang="en-US" dirty="0"/>
          </a:p>
          <a:p>
            <a:pPr marL="0" indent="0" algn="ctr">
              <a:buNone/>
            </a:pPr>
            <a:endParaRPr lang="en-US" dirty="0"/>
          </a:p>
        </p:txBody>
      </p:sp>
      <p:grpSp>
        <p:nvGrpSpPr>
          <p:cNvPr id="9" name="Group 8">
            <a:extLst>
              <a:ext uri="{FF2B5EF4-FFF2-40B4-BE49-F238E27FC236}">
                <a16:creationId xmlns:a16="http://schemas.microsoft.com/office/drawing/2014/main" id="{28F7EF4F-B219-414F-B5FA-E646174CD40B}"/>
              </a:ext>
            </a:extLst>
          </p:cNvPr>
          <p:cNvGrpSpPr/>
          <p:nvPr/>
        </p:nvGrpSpPr>
        <p:grpSpPr>
          <a:xfrm>
            <a:off x="991270" y="4987095"/>
            <a:ext cx="9677224" cy="1614672"/>
            <a:chOff x="992442" y="4422004"/>
            <a:chExt cx="9677224" cy="1614672"/>
          </a:xfrm>
        </p:grpSpPr>
        <p:sp>
          <p:nvSpPr>
            <p:cNvPr id="4" name="Google Shape;1195;p38">
              <a:extLst>
                <a:ext uri="{FF2B5EF4-FFF2-40B4-BE49-F238E27FC236}">
                  <a16:creationId xmlns:a16="http://schemas.microsoft.com/office/drawing/2014/main" id="{93ED17B2-A169-4853-85BD-52F30C73EA2A}"/>
                </a:ext>
              </a:extLst>
            </p:cNvPr>
            <p:cNvSpPr/>
            <p:nvPr/>
          </p:nvSpPr>
          <p:spPr>
            <a:xfrm>
              <a:off x="1166113" y="4454917"/>
              <a:ext cx="9503553" cy="1581759"/>
            </a:xfrm>
            <a:prstGeom prst="roundRect">
              <a:avLst/>
            </a:prstGeom>
            <a:solidFill>
              <a:schemeClr val="tx2">
                <a:lumMod val="60000"/>
                <a:lumOff val="40000"/>
              </a:schemeClr>
            </a:solidFill>
            <a:ln>
              <a:no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5" name="Google Shape;1191;p38">
              <a:extLst>
                <a:ext uri="{FF2B5EF4-FFF2-40B4-BE49-F238E27FC236}">
                  <a16:creationId xmlns:a16="http://schemas.microsoft.com/office/drawing/2014/main" id="{DC4A58B8-1AC9-461C-8FD6-847222705771}"/>
                </a:ext>
              </a:extLst>
            </p:cNvPr>
            <p:cNvSpPr/>
            <p:nvPr/>
          </p:nvSpPr>
          <p:spPr>
            <a:xfrm>
              <a:off x="992442" y="4827344"/>
              <a:ext cx="179309" cy="147527"/>
            </a:xfrm>
            <a:custGeom>
              <a:avLst/>
              <a:gdLst/>
              <a:ahLst/>
              <a:cxnLst/>
              <a:rect l="l" t="t" r="r" b="b"/>
              <a:pathLst>
                <a:path w="5728" h="6263" extrusionOk="0">
                  <a:moveTo>
                    <a:pt x="5394" y="0"/>
                  </a:moveTo>
                  <a:lnTo>
                    <a:pt x="0" y="834"/>
                  </a:lnTo>
                  <a:lnTo>
                    <a:pt x="5727" y="6263"/>
                  </a:lnTo>
                  <a:lnTo>
                    <a:pt x="5727" y="6263"/>
                  </a:lnTo>
                  <a:lnTo>
                    <a:pt x="5394" y="0"/>
                  </a:lnTo>
                  <a:close/>
                </a:path>
              </a:pathLst>
            </a:custGeom>
            <a:solidFill>
              <a:schemeClr val="bg1">
                <a:lumMod val="50000"/>
                <a:alpha val="58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194;p38">
              <a:extLst>
                <a:ext uri="{FF2B5EF4-FFF2-40B4-BE49-F238E27FC236}">
                  <a16:creationId xmlns:a16="http://schemas.microsoft.com/office/drawing/2014/main" id="{9E83AED8-D4C6-4C3C-B52D-A2398B64C7D5}"/>
                </a:ext>
              </a:extLst>
            </p:cNvPr>
            <p:cNvSpPr/>
            <p:nvPr/>
          </p:nvSpPr>
          <p:spPr>
            <a:xfrm>
              <a:off x="2226789" y="4422004"/>
              <a:ext cx="168135" cy="111087"/>
            </a:xfrm>
            <a:custGeom>
              <a:avLst/>
              <a:gdLst/>
              <a:ahLst/>
              <a:cxnLst/>
              <a:rect l="l" t="t" r="r" b="b"/>
              <a:pathLst>
                <a:path w="5371" h="4716" extrusionOk="0">
                  <a:moveTo>
                    <a:pt x="953" y="0"/>
                  </a:moveTo>
                  <a:lnTo>
                    <a:pt x="1" y="4715"/>
                  </a:lnTo>
                  <a:lnTo>
                    <a:pt x="5371" y="4715"/>
                  </a:lnTo>
                  <a:lnTo>
                    <a:pt x="953" y="0"/>
                  </a:lnTo>
                  <a:close/>
                </a:path>
              </a:pathLst>
            </a:custGeom>
            <a:solidFill>
              <a:srgbClr val="FBB831">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196;p38">
              <a:extLst>
                <a:ext uri="{FF2B5EF4-FFF2-40B4-BE49-F238E27FC236}">
                  <a16:creationId xmlns:a16="http://schemas.microsoft.com/office/drawing/2014/main" id="{A67156B8-9B86-403A-BAA9-C7ACB71DECDA}"/>
                </a:ext>
              </a:extLst>
            </p:cNvPr>
            <p:cNvSpPr/>
            <p:nvPr/>
          </p:nvSpPr>
          <p:spPr>
            <a:xfrm>
              <a:off x="992442" y="4422005"/>
              <a:ext cx="1545894" cy="423536"/>
            </a:xfrm>
            <a:custGeom>
              <a:avLst/>
              <a:gdLst/>
              <a:ahLst/>
              <a:cxnLst/>
              <a:rect l="l" t="t" r="r" b="b"/>
              <a:pathLst>
                <a:path w="40387" h="22420" extrusionOk="0">
                  <a:moveTo>
                    <a:pt x="0" y="0"/>
                  </a:moveTo>
                  <a:lnTo>
                    <a:pt x="0" y="22420"/>
                  </a:lnTo>
                  <a:lnTo>
                    <a:pt x="35898" y="22420"/>
                  </a:lnTo>
                  <a:cubicBezTo>
                    <a:pt x="38374" y="22420"/>
                    <a:pt x="40386" y="20407"/>
                    <a:pt x="40386" y="17931"/>
                  </a:cubicBezTo>
                  <a:lnTo>
                    <a:pt x="40386" y="0"/>
                  </a:lnTo>
                  <a:close/>
                </a:path>
              </a:pathLst>
            </a:custGeom>
            <a:solidFill>
              <a:srgbClr val="262626"/>
            </a:solidFill>
            <a:ln>
              <a:noFill/>
            </a:ln>
          </p:spPr>
          <p:txBody>
            <a:bodyPr spcFirstLastPara="1" wrap="square" lIns="91425" tIns="91425" rIns="91425" bIns="91425" anchor="ctr" anchorCtr="0">
              <a:noAutofit/>
            </a:bodyPr>
            <a:lstStyle/>
            <a:p>
              <a:r>
                <a:rPr lang="en-US" sz="1800" b="1" dirty="0">
                  <a:solidFill>
                    <a:schemeClr val="bg1"/>
                  </a:solidFill>
                </a:rPr>
                <a:t>Must Read: </a:t>
              </a:r>
            </a:p>
          </p:txBody>
        </p:sp>
        <p:sp>
          <p:nvSpPr>
            <p:cNvPr id="8" name="Google Shape;1199;p38">
              <a:extLst>
                <a:ext uri="{FF2B5EF4-FFF2-40B4-BE49-F238E27FC236}">
                  <a16:creationId xmlns:a16="http://schemas.microsoft.com/office/drawing/2014/main" id="{FC296EE1-FF03-46AB-BB7A-D5EAF72F236A}"/>
                </a:ext>
              </a:extLst>
            </p:cNvPr>
            <p:cNvSpPr txBox="1"/>
            <p:nvPr/>
          </p:nvSpPr>
          <p:spPr>
            <a:xfrm>
              <a:off x="1345422" y="4845541"/>
              <a:ext cx="9114913" cy="1079009"/>
            </a:xfrm>
            <a:prstGeom prst="rect">
              <a:avLst/>
            </a:prstGeom>
            <a:noFill/>
            <a:ln>
              <a:noFill/>
            </a:ln>
          </p:spPr>
          <p:txBody>
            <a:bodyPr spcFirstLastPara="1" wrap="square" lIns="91425" tIns="91425" rIns="91425" bIns="91425" anchor="ctr" anchorCtr="0">
              <a:noAutofit/>
            </a:bodyPr>
            <a:lstStyle/>
            <a:p>
              <a:r>
                <a:rPr lang="en-US" sz="1800" dirty="0">
                  <a:solidFill>
                    <a:srgbClr val="000000"/>
                  </a:solidFill>
                </a:rPr>
                <a:t>Emergency Department Visits Among Adults Aged 60 and Over: United States, 2014–2017</a:t>
              </a:r>
              <a:r>
                <a:rPr lang="en-US" sz="1800" b="1" dirty="0">
                  <a:solidFill>
                    <a:schemeClr val="accent1">
                      <a:lumMod val="50000"/>
                    </a:schemeClr>
                  </a:solidFill>
                </a:rPr>
                <a:t> </a:t>
              </a:r>
              <a:r>
                <a:rPr lang="en-US" sz="1800" dirty="0"/>
                <a:t>|</a:t>
              </a:r>
              <a:r>
                <a:rPr lang="en-US" sz="1800" dirty="0">
                  <a:hlinkClick r:id="rId3"/>
                </a:rPr>
                <a:t>Products - Data Briefs - Number 367 - June 2020 (cdc.gov) </a:t>
              </a:r>
              <a:r>
                <a:rPr lang="en-US" sz="1800" dirty="0"/>
                <a:t>|Jill J. Ashman, Ph.D., Susan M. </a:t>
              </a:r>
              <a:r>
                <a:rPr lang="en-US" sz="1800" dirty="0" err="1"/>
                <a:t>Schappert</a:t>
              </a:r>
              <a:r>
                <a:rPr lang="en-US" sz="1800" dirty="0"/>
                <a:t>, M.A., and Loredana Santo, M.D., M.P.H.</a:t>
              </a:r>
            </a:p>
          </p:txBody>
        </p:sp>
      </p:grpSp>
      <p:pic>
        <p:nvPicPr>
          <p:cNvPr id="10" name="Picture 9">
            <a:extLst>
              <a:ext uri="{FF2B5EF4-FFF2-40B4-BE49-F238E27FC236}">
                <a16:creationId xmlns:a16="http://schemas.microsoft.com/office/drawing/2014/main" id="{777DDEB7-E0C9-410D-B7E2-606B33C643F5}"/>
              </a:ext>
            </a:extLst>
          </p:cNvPr>
          <p:cNvPicPr>
            <a:picLocks noChangeAspect="1"/>
          </p:cNvPicPr>
          <p:nvPr/>
        </p:nvPicPr>
        <p:blipFill>
          <a:blip r:embed="rId4"/>
          <a:stretch>
            <a:fillRect/>
          </a:stretch>
        </p:blipFill>
        <p:spPr>
          <a:xfrm>
            <a:off x="5848138" y="2172400"/>
            <a:ext cx="4611026" cy="2739975"/>
          </a:xfrm>
          <a:prstGeom prst="rect">
            <a:avLst/>
          </a:prstGeom>
        </p:spPr>
      </p:pic>
    </p:spTree>
    <p:extLst>
      <p:ext uri="{BB962C8B-B14F-4D97-AF65-F5344CB8AC3E}">
        <p14:creationId xmlns:p14="http://schemas.microsoft.com/office/powerpoint/2010/main" val="266415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18C8-C331-C04C-8177-4719613E5699}"/>
              </a:ext>
            </a:extLst>
          </p:cNvPr>
          <p:cNvSpPr>
            <a:spLocks noGrp="1"/>
          </p:cNvSpPr>
          <p:nvPr>
            <p:ph type="title"/>
          </p:nvPr>
        </p:nvSpPr>
        <p:spPr/>
        <p:txBody>
          <a:bodyPr/>
          <a:lstStyle/>
          <a:p>
            <a:r>
              <a:rPr lang="en-US" b="1" dirty="0"/>
              <a:t>Every Second an Older Adult Falls</a:t>
            </a:r>
          </a:p>
        </p:txBody>
      </p:sp>
      <p:sp>
        <p:nvSpPr>
          <p:cNvPr id="4" name="Rectangle 3">
            <a:extLst>
              <a:ext uri="{FF2B5EF4-FFF2-40B4-BE49-F238E27FC236}">
                <a16:creationId xmlns:a16="http://schemas.microsoft.com/office/drawing/2014/main" id="{71793C57-434C-4895-9D93-E6A588F75D62}"/>
              </a:ext>
            </a:extLst>
          </p:cNvPr>
          <p:cNvSpPr/>
          <p:nvPr/>
        </p:nvSpPr>
        <p:spPr>
          <a:xfrm>
            <a:off x="1383388" y="6252717"/>
            <a:ext cx="8447313" cy="384721"/>
          </a:xfrm>
          <a:prstGeom prst="rect">
            <a:avLst/>
          </a:prstGeom>
        </p:spPr>
        <p:txBody>
          <a:bodyPr wrap="square">
            <a:spAutoFit/>
          </a:bodyPr>
          <a:lstStyle/>
          <a:p>
            <a:pPr algn="ctr"/>
            <a:r>
              <a:rPr lang="en-US" dirty="0">
                <a:hlinkClick r:id="rId3"/>
              </a:rPr>
              <a:t>https://www.cdc.gov/steadi/provider-training/index.html</a:t>
            </a:r>
            <a:endParaRPr lang="en-US" dirty="0"/>
          </a:p>
        </p:txBody>
      </p:sp>
      <p:grpSp>
        <p:nvGrpSpPr>
          <p:cNvPr id="21" name="Group 20">
            <a:extLst>
              <a:ext uri="{FF2B5EF4-FFF2-40B4-BE49-F238E27FC236}">
                <a16:creationId xmlns:a16="http://schemas.microsoft.com/office/drawing/2014/main" id="{0090FF8E-8A7E-45B5-B8EB-D0F06F0D3C46}"/>
              </a:ext>
            </a:extLst>
          </p:cNvPr>
          <p:cNvGrpSpPr/>
          <p:nvPr/>
        </p:nvGrpSpPr>
        <p:grpSpPr>
          <a:xfrm>
            <a:off x="1529873" y="2330436"/>
            <a:ext cx="7490141" cy="3762138"/>
            <a:chOff x="1718263" y="2279066"/>
            <a:chExt cx="7490141" cy="3762138"/>
          </a:xfrm>
        </p:grpSpPr>
        <p:grpSp>
          <p:nvGrpSpPr>
            <p:cNvPr id="6" name="Group 5">
              <a:extLst>
                <a:ext uri="{FF2B5EF4-FFF2-40B4-BE49-F238E27FC236}">
                  <a16:creationId xmlns:a16="http://schemas.microsoft.com/office/drawing/2014/main" id="{3442EAC6-BD5E-452C-BF0B-2E8B6703E83B}"/>
                </a:ext>
              </a:extLst>
            </p:cNvPr>
            <p:cNvGrpSpPr/>
            <p:nvPr/>
          </p:nvGrpSpPr>
          <p:grpSpPr>
            <a:xfrm>
              <a:off x="2540022" y="2279066"/>
              <a:ext cx="6528350" cy="3762138"/>
              <a:chOff x="5765601" y="2642233"/>
              <a:chExt cx="6238875" cy="3552483"/>
            </a:xfrm>
          </p:grpSpPr>
          <p:sp>
            <p:nvSpPr>
              <p:cNvPr id="7" name="Parallelogram 8">
                <a:extLst>
                  <a:ext uri="{FF2B5EF4-FFF2-40B4-BE49-F238E27FC236}">
                    <a16:creationId xmlns:a16="http://schemas.microsoft.com/office/drawing/2014/main" id="{D138A464-0492-42C9-B910-281BFC6B2057}"/>
                  </a:ext>
                </a:extLst>
              </p:cNvPr>
              <p:cNvSpPr/>
              <p:nvPr/>
            </p:nvSpPr>
            <p:spPr>
              <a:xfrm flipH="1">
                <a:off x="6671890" y="4688736"/>
                <a:ext cx="1648469" cy="1491692"/>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1459916"/>
                  <a:gd name="connsiteX1" fmla="*/ 1001798 w 1629419"/>
                  <a:gd name="connsiteY1" fmla="*/ 0 h 1459916"/>
                  <a:gd name="connsiteX2" fmla="*/ 1629419 w 1629419"/>
                  <a:gd name="connsiteY2" fmla="*/ 601468 h 1459916"/>
                  <a:gd name="connsiteX3" fmla="*/ 1074651 w 1629419"/>
                  <a:gd name="connsiteY3" fmla="*/ 1459015 h 1459916"/>
                  <a:gd name="connsiteX4" fmla="*/ 0 w 1629419"/>
                  <a:gd name="connsiteY4" fmla="*/ 1459916 h 1459916"/>
                  <a:gd name="connsiteX0" fmla="*/ 0 w 1648469"/>
                  <a:gd name="connsiteY0" fmla="*/ 1459916 h 1459916"/>
                  <a:gd name="connsiteX1" fmla="*/ 1001798 w 1648469"/>
                  <a:gd name="connsiteY1" fmla="*/ 0 h 1459916"/>
                  <a:gd name="connsiteX2" fmla="*/ 1648469 w 1648469"/>
                  <a:gd name="connsiteY2" fmla="*/ 577630 h 1459916"/>
                  <a:gd name="connsiteX3" fmla="*/ 1074651 w 1648469"/>
                  <a:gd name="connsiteY3" fmla="*/ 1459015 h 1459916"/>
                  <a:gd name="connsiteX4" fmla="*/ 0 w 1648469"/>
                  <a:gd name="connsiteY4" fmla="*/ 1459916 h 1459916"/>
                  <a:gd name="connsiteX0" fmla="*/ 0 w 1648469"/>
                  <a:gd name="connsiteY0" fmla="*/ 1493289 h 1493289"/>
                  <a:gd name="connsiteX1" fmla="*/ 1030373 w 1648469"/>
                  <a:gd name="connsiteY1" fmla="*/ 0 h 1493289"/>
                  <a:gd name="connsiteX2" fmla="*/ 1648469 w 1648469"/>
                  <a:gd name="connsiteY2" fmla="*/ 611003 h 1493289"/>
                  <a:gd name="connsiteX3" fmla="*/ 1074651 w 1648469"/>
                  <a:gd name="connsiteY3" fmla="*/ 1492388 h 1493289"/>
                  <a:gd name="connsiteX4" fmla="*/ 0 w 1648469"/>
                  <a:gd name="connsiteY4" fmla="*/ 1493289 h 14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469" h="1493289">
                    <a:moveTo>
                      <a:pt x="0" y="1493289"/>
                    </a:moveTo>
                    <a:lnTo>
                      <a:pt x="1030373" y="0"/>
                    </a:lnTo>
                    <a:lnTo>
                      <a:pt x="1648469" y="611003"/>
                    </a:lnTo>
                    <a:lnTo>
                      <a:pt x="1074651" y="1492388"/>
                    </a:lnTo>
                    <a:lnTo>
                      <a:pt x="0" y="1493289"/>
                    </a:lnTo>
                    <a:close/>
                  </a:path>
                </a:pathLst>
              </a:custGeom>
              <a:solidFill>
                <a:srgbClr val="DC37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ight Triangle 12">
                <a:extLst>
                  <a:ext uri="{FF2B5EF4-FFF2-40B4-BE49-F238E27FC236}">
                    <a16:creationId xmlns:a16="http://schemas.microsoft.com/office/drawing/2014/main" id="{1D3BA111-857F-4C39-B22A-23AAF05E6AF9}"/>
                  </a:ext>
                </a:extLst>
              </p:cNvPr>
              <p:cNvSpPr/>
              <p:nvPr/>
            </p:nvSpPr>
            <p:spPr>
              <a:xfrm flipH="1">
                <a:off x="5765601" y="5366043"/>
                <a:ext cx="1366837" cy="828673"/>
              </a:xfrm>
              <a:custGeom>
                <a:avLst/>
                <a:gdLst>
                  <a:gd name="connsiteX0" fmla="*/ 0 w 842962"/>
                  <a:gd name="connsiteY0" fmla="*/ 809625 h 809625"/>
                  <a:gd name="connsiteX1" fmla="*/ 0 w 842962"/>
                  <a:gd name="connsiteY1" fmla="*/ 0 h 809625"/>
                  <a:gd name="connsiteX2" fmla="*/ 842962 w 842962"/>
                  <a:gd name="connsiteY2" fmla="*/ 809625 h 809625"/>
                  <a:gd name="connsiteX3" fmla="*/ 0 w 842962"/>
                  <a:gd name="connsiteY3" fmla="*/ 809625 h 809625"/>
                  <a:gd name="connsiteX0" fmla="*/ 0 w 1366837"/>
                  <a:gd name="connsiteY0" fmla="*/ 809625 h 809625"/>
                  <a:gd name="connsiteX1" fmla="*/ 523875 w 1366837"/>
                  <a:gd name="connsiteY1" fmla="*/ 0 h 809625"/>
                  <a:gd name="connsiteX2" fmla="*/ 1366837 w 1366837"/>
                  <a:gd name="connsiteY2" fmla="*/ 809625 h 809625"/>
                  <a:gd name="connsiteX3" fmla="*/ 0 w 1366837"/>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366837" h="809625">
                    <a:moveTo>
                      <a:pt x="0" y="809625"/>
                    </a:moveTo>
                    <a:lnTo>
                      <a:pt x="523875" y="0"/>
                    </a:lnTo>
                    <a:lnTo>
                      <a:pt x="1366837" y="809625"/>
                    </a:lnTo>
                    <a:lnTo>
                      <a:pt x="0" y="809625"/>
                    </a:lnTo>
                    <a:close/>
                  </a:path>
                </a:pathLst>
              </a:custGeom>
              <a:solidFill>
                <a:srgbClr val="D341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9" name="Parallelogram 8">
                <a:extLst>
                  <a:ext uri="{FF2B5EF4-FFF2-40B4-BE49-F238E27FC236}">
                    <a16:creationId xmlns:a16="http://schemas.microsoft.com/office/drawing/2014/main" id="{FF0530B9-4979-4C47-B23E-A349A5BB4514}"/>
                  </a:ext>
                </a:extLst>
              </p:cNvPr>
              <p:cNvSpPr/>
              <p:nvPr/>
            </p:nvSpPr>
            <p:spPr>
              <a:xfrm flipH="1">
                <a:off x="7352937" y="4007699"/>
                <a:ext cx="2200919" cy="2167967"/>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2105777"/>
                  <a:gd name="connsiteX1" fmla="*/ 1001798 w 1629419"/>
                  <a:gd name="connsiteY1" fmla="*/ 0 h 2105777"/>
                  <a:gd name="connsiteX2" fmla="*/ 1629419 w 1629419"/>
                  <a:gd name="connsiteY2" fmla="*/ 601468 h 2105777"/>
                  <a:gd name="connsiteX3" fmla="*/ 588876 w 1629419"/>
                  <a:gd name="connsiteY3" fmla="*/ 2105777 h 2105777"/>
                  <a:gd name="connsiteX4" fmla="*/ 0 w 1629419"/>
                  <a:gd name="connsiteY4" fmla="*/ 1459916 h 2105777"/>
                  <a:gd name="connsiteX0" fmla="*/ 0 w 2096144"/>
                  <a:gd name="connsiteY0" fmla="*/ 2111542 h 2111542"/>
                  <a:gd name="connsiteX1" fmla="*/ 1468523 w 2096144"/>
                  <a:gd name="connsiteY1" fmla="*/ 0 h 2111542"/>
                  <a:gd name="connsiteX2" fmla="*/ 2096144 w 2096144"/>
                  <a:gd name="connsiteY2" fmla="*/ 601468 h 2111542"/>
                  <a:gd name="connsiteX3" fmla="*/ 1055601 w 2096144"/>
                  <a:gd name="connsiteY3" fmla="*/ 2105777 h 2111542"/>
                  <a:gd name="connsiteX4" fmla="*/ 0 w 2096144"/>
                  <a:gd name="connsiteY4" fmla="*/ 2111542 h 2111542"/>
                  <a:gd name="connsiteX0" fmla="*/ 0 w 2096144"/>
                  <a:gd name="connsiteY0" fmla="*/ 2101816 h 2105777"/>
                  <a:gd name="connsiteX1" fmla="*/ 1468523 w 2096144"/>
                  <a:gd name="connsiteY1" fmla="*/ 0 h 2105777"/>
                  <a:gd name="connsiteX2" fmla="*/ 2096144 w 2096144"/>
                  <a:gd name="connsiteY2" fmla="*/ 601468 h 2105777"/>
                  <a:gd name="connsiteX3" fmla="*/ 1055601 w 2096144"/>
                  <a:gd name="connsiteY3" fmla="*/ 2105777 h 2105777"/>
                  <a:gd name="connsiteX4" fmla="*/ 0 w 2096144"/>
                  <a:gd name="connsiteY4" fmla="*/ 2101816 h 2105777"/>
                  <a:gd name="connsiteX0" fmla="*/ 0 w 2119957"/>
                  <a:gd name="connsiteY0" fmla="*/ 2096953 h 2105777"/>
                  <a:gd name="connsiteX1" fmla="*/ 1492336 w 2119957"/>
                  <a:gd name="connsiteY1" fmla="*/ 0 h 2105777"/>
                  <a:gd name="connsiteX2" fmla="*/ 2119957 w 2119957"/>
                  <a:gd name="connsiteY2" fmla="*/ 601468 h 2105777"/>
                  <a:gd name="connsiteX3" fmla="*/ 1079414 w 2119957"/>
                  <a:gd name="connsiteY3" fmla="*/ 2105777 h 2105777"/>
                  <a:gd name="connsiteX4" fmla="*/ 0 w 2119957"/>
                  <a:gd name="connsiteY4" fmla="*/ 2096953 h 2105777"/>
                  <a:gd name="connsiteX0" fmla="*/ 0 w 2139007"/>
                  <a:gd name="connsiteY0" fmla="*/ 2101816 h 2105777"/>
                  <a:gd name="connsiteX1" fmla="*/ 1511386 w 2139007"/>
                  <a:gd name="connsiteY1" fmla="*/ 0 h 2105777"/>
                  <a:gd name="connsiteX2" fmla="*/ 2139007 w 2139007"/>
                  <a:gd name="connsiteY2" fmla="*/ 601468 h 2105777"/>
                  <a:gd name="connsiteX3" fmla="*/ 1098464 w 2139007"/>
                  <a:gd name="connsiteY3" fmla="*/ 2105777 h 2105777"/>
                  <a:gd name="connsiteX4" fmla="*/ 0 w 2139007"/>
                  <a:gd name="connsiteY4" fmla="*/ 2101816 h 2105777"/>
                  <a:gd name="connsiteX0" fmla="*/ 0 w 2143769"/>
                  <a:gd name="connsiteY0" fmla="*/ 2106679 h 2106679"/>
                  <a:gd name="connsiteX1" fmla="*/ 1516148 w 2143769"/>
                  <a:gd name="connsiteY1" fmla="*/ 0 h 2106679"/>
                  <a:gd name="connsiteX2" fmla="*/ 2143769 w 2143769"/>
                  <a:gd name="connsiteY2" fmla="*/ 601468 h 2106679"/>
                  <a:gd name="connsiteX3" fmla="*/ 1103226 w 2143769"/>
                  <a:gd name="connsiteY3" fmla="*/ 2105777 h 2106679"/>
                  <a:gd name="connsiteX4" fmla="*/ 0 w 2143769"/>
                  <a:gd name="connsiteY4" fmla="*/ 2106679 h 2106679"/>
                  <a:gd name="connsiteX0" fmla="*/ 0 w 2143769"/>
                  <a:gd name="connsiteY0" fmla="*/ 2106679 h 2106679"/>
                  <a:gd name="connsiteX1" fmla="*/ 1516148 w 2143769"/>
                  <a:gd name="connsiteY1" fmla="*/ 0 h 2106679"/>
                  <a:gd name="connsiteX2" fmla="*/ 2143769 w 2143769"/>
                  <a:gd name="connsiteY2" fmla="*/ 601468 h 2106679"/>
                  <a:gd name="connsiteX3" fmla="*/ 1088938 w 2143769"/>
                  <a:gd name="connsiteY3" fmla="*/ 2100914 h 2106679"/>
                  <a:gd name="connsiteX4" fmla="*/ 0 w 2143769"/>
                  <a:gd name="connsiteY4" fmla="*/ 2106679 h 2106679"/>
                  <a:gd name="connsiteX0" fmla="*/ 0 w 2143769"/>
                  <a:gd name="connsiteY0" fmla="*/ 2106679 h 2106679"/>
                  <a:gd name="connsiteX1" fmla="*/ 1516148 w 2143769"/>
                  <a:gd name="connsiteY1" fmla="*/ 0 h 2106679"/>
                  <a:gd name="connsiteX2" fmla="*/ 2143769 w 2143769"/>
                  <a:gd name="connsiteY2" fmla="*/ 601468 h 2106679"/>
                  <a:gd name="connsiteX3" fmla="*/ 1107988 w 2143769"/>
                  <a:gd name="connsiteY3" fmla="*/ 2105776 h 2106679"/>
                  <a:gd name="connsiteX4" fmla="*/ 0 w 2143769"/>
                  <a:gd name="connsiteY4" fmla="*/ 2106679 h 2106679"/>
                  <a:gd name="connsiteX0" fmla="*/ 0 w 2200919"/>
                  <a:gd name="connsiteY0" fmla="*/ 2106679 h 2106679"/>
                  <a:gd name="connsiteX1" fmla="*/ 1516148 w 2200919"/>
                  <a:gd name="connsiteY1" fmla="*/ 0 h 2106679"/>
                  <a:gd name="connsiteX2" fmla="*/ 2200919 w 2200919"/>
                  <a:gd name="connsiteY2" fmla="*/ 539114 h 2106679"/>
                  <a:gd name="connsiteX3" fmla="*/ 1107988 w 2200919"/>
                  <a:gd name="connsiteY3" fmla="*/ 2105776 h 2106679"/>
                  <a:gd name="connsiteX4" fmla="*/ 0 w 2200919"/>
                  <a:gd name="connsiteY4" fmla="*/ 2106679 h 2106679"/>
                  <a:gd name="connsiteX0" fmla="*/ 0 w 2200919"/>
                  <a:gd name="connsiteY0" fmla="*/ 2183422 h 2183422"/>
                  <a:gd name="connsiteX1" fmla="*/ 1573298 w 2200919"/>
                  <a:gd name="connsiteY1" fmla="*/ 0 h 2183422"/>
                  <a:gd name="connsiteX2" fmla="*/ 2200919 w 2200919"/>
                  <a:gd name="connsiteY2" fmla="*/ 615857 h 2183422"/>
                  <a:gd name="connsiteX3" fmla="*/ 1107988 w 2200919"/>
                  <a:gd name="connsiteY3" fmla="*/ 2182519 h 2183422"/>
                  <a:gd name="connsiteX4" fmla="*/ 0 w 2200919"/>
                  <a:gd name="connsiteY4" fmla="*/ 2183422 h 218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19" h="2183422">
                    <a:moveTo>
                      <a:pt x="0" y="2183422"/>
                    </a:moveTo>
                    <a:lnTo>
                      <a:pt x="1573298" y="0"/>
                    </a:lnTo>
                    <a:lnTo>
                      <a:pt x="2200919" y="615857"/>
                    </a:lnTo>
                    <a:lnTo>
                      <a:pt x="1107988" y="2182519"/>
                    </a:lnTo>
                    <a:lnTo>
                      <a:pt x="0" y="2183422"/>
                    </a:lnTo>
                    <a:close/>
                  </a:path>
                </a:pathLst>
              </a:custGeom>
              <a:solidFill>
                <a:srgbClr val="D124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Parallelogram 8">
                <a:extLst>
                  <a:ext uri="{FF2B5EF4-FFF2-40B4-BE49-F238E27FC236}">
                    <a16:creationId xmlns:a16="http://schemas.microsoft.com/office/drawing/2014/main" id="{E0A4ACF4-6AA0-4DC9-8BE1-358C82D93EA3}"/>
                  </a:ext>
                </a:extLst>
              </p:cNvPr>
              <p:cNvSpPr/>
              <p:nvPr/>
            </p:nvSpPr>
            <p:spPr>
              <a:xfrm flipH="1">
                <a:off x="8052387" y="3336187"/>
                <a:ext cx="2743844" cy="2834715"/>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2105777"/>
                  <a:gd name="connsiteX1" fmla="*/ 1001798 w 1629419"/>
                  <a:gd name="connsiteY1" fmla="*/ 0 h 2105777"/>
                  <a:gd name="connsiteX2" fmla="*/ 1629419 w 1629419"/>
                  <a:gd name="connsiteY2" fmla="*/ 601468 h 2105777"/>
                  <a:gd name="connsiteX3" fmla="*/ 588876 w 1629419"/>
                  <a:gd name="connsiteY3" fmla="*/ 2105777 h 2105777"/>
                  <a:gd name="connsiteX4" fmla="*/ 0 w 1629419"/>
                  <a:gd name="connsiteY4" fmla="*/ 1459916 h 2105777"/>
                  <a:gd name="connsiteX0" fmla="*/ 0 w 2096144"/>
                  <a:gd name="connsiteY0" fmla="*/ 2111542 h 2111542"/>
                  <a:gd name="connsiteX1" fmla="*/ 1468523 w 2096144"/>
                  <a:gd name="connsiteY1" fmla="*/ 0 h 2111542"/>
                  <a:gd name="connsiteX2" fmla="*/ 2096144 w 2096144"/>
                  <a:gd name="connsiteY2" fmla="*/ 601468 h 2111542"/>
                  <a:gd name="connsiteX3" fmla="*/ 1055601 w 2096144"/>
                  <a:gd name="connsiteY3" fmla="*/ 2105777 h 2111542"/>
                  <a:gd name="connsiteX4" fmla="*/ 0 w 2096144"/>
                  <a:gd name="connsiteY4" fmla="*/ 2111542 h 2111542"/>
                  <a:gd name="connsiteX0" fmla="*/ 0 w 2096144"/>
                  <a:gd name="connsiteY0" fmla="*/ 2101816 h 2105777"/>
                  <a:gd name="connsiteX1" fmla="*/ 1468523 w 2096144"/>
                  <a:gd name="connsiteY1" fmla="*/ 0 h 2105777"/>
                  <a:gd name="connsiteX2" fmla="*/ 2096144 w 2096144"/>
                  <a:gd name="connsiteY2" fmla="*/ 601468 h 2105777"/>
                  <a:gd name="connsiteX3" fmla="*/ 1055601 w 2096144"/>
                  <a:gd name="connsiteY3" fmla="*/ 2105777 h 2105777"/>
                  <a:gd name="connsiteX4" fmla="*/ 0 w 2096144"/>
                  <a:gd name="connsiteY4" fmla="*/ 2101816 h 2105777"/>
                  <a:gd name="connsiteX0" fmla="*/ 0 w 2119957"/>
                  <a:gd name="connsiteY0" fmla="*/ 2096953 h 2105777"/>
                  <a:gd name="connsiteX1" fmla="*/ 1492336 w 2119957"/>
                  <a:gd name="connsiteY1" fmla="*/ 0 h 2105777"/>
                  <a:gd name="connsiteX2" fmla="*/ 2119957 w 2119957"/>
                  <a:gd name="connsiteY2" fmla="*/ 601468 h 2105777"/>
                  <a:gd name="connsiteX3" fmla="*/ 1079414 w 2119957"/>
                  <a:gd name="connsiteY3" fmla="*/ 2105777 h 2105777"/>
                  <a:gd name="connsiteX4" fmla="*/ 0 w 2119957"/>
                  <a:gd name="connsiteY4" fmla="*/ 2096953 h 2105777"/>
                  <a:gd name="connsiteX0" fmla="*/ 0 w 2139007"/>
                  <a:gd name="connsiteY0" fmla="*/ 2101816 h 2105777"/>
                  <a:gd name="connsiteX1" fmla="*/ 1511386 w 2139007"/>
                  <a:gd name="connsiteY1" fmla="*/ 0 h 2105777"/>
                  <a:gd name="connsiteX2" fmla="*/ 2139007 w 2139007"/>
                  <a:gd name="connsiteY2" fmla="*/ 601468 h 2105777"/>
                  <a:gd name="connsiteX3" fmla="*/ 1098464 w 2139007"/>
                  <a:gd name="connsiteY3" fmla="*/ 2105777 h 2105777"/>
                  <a:gd name="connsiteX4" fmla="*/ 0 w 2139007"/>
                  <a:gd name="connsiteY4" fmla="*/ 2101816 h 2105777"/>
                  <a:gd name="connsiteX0" fmla="*/ 0 w 2139007"/>
                  <a:gd name="connsiteY0" fmla="*/ 2101816 h 2762265"/>
                  <a:gd name="connsiteX1" fmla="*/ 1511386 w 2139007"/>
                  <a:gd name="connsiteY1" fmla="*/ 0 h 2762265"/>
                  <a:gd name="connsiteX2" fmla="*/ 2139007 w 2139007"/>
                  <a:gd name="connsiteY2" fmla="*/ 601468 h 2762265"/>
                  <a:gd name="connsiteX3" fmla="*/ 579351 w 2139007"/>
                  <a:gd name="connsiteY3" fmla="*/ 2762265 h 2762265"/>
                  <a:gd name="connsiteX4" fmla="*/ 0 w 2139007"/>
                  <a:gd name="connsiteY4" fmla="*/ 2101816 h 2762265"/>
                  <a:gd name="connsiteX0" fmla="*/ 0 w 2139007"/>
                  <a:gd name="connsiteY0" fmla="*/ 2101816 h 2781717"/>
                  <a:gd name="connsiteX1" fmla="*/ 1511386 w 2139007"/>
                  <a:gd name="connsiteY1" fmla="*/ 0 h 2781717"/>
                  <a:gd name="connsiteX2" fmla="*/ 2139007 w 2139007"/>
                  <a:gd name="connsiteY2" fmla="*/ 601468 h 2781717"/>
                  <a:gd name="connsiteX3" fmla="*/ 574589 w 2139007"/>
                  <a:gd name="connsiteY3" fmla="*/ 2781717 h 2781717"/>
                  <a:gd name="connsiteX4" fmla="*/ 0 w 2139007"/>
                  <a:gd name="connsiteY4" fmla="*/ 2101816 h 2781717"/>
                  <a:gd name="connsiteX0" fmla="*/ 0 w 2748607"/>
                  <a:gd name="connsiteY0" fmla="*/ 2772894 h 2781717"/>
                  <a:gd name="connsiteX1" fmla="*/ 2120986 w 2748607"/>
                  <a:gd name="connsiteY1" fmla="*/ 0 h 2781717"/>
                  <a:gd name="connsiteX2" fmla="*/ 2748607 w 2748607"/>
                  <a:gd name="connsiteY2" fmla="*/ 601468 h 2781717"/>
                  <a:gd name="connsiteX3" fmla="*/ 1184189 w 2748607"/>
                  <a:gd name="connsiteY3" fmla="*/ 2781717 h 2781717"/>
                  <a:gd name="connsiteX4" fmla="*/ 0 w 2748607"/>
                  <a:gd name="connsiteY4" fmla="*/ 2772894 h 2781717"/>
                  <a:gd name="connsiteX0" fmla="*/ 0 w 2729557"/>
                  <a:gd name="connsiteY0" fmla="*/ 2772894 h 2781717"/>
                  <a:gd name="connsiteX1" fmla="*/ 2101936 w 2729557"/>
                  <a:gd name="connsiteY1" fmla="*/ 0 h 2781717"/>
                  <a:gd name="connsiteX2" fmla="*/ 2729557 w 2729557"/>
                  <a:gd name="connsiteY2" fmla="*/ 601468 h 2781717"/>
                  <a:gd name="connsiteX3" fmla="*/ 1165139 w 2729557"/>
                  <a:gd name="connsiteY3" fmla="*/ 2781717 h 2781717"/>
                  <a:gd name="connsiteX4" fmla="*/ 0 w 2729557"/>
                  <a:gd name="connsiteY4" fmla="*/ 2772894 h 2781717"/>
                  <a:gd name="connsiteX0" fmla="*/ 0 w 2729557"/>
                  <a:gd name="connsiteY0" fmla="*/ 2840974 h 2849797"/>
                  <a:gd name="connsiteX1" fmla="*/ 2063836 w 2729557"/>
                  <a:gd name="connsiteY1" fmla="*/ 0 h 2849797"/>
                  <a:gd name="connsiteX2" fmla="*/ 2729557 w 2729557"/>
                  <a:gd name="connsiteY2" fmla="*/ 669548 h 2849797"/>
                  <a:gd name="connsiteX3" fmla="*/ 1165139 w 2729557"/>
                  <a:gd name="connsiteY3" fmla="*/ 2849797 h 2849797"/>
                  <a:gd name="connsiteX4" fmla="*/ 0 w 2729557"/>
                  <a:gd name="connsiteY4" fmla="*/ 2840974 h 2849797"/>
                  <a:gd name="connsiteX0" fmla="*/ 0 w 2729557"/>
                  <a:gd name="connsiteY0" fmla="*/ 2792345 h 2801168"/>
                  <a:gd name="connsiteX1" fmla="*/ 2111461 w 2729557"/>
                  <a:gd name="connsiteY1" fmla="*/ 0 h 2801168"/>
                  <a:gd name="connsiteX2" fmla="*/ 2729557 w 2729557"/>
                  <a:gd name="connsiteY2" fmla="*/ 620919 h 2801168"/>
                  <a:gd name="connsiteX3" fmla="*/ 1165139 w 2729557"/>
                  <a:gd name="connsiteY3" fmla="*/ 2801168 h 2801168"/>
                  <a:gd name="connsiteX4" fmla="*/ 0 w 2729557"/>
                  <a:gd name="connsiteY4" fmla="*/ 2792345 h 2801168"/>
                  <a:gd name="connsiteX0" fmla="*/ 0 w 2681932"/>
                  <a:gd name="connsiteY0" fmla="*/ 2792345 h 2801168"/>
                  <a:gd name="connsiteX1" fmla="*/ 2063836 w 2681932"/>
                  <a:gd name="connsiteY1" fmla="*/ 0 h 2801168"/>
                  <a:gd name="connsiteX2" fmla="*/ 2681932 w 2681932"/>
                  <a:gd name="connsiteY2" fmla="*/ 620919 h 2801168"/>
                  <a:gd name="connsiteX3" fmla="*/ 1117514 w 2681932"/>
                  <a:gd name="connsiteY3" fmla="*/ 2801168 h 2801168"/>
                  <a:gd name="connsiteX4" fmla="*/ 0 w 2681932"/>
                  <a:gd name="connsiteY4" fmla="*/ 2792345 h 2801168"/>
                  <a:gd name="connsiteX0" fmla="*/ 0 w 2753369"/>
                  <a:gd name="connsiteY0" fmla="*/ 2792345 h 2801168"/>
                  <a:gd name="connsiteX1" fmla="*/ 2063836 w 2753369"/>
                  <a:gd name="connsiteY1" fmla="*/ 0 h 2801168"/>
                  <a:gd name="connsiteX2" fmla="*/ 2753369 w 2753369"/>
                  <a:gd name="connsiteY2" fmla="*/ 557832 h 2801168"/>
                  <a:gd name="connsiteX3" fmla="*/ 1117514 w 2753369"/>
                  <a:gd name="connsiteY3" fmla="*/ 2801168 h 2801168"/>
                  <a:gd name="connsiteX4" fmla="*/ 0 w 2753369"/>
                  <a:gd name="connsiteY4" fmla="*/ 2792345 h 2801168"/>
                  <a:gd name="connsiteX0" fmla="*/ 0 w 2753369"/>
                  <a:gd name="connsiteY0" fmla="*/ 2879697 h 2888520"/>
                  <a:gd name="connsiteX1" fmla="*/ 2125748 w 2753369"/>
                  <a:gd name="connsiteY1" fmla="*/ 0 h 2888520"/>
                  <a:gd name="connsiteX2" fmla="*/ 2753369 w 2753369"/>
                  <a:gd name="connsiteY2" fmla="*/ 645184 h 2888520"/>
                  <a:gd name="connsiteX3" fmla="*/ 1117514 w 2753369"/>
                  <a:gd name="connsiteY3" fmla="*/ 2888520 h 2888520"/>
                  <a:gd name="connsiteX4" fmla="*/ 0 w 2753369"/>
                  <a:gd name="connsiteY4" fmla="*/ 2879697 h 2888520"/>
                  <a:gd name="connsiteX0" fmla="*/ 0 w 2777182"/>
                  <a:gd name="connsiteY0" fmla="*/ 2879697 h 2888520"/>
                  <a:gd name="connsiteX1" fmla="*/ 2125748 w 2777182"/>
                  <a:gd name="connsiteY1" fmla="*/ 0 h 2888520"/>
                  <a:gd name="connsiteX2" fmla="*/ 2777182 w 2777182"/>
                  <a:gd name="connsiteY2" fmla="*/ 640332 h 2888520"/>
                  <a:gd name="connsiteX3" fmla="*/ 1117514 w 2777182"/>
                  <a:gd name="connsiteY3" fmla="*/ 2888520 h 2888520"/>
                  <a:gd name="connsiteX4" fmla="*/ 0 w 2777182"/>
                  <a:gd name="connsiteY4" fmla="*/ 2879697 h 2888520"/>
                  <a:gd name="connsiteX0" fmla="*/ 0 w 2743844"/>
                  <a:gd name="connsiteY0" fmla="*/ 2879697 h 2888520"/>
                  <a:gd name="connsiteX1" fmla="*/ 2125748 w 2743844"/>
                  <a:gd name="connsiteY1" fmla="*/ 0 h 2888520"/>
                  <a:gd name="connsiteX2" fmla="*/ 2743844 w 2743844"/>
                  <a:gd name="connsiteY2" fmla="*/ 616068 h 2888520"/>
                  <a:gd name="connsiteX3" fmla="*/ 1117514 w 2743844"/>
                  <a:gd name="connsiteY3" fmla="*/ 2888520 h 2888520"/>
                  <a:gd name="connsiteX4" fmla="*/ 0 w 2743844"/>
                  <a:gd name="connsiteY4" fmla="*/ 2879697 h 288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844" h="2888520">
                    <a:moveTo>
                      <a:pt x="0" y="2879697"/>
                    </a:moveTo>
                    <a:lnTo>
                      <a:pt x="2125748" y="0"/>
                    </a:lnTo>
                    <a:lnTo>
                      <a:pt x="2743844" y="616068"/>
                    </a:lnTo>
                    <a:lnTo>
                      <a:pt x="1117514" y="2888520"/>
                    </a:lnTo>
                    <a:lnTo>
                      <a:pt x="0" y="2879697"/>
                    </a:lnTo>
                    <a:close/>
                  </a:path>
                </a:pathLst>
              </a:custGeom>
              <a:solidFill>
                <a:srgbClr val="B920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Parallelogram 8">
                <a:extLst>
                  <a:ext uri="{FF2B5EF4-FFF2-40B4-BE49-F238E27FC236}">
                    <a16:creationId xmlns:a16="http://schemas.microsoft.com/office/drawing/2014/main" id="{900B197A-81A5-40AE-8C61-E2DE819F6F48}"/>
                  </a:ext>
                </a:extLst>
              </p:cNvPr>
              <p:cNvSpPr/>
              <p:nvPr/>
            </p:nvSpPr>
            <p:spPr>
              <a:xfrm flipH="1">
                <a:off x="8728908" y="2642233"/>
                <a:ext cx="3275568" cy="3517920"/>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2105777"/>
                  <a:gd name="connsiteX1" fmla="*/ 1001798 w 1629419"/>
                  <a:gd name="connsiteY1" fmla="*/ 0 h 2105777"/>
                  <a:gd name="connsiteX2" fmla="*/ 1629419 w 1629419"/>
                  <a:gd name="connsiteY2" fmla="*/ 601468 h 2105777"/>
                  <a:gd name="connsiteX3" fmla="*/ 588876 w 1629419"/>
                  <a:gd name="connsiteY3" fmla="*/ 2105777 h 2105777"/>
                  <a:gd name="connsiteX4" fmla="*/ 0 w 1629419"/>
                  <a:gd name="connsiteY4" fmla="*/ 1459916 h 2105777"/>
                  <a:gd name="connsiteX0" fmla="*/ 0 w 2096144"/>
                  <a:gd name="connsiteY0" fmla="*/ 2111542 h 2111542"/>
                  <a:gd name="connsiteX1" fmla="*/ 1468523 w 2096144"/>
                  <a:gd name="connsiteY1" fmla="*/ 0 h 2111542"/>
                  <a:gd name="connsiteX2" fmla="*/ 2096144 w 2096144"/>
                  <a:gd name="connsiteY2" fmla="*/ 601468 h 2111542"/>
                  <a:gd name="connsiteX3" fmla="*/ 1055601 w 2096144"/>
                  <a:gd name="connsiteY3" fmla="*/ 2105777 h 2111542"/>
                  <a:gd name="connsiteX4" fmla="*/ 0 w 2096144"/>
                  <a:gd name="connsiteY4" fmla="*/ 2111542 h 2111542"/>
                  <a:gd name="connsiteX0" fmla="*/ 0 w 2096144"/>
                  <a:gd name="connsiteY0" fmla="*/ 2101816 h 2105777"/>
                  <a:gd name="connsiteX1" fmla="*/ 1468523 w 2096144"/>
                  <a:gd name="connsiteY1" fmla="*/ 0 h 2105777"/>
                  <a:gd name="connsiteX2" fmla="*/ 2096144 w 2096144"/>
                  <a:gd name="connsiteY2" fmla="*/ 601468 h 2105777"/>
                  <a:gd name="connsiteX3" fmla="*/ 1055601 w 2096144"/>
                  <a:gd name="connsiteY3" fmla="*/ 2105777 h 2105777"/>
                  <a:gd name="connsiteX4" fmla="*/ 0 w 2096144"/>
                  <a:gd name="connsiteY4" fmla="*/ 2101816 h 2105777"/>
                  <a:gd name="connsiteX0" fmla="*/ 0 w 2119957"/>
                  <a:gd name="connsiteY0" fmla="*/ 2096953 h 2105777"/>
                  <a:gd name="connsiteX1" fmla="*/ 1492336 w 2119957"/>
                  <a:gd name="connsiteY1" fmla="*/ 0 h 2105777"/>
                  <a:gd name="connsiteX2" fmla="*/ 2119957 w 2119957"/>
                  <a:gd name="connsiteY2" fmla="*/ 601468 h 2105777"/>
                  <a:gd name="connsiteX3" fmla="*/ 1079414 w 2119957"/>
                  <a:gd name="connsiteY3" fmla="*/ 2105777 h 2105777"/>
                  <a:gd name="connsiteX4" fmla="*/ 0 w 2119957"/>
                  <a:gd name="connsiteY4" fmla="*/ 2096953 h 2105777"/>
                  <a:gd name="connsiteX0" fmla="*/ 0 w 2139007"/>
                  <a:gd name="connsiteY0" fmla="*/ 2101816 h 2105777"/>
                  <a:gd name="connsiteX1" fmla="*/ 1511386 w 2139007"/>
                  <a:gd name="connsiteY1" fmla="*/ 0 h 2105777"/>
                  <a:gd name="connsiteX2" fmla="*/ 2139007 w 2139007"/>
                  <a:gd name="connsiteY2" fmla="*/ 601468 h 2105777"/>
                  <a:gd name="connsiteX3" fmla="*/ 1098464 w 2139007"/>
                  <a:gd name="connsiteY3" fmla="*/ 2105777 h 2105777"/>
                  <a:gd name="connsiteX4" fmla="*/ 0 w 2139007"/>
                  <a:gd name="connsiteY4" fmla="*/ 2101816 h 2105777"/>
                  <a:gd name="connsiteX0" fmla="*/ 0 w 2139007"/>
                  <a:gd name="connsiteY0" fmla="*/ 2101816 h 2762265"/>
                  <a:gd name="connsiteX1" fmla="*/ 1511386 w 2139007"/>
                  <a:gd name="connsiteY1" fmla="*/ 0 h 2762265"/>
                  <a:gd name="connsiteX2" fmla="*/ 2139007 w 2139007"/>
                  <a:gd name="connsiteY2" fmla="*/ 601468 h 2762265"/>
                  <a:gd name="connsiteX3" fmla="*/ 579351 w 2139007"/>
                  <a:gd name="connsiteY3" fmla="*/ 2762265 h 2762265"/>
                  <a:gd name="connsiteX4" fmla="*/ 0 w 2139007"/>
                  <a:gd name="connsiteY4" fmla="*/ 2101816 h 2762265"/>
                  <a:gd name="connsiteX0" fmla="*/ 0 w 2139007"/>
                  <a:gd name="connsiteY0" fmla="*/ 2101816 h 2781717"/>
                  <a:gd name="connsiteX1" fmla="*/ 1511386 w 2139007"/>
                  <a:gd name="connsiteY1" fmla="*/ 0 h 2781717"/>
                  <a:gd name="connsiteX2" fmla="*/ 2139007 w 2139007"/>
                  <a:gd name="connsiteY2" fmla="*/ 601468 h 2781717"/>
                  <a:gd name="connsiteX3" fmla="*/ 574589 w 2139007"/>
                  <a:gd name="connsiteY3" fmla="*/ 2781717 h 2781717"/>
                  <a:gd name="connsiteX4" fmla="*/ 0 w 2139007"/>
                  <a:gd name="connsiteY4" fmla="*/ 2101816 h 2781717"/>
                  <a:gd name="connsiteX0" fmla="*/ 0 w 2748607"/>
                  <a:gd name="connsiteY0" fmla="*/ 2772894 h 2781717"/>
                  <a:gd name="connsiteX1" fmla="*/ 2120986 w 2748607"/>
                  <a:gd name="connsiteY1" fmla="*/ 0 h 2781717"/>
                  <a:gd name="connsiteX2" fmla="*/ 2748607 w 2748607"/>
                  <a:gd name="connsiteY2" fmla="*/ 601468 h 2781717"/>
                  <a:gd name="connsiteX3" fmla="*/ 1184189 w 2748607"/>
                  <a:gd name="connsiteY3" fmla="*/ 2781717 h 2781717"/>
                  <a:gd name="connsiteX4" fmla="*/ 0 w 2748607"/>
                  <a:gd name="connsiteY4" fmla="*/ 2772894 h 2781717"/>
                  <a:gd name="connsiteX0" fmla="*/ 0 w 2729557"/>
                  <a:gd name="connsiteY0" fmla="*/ 2772894 h 2781717"/>
                  <a:gd name="connsiteX1" fmla="*/ 2101936 w 2729557"/>
                  <a:gd name="connsiteY1" fmla="*/ 0 h 2781717"/>
                  <a:gd name="connsiteX2" fmla="*/ 2729557 w 2729557"/>
                  <a:gd name="connsiteY2" fmla="*/ 601468 h 2781717"/>
                  <a:gd name="connsiteX3" fmla="*/ 1165139 w 2729557"/>
                  <a:gd name="connsiteY3" fmla="*/ 2781717 h 2781717"/>
                  <a:gd name="connsiteX4" fmla="*/ 0 w 2729557"/>
                  <a:gd name="connsiteY4" fmla="*/ 2772894 h 2781717"/>
                  <a:gd name="connsiteX0" fmla="*/ 0 w 2729557"/>
                  <a:gd name="connsiteY0" fmla="*/ 2840974 h 2849797"/>
                  <a:gd name="connsiteX1" fmla="*/ 2063836 w 2729557"/>
                  <a:gd name="connsiteY1" fmla="*/ 0 h 2849797"/>
                  <a:gd name="connsiteX2" fmla="*/ 2729557 w 2729557"/>
                  <a:gd name="connsiteY2" fmla="*/ 669548 h 2849797"/>
                  <a:gd name="connsiteX3" fmla="*/ 1165139 w 2729557"/>
                  <a:gd name="connsiteY3" fmla="*/ 2849797 h 2849797"/>
                  <a:gd name="connsiteX4" fmla="*/ 0 w 2729557"/>
                  <a:gd name="connsiteY4" fmla="*/ 2840974 h 2849797"/>
                  <a:gd name="connsiteX0" fmla="*/ 0 w 2729557"/>
                  <a:gd name="connsiteY0" fmla="*/ 2772894 h 2781717"/>
                  <a:gd name="connsiteX1" fmla="*/ 2092411 w 2729557"/>
                  <a:gd name="connsiteY1" fmla="*/ 0 h 2781717"/>
                  <a:gd name="connsiteX2" fmla="*/ 2729557 w 2729557"/>
                  <a:gd name="connsiteY2" fmla="*/ 601468 h 2781717"/>
                  <a:gd name="connsiteX3" fmla="*/ 1165139 w 2729557"/>
                  <a:gd name="connsiteY3" fmla="*/ 2781717 h 2781717"/>
                  <a:gd name="connsiteX4" fmla="*/ 0 w 2729557"/>
                  <a:gd name="connsiteY4" fmla="*/ 2772894 h 2781717"/>
                  <a:gd name="connsiteX0" fmla="*/ 0 w 2729557"/>
                  <a:gd name="connsiteY0" fmla="*/ 2772894 h 3481972"/>
                  <a:gd name="connsiteX1" fmla="*/ 2092411 w 2729557"/>
                  <a:gd name="connsiteY1" fmla="*/ 0 h 3481972"/>
                  <a:gd name="connsiteX2" fmla="*/ 2729557 w 2729557"/>
                  <a:gd name="connsiteY2" fmla="*/ 601468 h 3481972"/>
                  <a:gd name="connsiteX3" fmla="*/ 584114 w 2729557"/>
                  <a:gd name="connsiteY3" fmla="*/ 3481972 h 3481972"/>
                  <a:gd name="connsiteX4" fmla="*/ 0 w 2729557"/>
                  <a:gd name="connsiteY4" fmla="*/ 2772894 h 3481972"/>
                  <a:gd name="connsiteX0" fmla="*/ 0 w 3053407"/>
                  <a:gd name="connsiteY0" fmla="*/ 3473149 h 3481972"/>
                  <a:gd name="connsiteX1" fmla="*/ 2416261 w 3053407"/>
                  <a:gd name="connsiteY1" fmla="*/ 0 h 3481972"/>
                  <a:gd name="connsiteX2" fmla="*/ 3053407 w 3053407"/>
                  <a:gd name="connsiteY2" fmla="*/ 601468 h 3481972"/>
                  <a:gd name="connsiteX3" fmla="*/ 907964 w 3053407"/>
                  <a:gd name="connsiteY3" fmla="*/ 3481972 h 3481972"/>
                  <a:gd name="connsiteX4" fmla="*/ 0 w 3053407"/>
                  <a:gd name="connsiteY4" fmla="*/ 3473149 h 3481972"/>
                  <a:gd name="connsiteX0" fmla="*/ 0 w 3185081"/>
                  <a:gd name="connsiteY0" fmla="*/ 3473149 h 3481972"/>
                  <a:gd name="connsiteX1" fmla="*/ 2547935 w 3185081"/>
                  <a:gd name="connsiteY1" fmla="*/ 0 h 3481972"/>
                  <a:gd name="connsiteX2" fmla="*/ 3185081 w 3185081"/>
                  <a:gd name="connsiteY2" fmla="*/ 601468 h 3481972"/>
                  <a:gd name="connsiteX3" fmla="*/ 1039638 w 3185081"/>
                  <a:gd name="connsiteY3" fmla="*/ 3481972 h 3481972"/>
                  <a:gd name="connsiteX4" fmla="*/ 0 w 3185081"/>
                  <a:gd name="connsiteY4" fmla="*/ 3473149 h 3481972"/>
                  <a:gd name="connsiteX0" fmla="*/ 0 w 3185081"/>
                  <a:gd name="connsiteY0" fmla="*/ 3473149 h 3473149"/>
                  <a:gd name="connsiteX1" fmla="*/ 2547935 w 3185081"/>
                  <a:gd name="connsiteY1" fmla="*/ 0 h 3473149"/>
                  <a:gd name="connsiteX2" fmla="*/ 3185081 w 3185081"/>
                  <a:gd name="connsiteY2" fmla="*/ 601468 h 3473149"/>
                  <a:gd name="connsiteX3" fmla="*/ 1134736 w 3185081"/>
                  <a:gd name="connsiteY3" fmla="*/ 3467034 h 3473149"/>
                  <a:gd name="connsiteX4" fmla="*/ 0 w 3185081"/>
                  <a:gd name="connsiteY4" fmla="*/ 3473149 h 3473149"/>
                  <a:gd name="connsiteX0" fmla="*/ 0 w 3221657"/>
                  <a:gd name="connsiteY0" fmla="*/ 3473149 h 3473149"/>
                  <a:gd name="connsiteX1" fmla="*/ 2547935 w 3221657"/>
                  <a:gd name="connsiteY1" fmla="*/ 0 h 3473149"/>
                  <a:gd name="connsiteX2" fmla="*/ 3221657 w 3221657"/>
                  <a:gd name="connsiteY2" fmla="*/ 608937 h 3473149"/>
                  <a:gd name="connsiteX3" fmla="*/ 1134736 w 3221657"/>
                  <a:gd name="connsiteY3" fmla="*/ 3467034 h 3473149"/>
                  <a:gd name="connsiteX4" fmla="*/ 0 w 3221657"/>
                  <a:gd name="connsiteY4" fmla="*/ 3473149 h 3473149"/>
                  <a:gd name="connsiteX0" fmla="*/ 0 w 3221657"/>
                  <a:gd name="connsiteY0" fmla="*/ 3413394 h 3413394"/>
                  <a:gd name="connsiteX1" fmla="*/ 2591826 w 3221657"/>
                  <a:gd name="connsiteY1" fmla="*/ 0 h 3413394"/>
                  <a:gd name="connsiteX2" fmla="*/ 3221657 w 3221657"/>
                  <a:gd name="connsiteY2" fmla="*/ 549182 h 3413394"/>
                  <a:gd name="connsiteX3" fmla="*/ 1134736 w 3221657"/>
                  <a:gd name="connsiteY3" fmla="*/ 3407279 h 3413394"/>
                  <a:gd name="connsiteX4" fmla="*/ 0 w 3221657"/>
                  <a:gd name="connsiteY4" fmla="*/ 3413394 h 3413394"/>
                  <a:gd name="connsiteX0" fmla="*/ 0 w 3185081"/>
                  <a:gd name="connsiteY0" fmla="*/ 3390986 h 3407279"/>
                  <a:gd name="connsiteX1" fmla="*/ 2555250 w 3185081"/>
                  <a:gd name="connsiteY1" fmla="*/ 0 h 3407279"/>
                  <a:gd name="connsiteX2" fmla="*/ 3185081 w 3185081"/>
                  <a:gd name="connsiteY2" fmla="*/ 549182 h 3407279"/>
                  <a:gd name="connsiteX3" fmla="*/ 1098160 w 3185081"/>
                  <a:gd name="connsiteY3" fmla="*/ 3407279 h 3407279"/>
                  <a:gd name="connsiteX4" fmla="*/ 0 w 3185081"/>
                  <a:gd name="connsiteY4" fmla="*/ 3390986 h 3407279"/>
                  <a:gd name="connsiteX0" fmla="*/ 0 w 3275568"/>
                  <a:gd name="connsiteY0" fmla="*/ 3390986 h 3407279"/>
                  <a:gd name="connsiteX1" fmla="*/ 2555250 w 3275568"/>
                  <a:gd name="connsiteY1" fmla="*/ 0 h 3407279"/>
                  <a:gd name="connsiteX2" fmla="*/ 3275568 w 3275568"/>
                  <a:gd name="connsiteY2" fmla="*/ 461651 h 3407279"/>
                  <a:gd name="connsiteX3" fmla="*/ 1098160 w 3275568"/>
                  <a:gd name="connsiteY3" fmla="*/ 3407279 h 3407279"/>
                  <a:gd name="connsiteX4" fmla="*/ 0 w 3275568"/>
                  <a:gd name="connsiteY4" fmla="*/ 3390986 h 3407279"/>
                  <a:gd name="connsiteX0" fmla="*/ 0 w 3275568"/>
                  <a:gd name="connsiteY0" fmla="*/ 3575775 h 3592068"/>
                  <a:gd name="connsiteX1" fmla="*/ 2631450 w 3275568"/>
                  <a:gd name="connsiteY1" fmla="*/ 0 h 3592068"/>
                  <a:gd name="connsiteX2" fmla="*/ 3275568 w 3275568"/>
                  <a:gd name="connsiteY2" fmla="*/ 646440 h 3592068"/>
                  <a:gd name="connsiteX3" fmla="*/ 1098160 w 3275568"/>
                  <a:gd name="connsiteY3" fmla="*/ 3592068 h 3592068"/>
                  <a:gd name="connsiteX4" fmla="*/ 0 w 3275568"/>
                  <a:gd name="connsiteY4" fmla="*/ 3575775 h 359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568" h="3592068">
                    <a:moveTo>
                      <a:pt x="0" y="3575775"/>
                    </a:moveTo>
                    <a:lnTo>
                      <a:pt x="2631450" y="0"/>
                    </a:lnTo>
                    <a:lnTo>
                      <a:pt x="3275568" y="646440"/>
                    </a:lnTo>
                    <a:lnTo>
                      <a:pt x="1098160" y="3592068"/>
                    </a:lnTo>
                    <a:lnTo>
                      <a:pt x="0" y="3575775"/>
                    </a:lnTo>
                    <a:close/>
                  </a:path>
                </a:pathLst>
              </a:custGeom>
              <a:solidFill>
                <a:srgbClr val="9F20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1B5B53E1-BE92-4D4E-A97A-B0E74D82A819}"/>
                  </a:ext>
                </a:extLst>
              </p:cNvPr>
              <p:cNvSpPr txBox="1"/>
              <p:nvPr/>
            </p:nvSpPr>
            <p:spPr>
              <a:xfrm>
                <a:off x="6189506" y="5613887"/>
                <a:ext cx="965606" cy="552187"/>
              </a:xfrm>
              <a:prstGeom prst="rect">
                <a:avLst/>
              </a:prstGeom>
              <a:noFill/>
              <a:ln>
                <a:noFill/>
              </a:ln>
              <a:effectLst>
                <a:innerShdw blurRad="241300" dist="165100" dir="4800000">
                  <a:prstClr val="black">
                    <a:alpha val="50000"/>
                  </a:prstClr>
                </a:innerShdw>
              </a:effectLst>
            </p:spPr>
            <p:txBody>
              <a:bodyPr wrap="square" rtlCol="0">
                <a:spAutoFit/>
              </a:bodyPr>
              <a:lstStyle/>
              <a:p>
                <a:r>
                  <a:rPr lang="en-US" sz="1800" dirty="0">
                    <a:solidFill>
                      <a:schemeClr val="bg1"/>
                    </a:solidFill>
                    <a:latin typeface="Arial Black" panose="020B0A04020102020204" pitchFamily="34" charset="0"/>
                  </a:rPr>
                  <a:t>32K</a:t>
                </a:r>
              </a:p>
              <a:p>
                <a:r>
                  <a:rPr lang="en-US" sz="1400" dirty="0">
                    <a:solidFill>
                      <a:schemeClr val="bg1"/>
                    </a:solidFill>
                  </a:rPr>
                  <a:t>DEATHS</a:t>
                </a:r>
              </a:p>
            </p:txBody>
          </p:sp>
          <p:sp>
            <p:nvSpPr>
              <p:cNvPr id="13" name="TextBox 12">
                <a:extLst>
                  <a:ext uri="{FF2B5EF4-FFF2-40B4-BE49-F238E27FC236}">
                    <a16:creationId xmlns:a16="http://schemas.microsoft.com/office/drawing/2014/main" id="{1264CA79-4FBC-4C44-BAE9-6331FE405A42}"/>
                  </a:ext>
                </a:extLst>
              </p:cNvPr>
              <p:cNvSpPr txBox="1"/>
              <p:nvPr/>
            </p:nvSpPr>
            <p:spPr>
              <a:xfrm>
                <a:off x="6838995" y="5285523"/>
                <a:ext cx="122366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950K</a:t>
                </a:r>
              </a:p>
              <a:p>
                <a:pPr algn="ctr"/>
                <a:r>
                  <a:rPr lang="en-US" sz="900" dirty="0">
                    <a:solidFill>
                      <a:schemeClr val="bg1"/>
                    </a:solidFill>
                  </a:rPr>
                  <a:t>HOSPITALIZATIONS</a:t>
                </a:r>
              </a:p>
            </p:txBody>
          </p:sp>
          <p:sp>
            <p:nvSpPr>
              <p:cNvPr id="14" name="TextBox 13">
                <a:extLst>
                  <a:ext uri="{FF2B5EF4-FFF2-40B4-BE49-F238E27FC236}">
                    <a16:creationId xmlns:a16="http://schemas.microsoft.com/office/drawing/2014/main" id="{F144B110-61FF-41B7-865F-18BEC99E4FA1}"/>
                  </a:ext>
                </a:extLst>
              </p:cNvPr>
              <p:cNvSpPr txBox="1"/>
              <p:nvPr/>
            </p:nvSpPr>
            <p:spPr>
              <a:xfrm>
                <a:off x="7763573" y="4916303"/>
                <a:ext cx="120091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3M</a:t>
                </a:r>
              </a:p>
              <a:p>
                <a:pPr algn="ctr"/>
                <a:r>
                  <a:rPr lang="en-US" sz="900" dirty="0">
                    <a:solidFill>
                      <a:schemeClr val="bg1"/>
                    </a:solidFill>
                  </a:rPr>
                  <a:t>ED VISITS</a:t>
                </a:r>
              </a:p>
            </p:txBody>
          </p:sp>
          <p:sp>
            <p:nvSpPr>
              <p:cNvPr id="15" name="TextBox 14">
                <a:extLst>
                  <a:ext uri="{FF2B5EF4-FFF2-40B4-BE49-F238E27FC236}">
                    <a16:creationId xmlns:a16="http://schemas.microsoft.com/office/drawing/2014/main" id="{97413A99-895A-44ED-B516-5FCEEB91863A}"/>
                  </a:ext>
                </a:extLst>
              </p:cNvPr>
              <p:cNvSpPr txBox="1"/>
              <p:nvPr/>
            </p:nvSpPr>
            <p:spPr>
              <a:xfrm>
                <a:off x="8683629" y="4563516"/>
                <a:ext cx="120091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8M</a:t>
                </a:r>
              </a:p>
              <a:p>
                <a:pPr algn="ctr"/>
                <a:r>
                  <a:rPr lang="en-US" sz="900" dirty="0">
                    <a:solidFill>
                      <a:schemeClr val="bg1"/>
                    </a:solidFill>
                  </a:rPr>
                  <a:t>INJURIES</a:t>
                </a:r>
              </a:p>
            </p:txBody>
          </p:sp>
          <p:sp>
            <p:nvSpPr>
              <p:cNvPr id="16" name="TextBox 15">
                <a:extLst>
                  <a:ext uri="{FF2B5EF4-FFF2-40B4-BE49-F238E27FC236}">
                    <a16:creationId xmlns:a16="http://schemas.microsoft.com/office/drawing/2014/main" id="{63D9AD1F-53E4-40A6-B247-1FA8F7C14E60}"/>
                  </a:ext>
                </a:extLst>
              </p:cNvPr>
              <p:cNvSpPr txBox="1"/>
              <p:nvPr/>
            </p:nvSpPr>
            <p:spPr>
              <a:xfrm>
                <a:off x="9524097" y="4189661"/>
                <a:ext cx="120091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36M</a:t>
                </a:r>
              </a:p>
              <a:p>
                <a:pPr algn="ctr"/>
                <a:r>
                  <a:rPr lang="en-US" sz="900" dirty="0">
                    <a:solidFill>
                      <a:schemeClr val="bg1"/>
                    </a:solidFill>
                  </a:rPr>
                  <a:t>FALLS</a:t>
                </a:r>
              </a:p>
            </p:txBody>
          </p:sp>
        </p:grpSp>
        <p:sp>
          <p:nvSpPr>
            <p:cNvPr id="19" name="Rectangle 18">
              <a:extLst>
                <a:ext uri="{FF2B5EF4-FFF2-40B4-BE49-F238E27FC236}">
                  <a16:creationId xmlns:a16="http://schemas.microsoft.com/office/drawing/2014/main" id="{41EA7376-3E58-4DB8-94C0-5F7F33A031D5}"/>
                </a:ext>
              </a:extLst>
            </p:cNvPr>
            <p:cNvSpPr/>
            <p:nvPr/>
          </p:nvSpPr>
          <p:spPr bwMode="auto">
            <a:xfrm>
              <a:off x="2540022" y="5958723"/>
              <a:ext cx="6668382" cy="67349"/>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20" name="Rectangle 19">
              <a:extLst>
                <a:ext uri="{FF2B5EF4-FFF2-40B4-BE49-F238E27FC236}">
                  <a16:creationId xmlns:a16="http://schemas.microsoft.com/office/drawing/2014/main" id="{54F9D3C1-A391-4583-A8EE-A4C6C69AD9E0}"/>
                </a:ext>
              </a:extLst>
            </p:cNvPr>
            <p:cNvSpPr/>
            <p:nvPr/>
          </p:nvSpPr>
          <p:spPr bwMode="auto">
            <a:xfrm rot="18984535">
              <a:off x="1718263" y="3974478"/>
              <a:ext cx="5341056" cy="271121"/>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grpSp>
    </p:spTree>
    <p:extLst>
      <p:ext uri="{BB962C8B-B14F-4D97-AF65-F5344CB8AC3E}">
        <p14:creationId xmlns:p14="http://schemas.microsoft.com/office/powerpoint/2010/main" val="411688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C9C4-2718-5244-9E0C-604B66E1FBDF}"/>
              </a:ext>
            </a:extLst>
          </p:cNvPr>
          <p:cNvSpPr>
            <a:spLocks noGrp="1"/>
          </p:cNvSpPr>
          <p:nvPr>
            <p:ph type="title"/>
          </p:nvPr>
        </p:nvSpPr>
        <p:spPr/>
        <p:txBody>
          <a:bodyPr/>
          <a:lstStyle/>
          <a:p>
            <a:r>
              <a:rPr lang="en-US" b="1" dirty="0"/>
              <a:t>Growing Burden</a:t>
            </a:r>
          </a:p>
        </p:txBody>
      </p:sp>
      <p:grpSp>
        <p:nvGrpSpPr>
          <p:cNvPr id="25" name="Group 24">
            <a:extLst>
              <a:ext uri="{FF2B5EF4-FFF2-40B4-BE49-F238E27FC236}">
                <a16:creationId xmlns:a16="http://schemas.microsoft.com/office/drawing/2014/main" id="{23E91469-807A-4B2E-A486-721B1C47194E}"/>
              </a:ext>
            </a:extLst>
          </p:cNvPr>
          <p:cNvGrpSpPr/>
          <p:nvPr/>
        </p:nvGrpSpPr>
        <p:grpSpPr>
          <a:xfrm>
            <a:off x="2477234" y="2411643"/>
            <a:ext cx="7237532" cy="3800880"/>
            <a:chOff x="1978387" y="2702374"/>
            <a:chExt cx="7237532" cy="3800880"/>
          </a:xfrm>
        </p:grpSpPr>
        <p:grpSp>
          <p:nvGrpSpPr>
            <p:cNvPr id="4" name="Group 3">
              <a:extLst>
                <a:ext uri="{FF2B5EF4-FFF2-40B4-BE49-F238E27FC236}">
                  <a16:creationId xmlns:a16="http://schemas.microsoft.com/office/drawing/2014/main" id="{6D27BD44-932B-4AE7-8C4C-D1C56E90A6C8}"/>
                </a:ext>
              </a:extLst>
            </p:cNvPr>
            <p:cNvGrpSpPr/>
            <p:nvPr/>
          </p:nvGrpSpPr>
          <p:grpSpPr>
            <a:xfrm>
              <a:off x="5825447" y="3121421"/>
              <a:ext cx="3390472" cy="2661007"/>
              <a:chOff x="5825447" y="2578812"/>
              <a:chExt cx="3390472" cy="2661007"/>
            </a:xfrm>
          </p:grpSpPr>
          <p:sp>
            <p:nvSpPr>
              <p:cNvPr id="3" name="Isosceles Triangle 2">
                <a:extLst>
                  <a:ext uri="{FF2B5EF4-FFF2-40B4-BE49-F238E27FC236}">
                    <a16:creationId xmlns:a16="http://schemas.microsoft.com/office/drawing/2014/main" id="{7FAAA728-C456-41B2-B159-210F871D9468}"/>
                  </a:ext>
                </a:extLst>
              </p:cNvPr>
              <p:cNvSpPr/>
              <p:nvPr/>
            </p:nvSpPr>
            <p:spPr bwMode="auto">
              <a:xfrm>
                <a:off x="5835721" y="2578812"/>
                <a:ext cx="3380198" cy="2661007"/>
              </a:xfrm>
              <a:prstGeom prst="triangle">
                <a:avLst/>
              </a:prstGeom>
              <a:solidFill>
                <a:srgbClr val="D1242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ahoma" charset="0"/>
                    <a:ea typeface="ＭＳ Ｐゴシック" charset="0"/>
                  </a:rPr>
                  <a:t>52M</a:t>
                </a: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Tahoma" charset="0"/>
                    <a:ea typeface="ＭＳ Ｐゴシック" charset="0"/>
                  </a:rPr>
                  <a:t>FALLS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dirty="0">
                  <a:latin typeface="Tahoma" charset="0"/>
                  <a:ea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6" name="Isosceles Triangle 5">
                <a:extLst>
                  <a:ext uri="{FF2B5EF4-FFF2-40B4-BE49-F238E27FC236}">
                    <a16:creationId xmlns:a16="http://schemas.microsoft.com/office/drawing/2014/main" id="{85F1234E-DA80-4D64-98AB-413B0E5321C1}"/>
                  </a:ext>
                </a:extLst>
              </p:cNvPr>
              <p:cNvSpPr/>
              <p:nvPr/>
            </p:nvSpPr>
            <p:spPr bwMode="auto">
              <a:xfrm>
                <a:off x="5825447" y="4161036"/>
                <a:ext cx="1417834" cy="1077073"/>
              </a:xfrm>
              <a:prstGeom prst="triangle">
                <a:avLst>
                  <a:gd name="adj" fmla="val 50000"/>
                </a:avLst>
              </a:prstGeom>
              <a:solidFill>
                <a:srgbClr val="9F202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ahoma" charset="0"/>
                    <a:ea typeface="ＭＳ Ｐゴシック" charset="0"/>
                  </a:rPr>
                  <a:t>12M</a:t>
                </a:r>
              </a:p>
              <a:p>
                <a:pPr marL="0" marR="0" indent="0" algn="l" defTabSz="914400" rtl="0" eaLnBrk="1" fontAlgn="base" latinLnBrk="0" hangingPunct="1">
                  <a:lnSpc>
                    <a:spcPct val="100000"/>
                  </a:lnSpc>
                  <a:spcBef>
                    <a:spcPct val="0"/>
                  </a:spcBef>
                  <a:spcAft>
                    <a:spcPct val="0"/>
                  </a:spcAft>
                  <a:buClrTx/>
                  <a:buSzTx/>
                  <a:buFontTx/>
                  <a:buNone/>
                  <a:tabLst/>
                </a:pPr>
                <a:r>
                  <a:rPr lang="en-US" sz="1000" b="1" dirty="0">
                    <a:solidFill>
                      <a:schemeClr val="bg1"/>
                    </a:solidFill>
                    <a:latin typeface="Tahoma" charset="0"/>
                    <a:ea typeface="ＭＳ Ｐゴシック" charset="0"/>
                  </a:rPr>
                  <a:t>INJURIES</a:t>
                </a:r>
                <a:endParaRPr kumimoji="0" lang="en-US" sz="1000" b="1" i="0" u="none" strike="noStrike" cap="none" normalizeH="0" baseline="0" dirty="0">
                  <a:ln>
                    <a:noFill/>
                  </a:ln>
                  <a:solidFill>
                    <a:schemeClr val="bg1"/>
                  </a:solidFill>
                  <a:effectLst/>
                  <a:latin typeface="Tahoma" charset="0"/>
                  <a:ea typeface="ＭＳ Ｐゴシック" charset="0"/>
                </a:endParaRPr>
              </a:p>
            </p:txBody>
          </p:sp>
        </p:grpSp>
        <p:grpSp>
          <p:nvGrpSpPr>
            <p:cNvPr id="7" name="Group 6">
              <a:extLst>
                <a:ext uri="{FF2B5EF4-FFF2-40B4-BE49-F238E27FC236}">
                  <a16:creationId xmlns:a16="http://schemas.microsoft.com/office/drawing/2014/main" id="{6C8F0662-03C9-42D9-9986-F69E00E836B0}"/>
                </a:ext>
              </a:extLst>
            </p:cNvPr>
            <p:cNvGrpSpPr/>
            <p:nvPr/>
          </p:nvGrpSpPr>
          <p:grpSpPr>
            <a:xfrm>
              <a:off x="2465799" y="4034112"/>
              <a:ext cx="2188396" cy="1746606"/>
              <a:chOff x="5825447" y="2578812"/>
              <a:chExt cx="3390472" cy="2661007"/>
            </a:xfrm>
          </p:grpSpPr>
          <p:sp>
            <p:nvSpPr>
              <p:cNvPr id="8" name="Isosceles Triangle 7">
                <a:extLst>
                  <a:ext uri="{FF2B5EF4-FFF2-40B4-BE49-F238E27FC236}">
                    <a16:creationId xmlns:a16="http://schemas.microsoft.com/office/drawing/2014/main" id="{6E84C777-6BBF-4900-A83C-519FF281A049}"/>
                  </a:ext>
                </a:extLst>
              </p:cNvPr>
              <p:cNvSpPr/>
              <p:nvPr/>
            </p:nvSpPr>
            <p:spPr bwMode="auto">
              <a:xfrm>
                <a:off x="5835721" y="2578812"/>
                <a:ext cx="3380198" cy="2661007"/>
              </a:xfrm>
              <a:prstGeom prst="triangle">
                <a:avLst/>
              </a:prstGeom>
              <a:solidFill>
                <a:srgbClr val="1D64A7"/>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Tahoma" charset="0"/>
                  <a:ea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Tahoma" charset="0"/>
                  <a:ea typeface="ＭＳ Ｐゴシック" charset="0"/>
                </a:endParaRPr>
              </a:p>
            </p:txBody>
          </p:sp>
          <p:sp>
            <p:nvSpPr>
              <p:cNvPr id="9" name="Isosceles Triangle 8">
                <a:extLst>
                  <a:ext uri="{FF2B5EF4-FFF2-40B4-BE49-F238E27FC236}">
                    <a16:creationId xmlns:a16="http://schemas.microsoft.com/office/drawing/2014/main" id="{748AF510-1B57-402F-808F-31371094C980}"/>
                  </a:ext>
                </a:extLst>
              </p:cNvPr>
              <p:cNvSpPr/>
              <p:nvPr/>
            </p:nvSpPr>
            <p:spPr bwMode="auto">
              <a:xfrm>
                <a:off x="5825447" y="4161036"/>
                <a:ext cx="1417834" cy="1077073"/>
              </a:xfrm>
              <a:prstGeom prst="triangle">
                <a:avLst>
                  <a:gd name="adj" fmla="val 50000"/>
                </a:avLst>
              </a:prstGeom>
              <a:solidFill>
                <a:srgbClr val="194073"/>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b" anchorCtr="0" compatLnSpc="1">
                <a:prstTxWarp prst="textNoShape">
                  <a:avLst/>
                </a:prstTxWarp>
              </a:bodyPr>
              <a:lstStyle/>
              <a:p>
                <a:pPr algn="ctr" defTabSz="914400" fontAlgn="base">
                  <a:spcBef>
                    <a:spcPct val="0"/>
                  </a:spcBef>
                  <a:spcAft>
                    <a:spcPct val="0"/>
                  </a:spcAft>
                </a:pPr>
                <a:r>
                  <a:rPr lang="en-US" sz="2000" b="1" dirty="0">
                    <a:solidFill>
                      <a:schemeClr val="bg1"/>
                    </a:solidFill>
                    <a:latin typeface="Tahoma" charset="0"/>
                    <a:ea typeface="ＭＳ Ｐゴシック" charset="0"/>
                  </a:rPr>
                  <a:t>8M</a:t>
                </a:r>
              </a:p>
              <a:p>
                <a:pPr algn="ctr" defTabSz="914400" fontAlgn="base">
                  <a:spcBef>
                    <a:spcPct val="0"/>
                  </a:spcBef>
                  <a:spcAft>
                    <a:spcPct val="0"/>
                  </a:spcAft>
                </a:pPr>
                <a:r>
                  <a:rPr lang="en-US" sz="1000" b="1" dirty="0">
                    <a:solidFill>
                      <a:schemeClr val="bg1"/>
                    </a:solidFill>
                    <a:latin typeface="Tahoma" charset="0"/>
                    <a:ea typeface="ＭＳ Ｐゴシック" charset="0"/>
                  </a:rPr>
                  <a:t>INJURIES</a:t>
                </a:r>
              </a:p>
            </p:txBody>
          </p:sp>
        </p:grpSp>
        <p:sp>
          <p:nvSpPr>
            <p:cNvPr id="10" name="Oval 9">
              <a:extLst>
                <a:ext uri="{FF2B5EF4-FFF2-40B4-BE49-F238E27FC236}">
                  <a16:creationId xmlns:a16="http://schemas.microsoft.com/office/drawing/2014/main" id="{6007727C-33A3-461D-BEEA-3E428195CE59}"/>
                </a:ext>
              </a:extLst>
            </p:cNvPr>
            <p:cNvSpPr/>
            <p:nvPr/>
          </p:nvSpPr>
          <p:spPr bwMode="auto">
            <a:xfrm>
              <a:off x="2456376" y="3114869"/>
              <a:ext cx="1024128" cy="1024128"/>
            </a:xfrm>
            <a:prstGeom prst="ellipse">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lvl="0" algn="ctr" defTabSz="914400" fontAlgn="base">
                <a:spcBef>
                  <a:spcPct val="0"/>
                </a:spcBef>
                <a:spcAft>
                  <a:spcPct val="0"/>
                </a:spcAft>
              </a:pPr>
              <a:r>
                <a:rPr lang="en-US" sz="2400" b="1" dirty="0">
                  <a:solidFill>
                    <a:prstClr val="white"/>
                  </a:solidFill>
                  <a:latin typeface="Tahoma" charset="0"/>
                  <a:ea typeface="ＭＳ Ｐゴシック" charset="0"/>
                </a:rPr>
                <a:t>52M</a:t>
              </a:r>
            </a:p>
            <a:p>
              <a:pPr lvl="0" algn="ctr" defTabSz="914400" fontAlgn="base">
                <a:spcBef>
                  <a:spcPct val="0"/>
                </a:spcBef>
                <a:spcAft>
                  <a:spcPct val="0"/>
                </a:spcAft>
              </a:pPr>
              <a:r>
                <a:rPr lang="en-US" sz="1500" b="1" dirty="0">
                  <a:solidFill>
                    <a:prstClr val="white"/>
                  </a:solidFill>
                  <a:latin typeface="Tahoma" charset="0"/>
                  <a:ea typeface="ＭＳ Ｐゴシック" charset="0"/>
                </a:rPr>
                <a:t>PEOPLE</a:t>
              </a: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11" name="Oval 10">
              <a:extLst>
                <a:ext uri="{FF2B5EF4-FFF2-40B4-BE49-F238E27FC236}">
                  <a16:creationId xmlns:a16="http://schemas.microsoft.com/office/drawing/2014/main" id="{387B2B62-5264-4335-ACBF-C2CC0198914E}"/>
                </a:ext>
              </a:extLst>
            </p:cNvPr>
            <p:cNvSpPr/>
            <p:nvPr/>
          </p:nvSpPr>
          <p:spPr bwMode="auto">
            <a:xfrm>
              <a:off x="6219153" y="2702374"/>
              <a:ext cx="1024128" cy="1024128"/>
            </a:xfrm>
            <a:prstGeom prst="ellipse">
              <a:avLst/>
            </a:prstGeom>
            <a:solidFill>
              <a:srgbClr val="9F202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ahoma" charset="0"/>
                  <a:ea typeface="ＭＳ Ｐゴシック" charset="0"/>
                </a:rPr>
                <a:t>73M</a:t>
              </a:r>
            </a:p>
            <a:p>
              <a:pPr marL="0" marR="0" indent="0" algn="ctr" defTabSz="914400" rtl="0" eaLnBrk="1" fontAlgn="base" latinLnBrk="0" hangingPunct="1">
                <a:lnSpc>
                  <a:spcPct val="100000"/>
                </a:lnSpc>
                <a:spcBef>
                  <a:spcPct val="0"/>
                </a:spcBef>
                <a:spcAft>
                  <a:spcPct val="0"/>
                </a:spcAft>
                <a:buClrTx/>
                <a:buSzTx/>
                <a:buFontTx/>
                <a:buNone/>
                <a:tabLst/>
              </a:pPr>
              <a:r>
                <a:rPr lang="en-US" sz="1500" b="1" dirty="0">
                  <a:solidFill>
                    <a:schemeClr val="bg1"/>
                  </a:solidFill>
                  <a:latin typeface="Tahoma" charset="0"/>
                  <a:ea typeface="ＭＳ Ｐゴシック" charset="0"/>
                </a:rPr>
                <a:t>PEOPLE</a:t>
              </a:r>
              <a:endParaRPr kumimoji="0" lang="en-US" sz="1500" b="1" i="0" u="none" strike="noStrike" cap="none" normalizeH="0" baseline="0" dirty="0">
                <a:ln>
                  <a:noFill/>
                </a:ln>
                <a:solidFill>
                  <a:schemeClr val="bg1"/>
                </a:solidFill>
                <a:effectLst/>
                <a:latin typeface="Tahoma" charset="0"/>
                <a:ea typeface="ＭＳ Ｐゴシック" charset="0"/>
              </a:endParaRPr>
            </a:p>
          </p:txBody>
        </p:sp>
        <p:sp>
          <p:nvSpPr>
            <p:cNvPr id="13" name="Rectangle 12">
              <a:extLst>
                <a:ext uri="{FF2B5EF4-FFF2-40B4-BE49-F238E27FC236}">
                  <a16:creationId xmlns:a16="http://schemas.microsoft.com/office/drawing/2014/main" id="{0802BA22-0199-4B2D-B788-92E0FAE69C77}"/>
                </a:ext>
              </a:extLst>
            </p:cNvPr>
            <p:cNvSpPr/>
            <p:nvPr/>
          </p:nvSpPr>
          <p:spPr>
            <a:xfrm>
              <a:off x="2992078" y="4638336"/>
              <a:ext cx="1142467" cy="646331"/>
            </a:xfrm>
            <a:prstGeom prst="rect">
              <a:avLst/>
            </a:prstGeom>
          </p:spPr>
          <p:txBody>
            <a:bodyPr wrap="square">
              <a:spAutoFit/>
            </a:bodyPr>
            <a:lstStyle/>
            <a:p>
              <a:pPr algn="ctr" defTabSz="914400" fontAlgn="base">
                <a:spcBef>
                  <a:spcPct val="0"/>
                </a:spcBef>
                <a:spcAft>
                  <a:spcPct val="0"/>
                </a:spcAft>
              </a:pPr>
              <a:r>
                <a:rPr lang="en-US" sz="1800" b="1" dirty="0">
                  <a:solidFill>
                    <a:schemeClr val="bg1"/>
                  </a:solidFill>
                  <a:latin typeface="Tahoma" charset="0"/>
                  <a:ea typeface="ＭＳ Ｐゴシック" charset="0"/>
                </a:rPr>
                <a:t>36M</a:t>
              </a:r>
            </a:p>
            <a:p>
              <a:pPr algn="ctr" defTabSz="914400" fontAlgn="base">
                <a:spcBef>
                  <a:spcPct val="0"/>
                </a:spcBef>
                <a:spcAft>
                  <a:spcPct val="0"/>
                </a:spcAft>
              </a:pPr>
              <a:r>
                <a:rPr lang="en-US" sz="1800" b="1" dirty="0">
                  <a:solidFill>
                    <a:schemeClr val="bg1"/>
                  </a:solidFill>
                  <a:latin typeface="Tahoma" charset="0"/>
                  <a:ea typeface="ＭＳ Ｐゴシック" charset="0"/>
                </a:rPr>
                <a:t>FALLS</a:t>
              </a:r>
            </a:p>
          </p:txBody>
        </p:sp>
        <p:cxnSp>
          <p:nvCxnSpPr>
            <p:cNvPr id="17" name="Straight Arrow Connector 16">
              <a:extLst>
                <a:ext uri="{FF2B5EF4-FFF2-40B4-BE49-F238E27FC236}">
                  <a16:creationId xmlns:a16="http://schemas.microsoft.com/office/drawing/2014/main" id="{B75D5882-9141-4C92-BA80-4DBD643CA864}"/>
                </a:ext>
              </a:extLst>
            </p:cNvPr>
            <p:cNvCxnSpPr>
              <a:cxnSpLocks/>
              <a:endCxn id="10" idx="4"/>
            </p:cNvCxnSpPr>
            <p:nvPr/>
          </p:nvCxnSpPr>
          <p:spPr bwMode="auto">
            <a:xfrm flipV="1">
              <a:off x="1978387" y="4138997"/>
              <a:ext cx="990053" cy="1488080"/>
            </a:xfrm>
            <a:prstGeom prst="straightConnector1">
              <a:avLst/>
            </a:prstGeom>
            <a:solidFill>
              <a:schemeClr val="accent1"/>
            </a:solidFill>
            <a:ln w="28575" cap="flat" cmpd="sng" algn="ctr">
              <a:solidFill>
                <a:schemeClr val="tx1"/>
              </a:solidFill>
              <a:prstDash val="sysDot"/>
              <a:miter lim="800000"/>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33E7CA10-3045-4FFE-A1E7-2FDF246C0FA2}"/>
                </a:ext>
              </a:extLst>
            </p:cNvPr>
            <p:cNvCxnSpPr>
              <a:cxnSpLocks/>
            </p:cNvCxnSpPr>
            <p:nvPr/>
          </p:nvCxnSpPr>
          <p:spPr bwMode="auto">
            <a:xfrm flipV="1">
              <a:off x="5637125" y="3780454"/>
              <a:ext cx="1057809" cy="1645662"/>
            </a:xfrm>
            <a:prstGeom prst="straightConnector1">
              <a:avLst/>
            </a:prstGeom>
            <a:solidFill>
              <a:schemeClr val="accent1"/>
            </a:solidFill>
            <a:ln w="28575" cap="flat" cmpd="sng" algn="ctr">
              <a:solidFill>
                <a:schemeClr val="tx1"/>
              </a:solidFill>
              <a:prstDash val="sysDot"/>
              <a:miter lim="800000"/>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59105D69-C2B4-417F-80D2-C943C8714209}"/>
                </a:ext>
              </a:extLst>
            </p:cNvPr>
            <p:cNvSpPr txBox="1"/>
            <p:nvPr/>
          </p:nvSpPr>
          <p:spPr>
            <a:xfrm rot="18204554">
              <a:off x="1365825" y="4637858"/>
              <a:ext cx="2100105" cy="253916"/>
            </a:xfrm>
            <a:prstGeom prst="rect">
              <a:avLst/>
            </a:prstGeom>
            <a:noFill/>
          </p:spPr>
          <p:txBody>
            <a:bodyPr wrap="square" rtlCol="0">
              <a:spAutoFit/>
            </a:bodyPr>
            <a:lstStyle/>
            <a:p>
              <a:r>
                <a:rPr lang="en-US" sz="1050" b="1" dirty="0">
                  <a:solidFill>
                    <a:srgbClr val="194073"/>
                  </a:solidFill>
                </a:rPr>
                <a:t>TOTAL OLDER ADULTS</a:t>
              </a:r>
            </a:p>
          </p:txBody>
        </p:sp>
        <p:sp>
          <p:nvSpPr>
            <p:cNvPr id="22" name="TextBox 21">
              <a:extLst>
                <a:ext uri="{FF2B5EF4-FFF2-40B4-BE49-F238E27FC236}">
                  <a16:creationId xmlns:a16="http://schemas.microsoft.com/office/drawing/2014/main" id="{A3158BBE-A28F-4E56-A348-6765674D2481}"/>
                </a:ext>
              </a:extLst>
            </p:cNvPr>
            <p:cNvSpPr txBox="1"/>
            <p:nvPr/>
          </p:nvSpPr>
          <p:spPr>
            <a:xfrm rot="18152054">
              <a:off x="4999604" y="4442765"/>
              <a:ext cx="2100105" cy="253916"/>
            </a:xfrm>
            <a:prstGeom prst="rect">
              <a:avLst/>
            </a:prstGeom>
            <a:noFill/>
          </p:spPr>
          <p:txBody>
            <a:bodyPr wrap="square" rtlCol="0">
              <a:spAutoFit/>
            </a:bodyPr>
            <a:lstStyle/>
            <a:p>
              <a:r>
                <a:rPr lang="en-US" sz="1050" b="1" dirty="0">
                  <a:solidFill>
                    <a:srgbClr val="9F2022"/>
                  </a:solidFill>
                </a:rPr>
                <a:t>TOTAL OLDER ADULTS</a:t>
              </a:r>
            </a:p>
          </p:txBody>
        </p:sp>
        <p:sp>
          <p:nvSpPr>
            <p:cNvPr id="23" name="TextBox 22">
              <a:extLst>
                <a:ext uri="{FF2B5EF4-FFF2-40B4-BE49-F238E27FC236}">
                  <a16:creationId xmlns:a16="http://schemas.microsoft.com/office/drawing/2014/main" id="{4D611799-EC32-4874-AEB4-C71ED5A4A95F}"/>
                </a:ext>
              </a:extLst>
            </p:cNvPr>
            <p:cNvSpPr txBox="1"/>
            <p:nvPr/>
          </p:nvSpPr>
          <p:spPr>
            <a:xfrm>
              <a:off x="2472430" y="5918479"/>
              <a:ext cx="2181765" cy="584775"/>
            </a:xfrm>
            <a:prstGeom prst="rect">
              <a:avLst/>
            </a:prstGeom>
            <a:noFill/>
          </p:spPr>
          <p:txBody>
            <a:bodyPr wrap="square" rtlCol="0">
              <a:spAutoFit/>
            </a:bodyPr>
            <a:lstStyle/>
            <a:p>
              <a:pPr algn="ctr"/>
              <a:r>
                <a:rPr lang="en-US" sz="3200" b="1" dirty="0">
                  <a:solidFill>
                    <a:srgbClr val="194073"/>
                  </a:solidFill>
                </a:rPr>
                <a:t>2018</a:t>
              </a:r>
            </a:p>
          </p:txBody>
        </p:sp>
        <p:sp>
          <p:nvSpPr>
            <p:cNvPr id="24" name="TextBox 23">
              <a:extLst>
                <a:ext uri="{FF2B5EF4-FFF2-40B4-BE49-F238E27FC236}">
                  <a16:creationId xmlns:a16="http://schemas.microsoft.com/office/drawing/2014/main" id="{1EFB0B2B-0E9E-4AD5-80E6-838A117C7E6E}"/>
                </a:ext>
              </a:extLst>
            </p:cNvPr>
            <p:cNvSpPr txBox="1"/>
            <p:nvPr/>
          </p:nvSpPr>
          <p:spPr>
            <a:xfrm>
              <a:off x="5825447" y="5918479"/>
              <a:ext cx="3380198" cy="584775"/>
            </a:xfrm>
            <a:prstGeom prst="rect">
              <a:avLst/>
            </a:prstGeom>
            <a:noFill/>
          </p:spPr>
          <p:txBody>
            <a:bodyPr wrap="square" rtlCol="0">
              <a:spAutoFit/>
            </a:bodyPr>
            <a:lstStyle/>
            <a:p>
              <a:pPr algn="ctr"/>
              <a:r>
                <a:rPr lang="en-US" sz="3200" b="1" dirty="0">
                  <a:solidFill>
                    <a:srgbClr val="9F2022"/>
                  </a:solidFill>
                </a:rPr>
                <a:t>2030</a:t>
              </a:r>
            </a:p>
          </p:txBody>
        </p:sp>
      </p:grpSp>
      <p:sp>
        <p:nvSpPr>
          <p:cNvPr id="26" name="Rectangle 25">
            <a:extLst>
              <a:ext uri="{FF2B5EF4-FFF2-40B4-BE49-F238E27FC236}">
                <a16:creationId xmlns:a16="http://schemas.microsoft.com/office/drawing/2014/main" id="{59949F42-7255-43F5-AB26-695BFE95F1C9}"/>
              </a:ext>
            </a:extLst>
          </p:cNvPr>
          <p:cNvSpPr/>
          <p:nvPr/>
        </p:nvSpPr>
        <p:spPr>
          <a:xfrm>
            <a:off x="1383388" y="6252717"/>
            <a:ext cx="8447313" cy="384721"/>
          </a:xfrm>
          <a:prstGeom prst="rect">
            <a:avLst/>
          </a:prstGeom>
        </p:spPr>
        <p:txBody>
          <a:bodyPr wrap="square">
            <a:spAutoFit/>
          </a:bodyPr>
          <a:lstStyle/>
          <a:p>
            <a:pPr algn="ctr"/>
            <a:r>
              <a:rPr lang="en-US" dirty="0">
                <a:hlinkClick r:id="rId3"/>
              </a:rPr>
              <a:t>https://www.cdc.gov/steadi/provider-training/index.html</a:t>
            </a:r>
            <a:endParaRPr lang="en-US" dirty="0"/>
          </a:p>
        </p:txBody>
      </p:sp>
    </p:spTree>
    <p:extLst>
      <p:ext uri="{BB962C8B-B14F-4D97-AF65-F5344CB8AC3E}">
        <p14:creationId xmlns:p14="http://schemas.microsoft.com/office/powerpoint/2010/main" val="239991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D4F3-1CA4-8646-9055-B76CC31EB3D9}"/>
              </a:ext>
            </a:extLst>
          </p:cNvPr>
          <p:cNvSpPr>
            <a:spLocks noGrp="1"/>
          </p:cNvSpPr>
          <p:nvPr>
            <p:ph type="title"/>
          </p:nvPr>
        </p:nvSpPr>
        <p:spPr/>
        <p:txBody>
          <a:bodyPr/>
          <a:lstStyle/>
          <a:p>
            <a:r>
              <a:rPr lang="en-US" b="1" dirty="0"/>
              <a:t>Falls are  Costly</a:t>
            </a:r>
          </a:p>
        </p:txBody>
      </p:sp>
      <p:sp>
        <p:nvSpPr>
          <p:cNvPr id="6" name="Rectangle 5">
            <a:extLst>
              <a:ext uri="{FF2B5EF4-FFF2-40B4-BE49-F238E27FC236}">
                <a16:creationId xmlns:a16="http://schemas.microsoft.com/office/drawing/2014/main" id="{C6B2BE17-8023-47E2-B497-4CA1C1242153}"/>
              </a:ext>
            </a:extLst>
          </p:cNvPr>
          <p:cNvSpPr/>
          <p:nvPr/>
        </p:nvSpPr>
        <p:spPr>
          <a:xfrm>
            <a:off x="1383388" y="6252717"/>
            <a:ext cx="8447313" cy="384721"/>
          </a:xfrm>
          <a:prstGeom prst="rect">
            <a:avLst/>
          </a:prstGeom>
        </p:spPr>
        <p:txBody>
          <a:bodyPr wrap="square">
            <a:spAutoFit/>
          </a:bodyPr>
          <a:lstStyle/>
          <a:p>
            <a:pPr algn="ctr"/>
            <a:r>
              <a:rPr lang="en-US" dirty="0">
                <a:hlinkClick r:id="rId3"/>
              </a:rPr>
              <a:t>https://www.cdc.gov/steadi/provider-training/index.html</a:t>
            </a:r>
            <a:endParaRPr lang="en-US" dirty="0"/>
          </a:p>
        </p:txBody>
      </p:sp>
      <p:graphicFrame>
        <p:nvGraphicFramePr>
          <p:cNvPr id="8" name="Chart 7">
            <a:extLst>
              <a:ext uri="{FF2B5EF4-FFF2-40B4-BE49-F238E27FC236}">
                <a16:creationId xmlns:a16="http://schemas.microsoft.com/office/drawing/2014/main" id="{6FC37D27-2FAE-4CC7-BE8B-3FA5EF2F7F46}"/>
              </a:ext>
            </a:extLst>
          </p:cNvPr>
          <p:cNvGraphicFramePr/>
          <p:nvPr>
            <p:extLst>
              <p:ext uri="{D42A27DB-BD31-4B8C-83A1-F6EECF244321}">
                <p14:modId xmlns:p14="http://schemas.microsoft.com/office/powerpoint/2010/main" val="817603978"/>
              </p:ext>
            </p:extLst>
          </p:nvPr>
        </p:nvGraphicFramePr>
        <p:xfrm>
          <a:off x="2776388" y="1644139"/>
          <a:ext cx="9050522" cy="5115579"/>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a:extLst>
              <a:ext uri="{FF2B5EF4-FFF2-40B4-BE49-F238E27FC236}">
                <a16:creationId xmlns:a16="http://schemas.microsoft.com/office/drawing/2014/main" id="{8C3851A6-2A93-4621-A2E0-0B2C007C5646}"/>
              </a:ext>
            </a:extLst>
          </p:cNvPr>
          <p:cNvGrpSpPr/>
          <p:nvPr/>
        </p:nvGrpSpPr>
        <p:grpSpPr>
          <a:xfrm>
            <a:off x="281354" y="2371409"/>
            <a:ext cx="3605714" cy="1661991"/>
            <a:chOff x="1669422" y="3802193"/>
            <a:chExt cx="3605714" cy="1365526"/>
          </a:xfrm>
        </p:grpSpPr>
        <p:sp>
          <p:nvSpPr>
            <p:cNvPr id="21" name="Rectangle 20">
              <a:extLst>
                <a:ext uri="{FF2B5EF4-FFF2-40B4-BE49-F238E27FC236}">
                  <a16:creationId xmlns:a16="http://schemas.microsoft.com/office/drawing/2014/main" id="{97B09ED5-1120-4F91-ABFC-3B3DE23DCDE6}"/>
                </a:ext>
              </a:extLst>
            </p:cNvPr>
            <p:cNvSpPr/>
            <p:nvPr/>
          </p:nvSpPr>
          <p:spPr>
            <a:xfrm>
              <a:off x="1753157" y="4560817"/>
              <a:ext cx="3242269" cy="606902"/>
            </a:xfrm>
            <a:prstGeom prst="rect">
              <a:avLst/>
            </a:prstGeom>
            <a:noFill/>
          </p:spPr>
          <p:txBody>
            <a:bodyPr wrap="square">
              <a:spAutoFit/>
            </a:bodyPr>
            <a:lstStyle/>
            <a:p>
              <a:pPr algn="just">
                <a:spcBef>
                  <a:spcPts val="600"/>
                </a:spcBef>
                <a:spcAft>
                  <a:spcPts val="600"/>
                </a:spcAft>
              </a:pPr>
              <a:r>
                <a:rPr lang="en-US" sz="1400" b="1" dirty="0"/>
                <a:t>TOTAL MEDICAL COSTS EACH YEAR, FOR OLDER ADULT FALLS IN THE UNITED STATES</a:t>
              </a:r>
            </a:p>
          </p:txBody>
        </p:sp>
        <p:sp>
          <p:nvSpPr>
            <p:cNvPr id="22" name="Rectangle 21">
              <a:extLst>
                <a:ext uri="{FF2B5EF4-FFF2-40B4-BE49-F238E27FC236}">
                  <a16:creationId xmlns:a16="http://schemas.microsoft.com/office/drawing/2014/main" id="{D83BDFF2-C533-4F09-9534-E8A2AF2C9CF5}"/>
                </a:ext>
              </a:extLst>
            </p:cNvPr>
            <p:cNvSpPr/>
            <p:nvPr/>
          </p:nvSpPr>
          <p:spPr>
            <a:xfrm>
              <a:off x="1669422" y="3802193"/>
              <a:ext cx="3605714" cy="758624"/>
            </a:xfrm>
            <a:prstGeom prst="rect">
              <a:avLst/>
            </a:prstGeom>
            <a:noFill/>
          </p:spPr>
          <p:txBody>
            <a:bodyPr wrap="square" lIns="91432" tIns="45718" rIns="91432" bIns="45718" anchor="t">
              <a:spAutoFit/>
            </a:bodyPr>
            <a:lstStyle/>
            <a:p>
              <a:r>
                <a:rPr lang="en-US" sz="5400" b="1" spc="-300" dirty="0">
                  <a:ln w="19050">
                    <a:solidFill>
                      <a:schemeClr val="tx2">
                        <a:tint val="1000"/>
                      </a:schemeClr>
                    </a:solidFill>
                    <a:prstDash val="solid"/>
                  </a:ln>
                  <a:solidFill>
                    <a:srgbClr val="729F01"/>
                  </a:solidFill>
                  <a:effectLst>
                    <a:outerShdw blurRad="50000" dist="50800" dir="7500000" algn="tl">
                      <a:srgbClr val="000000">
                        <a:shade val="5000"/>
                        <a:alpha val="35000"/>
                      </a:srgbClr>
                    </a:outerShdw>
                  </a:effectLst>
                </a:rPr>
                <a:t>$50 Billion</a:t>
              </a:r>
              <a:endParaRPr lang="en-US" sz="5400" b="1" u="sng" spc="-300" baseline="30000" dirty="0">
                <a:ln w="19050">
                  <a:solidFill>
                    <a:schemeClr val="tx2">
                      <a:tint val="1000"/>
                    </a:schemeClr>
                  </a:solidFill>
                  <a:prstDash val="solid"/>
                </a:ln>
                <a:solidFill>
                  <a:srgbClr val="729F01"/>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374657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E3B7-0EA6-1D42-9377-6975CF730701}"/>
              </a:ext>
            </a:extLst>
          </p:cNvPr>
          <p:cNvSpPr>
            <a:spLocks noGrp="1"/>
          </p:cNvSpPr>
          <p:nvPr>
            <p:ph type="title"/>
          </p:nvPr>
        </p:nvSpPr>
        <p:spPr/>
        <p:txBody>
          <a:bodyPr/>
          <a:lstStyle/>
          <a:p>
            <a:r>
              <a:rPr lang="en-US" b="1" dirty="0"/>
              <a:t>ER Burden</a:t>
            </a:r>
          </a:p>
        </p:txBody>
      </p:sp>
      <p:sp>
        <p:nvSpPr>
          <p:cNvPr id="3" name="Content Placeholder 2">
            <a:extLst>
              <a:ext uri="{FF2B5EF4-FFF2-40B4-BE49-F238E27FC236}">
                <a16:creationId xmlns:a16="http://schemas.microsoft.com/office/drawing/2014/main" id="{8EA92999-84DB-1549-AA9A-A6D4C0D9177F}"/>
              </a:ext>
            </a:extLst>
          </p:cNvPr>
          <p:cNvSpPr>
            <a:spLocks noGrp="1"/>
          </p:cNvSpPr>
          <p:nvPr>
            <p:ph idx="1"/>
          </p:nvPr>
        </p:nvSpPr>
        <p:spPr/>
        <p:txBody>
          <a:bodyPr/>
          <a:lstStyle/>
          <a:p>
            <a:r>
              <a:rPr lang="en-US" b="1" dirty="0">
                <a:solidFill>
                  <a:srgbClr val="55A839"/>
                </a:solidFill>
              </a:rPr>
              <a:t>Every 11 seconds, an older person visits the ER due to a fall </a:t>
            </a:r>
            <a:r>
              <a:rPr lang="en-US" dirty="0"/>
              <a:t>(National Council on Aging [NCOA, 2021).  </a:t>
            </a:r>
            <a:r>
              <a:rPr lang="en-US" b="1" dirty="0">
                <a:solidFill>
                  <a:srgbClr val="A1C275"/>
                </a:solidFill>
              </a:rPr>
              <a:t>Every 20 minutes in the United States, an older adult dies from a fall </a:t>
            </a:r>
            <a:r>
              <a:rPr lang="en-US" dirty="0"/>
              <a:t>(CDC STEADI, 2020).</a:t>
            </a:r>
          </a:p>
        </p:txBody>
      </p:sp>
      <p:sp>
        <p:nvSpPr>
          <p:cNvPr id="4" name="Rectangle 3">
            <a:extLst>
              <a:ext uri="{FF2B5EF4-FFF2-40B4-BE49-F238E27FC236}">
                <a16:creationId xmlns:a16="http://schemas.microsoft.com/office/drawing/2014/main" id="{EC228B93-A0A3-4E98-9567-B9D9A64B95CE}"/>
              </a:ext>
            </a:extLst>
          </p:cNvPr>
          <p:cNvSpPr/>
          <p:nvPr/>
        </p:nvSpPr>
        <p:spPr>
          <a:xfrm>
            <a:off x="1383388" y="6252717"/>
            <a:ext cx="8447313" cy="384721"/>
          </a:xfrm>
          <a:prstGeom prst="rect">
            <a:avLst/>
          </a:prstGeom>
        </p:spPr>
        <p:txBody>
          <a:bodyPr wrap="square">
            <a:spAutoFit/>
          </a:bodyPr>
          <a:lstStyle/>
          <a:p>
            <a:pPr algn="ctr"/>
            <a:r>
              <a:rPr lang="en-US" dirty="0">
                <a:hlinkClick r:id="rId2"/>
              </a:rPr>
              <a:t>https://www.cdc.gov/steadi/provider-training/index.html</a:t>
            </a:r>
            <a:endParaRPr lang="en-US" dirty="0"/>
          </a:p>
        </p:txBody>
      </p:sp>
    </p:spTree>
    <p:extLst>
      <p:ext uri="{BB962C8B-B14F-4D97-AF65-F5344CB8AC3E}">
        <p14:creationId xmlns:p14="http://schemas.microsoft.com/office/powerpoint/2010/main" val="195033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Falls and Fall-Related Injuries in Hospitals</a:t>
            </a:r>
          </a:p>
        </p:txBody>
      </p:sp>
      <p:sp>
        <p:nvSpPr>
          <p:cNvPr id="3" name="Content Placeholder 2"/>
          <p:cNvSpPr>
            <a:spLocks noGrp="1"/>
          </p:cNvSpPr>
          <p:nvPr>
            <p:ph idx="1"/>
          </p:nvPr>
        </p:nvSpPr>
        <p:spPr/>
        <p:txBody>
          <a:bodyPr>
            <a:normAutofit fontScale="85000" lnSpcReduction="20000"/>
          </a:bodyPr>
          <a:lstStyle/>
          <a:p>
            <a:r>
              <a:rPr lang="en-US" dirty="0"/>
              <a:t>Best Practice Approach in Hospitals:</a:t>
            </a:r>
          </a:p>
          <a:p>
            <a:pPr lvl="1"/>
            <a:r>
              <a:rPr lang="en-US" dirty="0"/>
              <a:t>Implementation of safer environment of care for the whole patient cohort (flooring, lighting, observation, threats to mobilizing, signposting, personal aids and possessions, furniture, footwear)</a:t>
            </a:r>
          </a:p>
          <a:p>
            <a:pPr lvl="1"/>
            <a:r>
              <a:rPr lang="en-US" b="1" dirty="0">
                <a:solidFill>
                  <a:srgbClr val="A1C275"/>
                </a:solidFill>
              </a:rPr>
              <a:t>Identification of specific modifiable fall risk factors</a:t>
            </a:r>
          </a:p>
          <a:p>
            <a:pPr lvl="1"/>
            <a:r>
              <a:rPr lang="en-US" b="1" dirty="0">
                <a:solidFill>
                  <a:srgbClr val="A1C275"/>
                </a:solidFill>
              </a:rPr>
              <a:t>Implementation of interventions targeting those risk factors so as to prevent falls</a:t>
            </a:r>
          </a:p>
          <a:p>
            <a:pPr lvl="1"/>
            <a:r>
              <a:rPr lang="en-US" b="1" dirty="0">
                <a:solidFill>
                  <a:srgbClr val="55A839"/>
                </a:solidFill>
              </a:rPr>
              <a:t>Interventions to reduce risk of injury to those people who do fall </a:t>
            </a:r>
          </a:p>
          <a:p>
            <a:pPr lvl="1">
              <a:buNone/>
            </a:pPr>
            <a:r>
              <a:rPr lang="en-US" dirty="0"/>
              <a:t>				</a:t>
            </a:r>
          </a:p>
        </p:txBody>
      </p:sp>
      <p:sp>
        <p:nvSpPr>
          <p:cNvPr id="4" name="Rectangle 3">
            <a:extLst>
              <a:ext uri="{FF2B5EF4-FFF2-40B4-BE49-F238E27FC236}">
                <a16:creationId xmlns:a16="http://schemas.microsoft.com/office/drawing/2014/main" id="{1D508460-EDB9-48C3-9F63-ABEC93DA9EA5}"/>
              </a:ext>
            </a:extLst>
          </p:cNvPr>
          <p:cNvSpPr/>
          <p:nvPr/>
        </p:nvSpPr>
        <p:spPr>
          <a:xfrm>
            <a:off x="1631182" y="5478488"/>
            <a:ext cx="8929635" cy="1308050"/>
          </a:xfrm>
          <a:prstGeom prst="rect">
            <a:avLst/>
          </a:prstGeom>
        </p:spPr>
        <p:txBody>
          <a:bodyPr wrap="square">
            <a:spAutoFit/>
          </a:bodyPr>
          <a:lstStyle/>
          <a:p>
            <a:r>
              <a:rPr lang="en-US" sz="2000" dirty="0"/>
              <a:t>Hospital Falls:  D. Oliver, et al. Falls and fall-related injuries in hospitals. (2010, Nov). </a:t>
            </a:r>
            <a:r>
              <a:rPr lang="en-US" sz="2000" i="1" dirty="0"/>
              <a:t>Clinics in Geriatric Medicine</a:t>
            </a:r>
            <a:r>
              <a:rPr lang="en-US" sz="2000" dirty="0"/>
              <a:t>.</a:t>
            </a:r>
          </a:p>
          <a:p>
            <a:endParaRPr lang="en-US" sz="2000" dirty="0"/>
          </a:p>
          <a:p>
            <a:pPr algn="ctr"/>
            <a:r>
              <a:rPr lang="en-US" dirty="0"/>
              <a:t>(Oliver, et al., 2010,  p. 685)</a:t>
            </a:r>
          </a:p>
        </p:txBody>
      </p:sp>
    </p:spTree>
    <p:extLst>
      <p:ext uri="{BB962C8B-B14F-4D97-AF65-F5344CB8AC3E}">
        <p14:creationId xmlns:p14="http://schemas.microsoft.com/office/powerpoint/2010/main" val="151594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CD9D-B1D0-3742-9118-EF8B808CB885}"/>
              </a:ext>
            </a:extLst>
          </p:cNvPr>
          <p:cNvSpPr>
            <a:spLocks noGrp="1"/>
          </p:cNvSpPr>
          <p:nvPr>
            <p:ph type="title"/>
          </p:nvPr>
        </p:nvSpPr>
        <p:spPr/>
        <p:txBody>
          <a:bodyPr/>
          <a:lstStyle/>
          <a:p>
            <a:r>
              <a:rPr lang="en-US" b="1" dirty="0"/>
              <a:t>Create a Safe Environment: Solutions </a:t>
            </a:r>
          </a:p>
        </p:txBody>
      </p:sp>
      <p:cxnSp>
        <p:nvCxnSpPr>
          <p:cNvPr id="10" name="Google Shape;433;p22">
            <a:extLst>
              <a:ext uri="{FF2B5EF4-FFF2-40B4-BE49-F238E27FC236}">
                <a16:creationId xmlns:a16="http://schemas.microsoft.com/office/drawing/2014/main" id="{7D2D6149-B789-449A-AD7B-BA4839CF0B8B}"/>
              </a:ext>
            </a:extLst>
          </p:cNvPr>
          <p:cNvCxnSpPr>
            <a:cxnSpLocks/>
            <a:stCxn id="4" idx="1"/>
            <a:endCxn id="20" idx="6"/>
          </p:cNvCxnSpPr>
          <p:nvPr/>
        </p:nvCxnSpPr>
        <p:spPr>
          <a:xfrm flipH="1">
            <a:off x="5531166" y="3011625"/>
            <a:ext cx="753737" cy="0"/>
          </a:xfrm>
          <a:prstGeom prst="straightConnector1">
            <a:avLst/>
          </a:prstGeom>
          <a:solidFill>
            <a:srgbClr val="FFB7B7"/>
          </a:solidFill>
          <a:ln w="9525" cap="flat" cmpd="sng">
            <a:solidFill>
              <a:srgbClr val="000000"/>
            </a:solidFill>
            <a:prstDash val="solid"/>
            <a:round/>
            <a:headEnd type="none" w="med" len="med"/>
            <a:tailEnd type="none" w="med" len="med"/>
          </a:ln>
        </p:spPr>
      </p:cxnSp>
      <p:cxnSp>
        <p:nvCxnSpPr>
          <p:cNvPr id="16" name="Google Shape;442;p22">
            <a:extLst>
              <a:ext uri="{FF2B5EF4-FFF2-40B4-BE49-F238E27FC236}">
                <a16:creationId xmlns:a16="http://schemas.microsoft.com/office/drawing/2014/main" id="{AE335B55-DFE2-498D-B3E2-1467ED69A169}"/>
              </a:ext>
            </a:extLst>
          </p:cNvPr>
          <p:cNvCxnSpPr>
            <a:cxnSpLocks/>
            <a:stCxn id="6" idx="1"/>
            <a:endCxn id="24" idx="6"/>
          </p:cNvCxnSpPr>
          <p:nvPr/>
        </p:nvCxnSpPr>
        <p:spPr>
          <a:xfrm flipH="1">
            <a:off x="5273373" y="6018210"/>
            <a:ext cx="1011529" cy="1"/>
          </a:xfrm>
          <a:prstGeom prst="straightConnector1">
            <a:avLst/>
          </a:prstGeom>
          <a:solidFill>
            <a:srgbClr val="FFB7B7"/>
          </a:solidFill>
          <a:ln w="9525" cap="flat" cmpd="sng">
            <a:solidFill>
              <a:srgbClr val="000000"/>
            </a:solidFill>
            <a:prstDash val="solid"/>
            <a:round/>
            <a:headEnd type="none" w="med" len="med"/>
            <a:tailEnd type="none" w="med" len="med"/>
          </a:ln>
        </p:spPr>
      </p:cxnSp>
      <p:cxnSp>
        <p:nvCxnSpPr>
          <p:cNvPr id="30" name="Google Shape;430;p22">
            <a:extLst>
              <a:ext uri="{FF2B5EF4-FFF2-40B4-BE49-F238E27FC236}">
                <a16:creationId xmlns:a16="http://schemas.microsoft.com/office/drawing/2014/main" id="{03083004-A7DA-4877-8177-C5B2B96B2D3F}"/>
              </a:ext>
            </a:extLst>
          </p:cNvPr>
          <p:cNvCxnSpPr>
            <a:cxnSpLocks/>
            <a:stCxn id="33" idx="6"/>
            <a:endCxn id="32" idx="1"/>
          </p:cNvCxnSpPr>
          <p:nvPr/>
        </p:nvCxnSpPr>
        <p:spPr>
          <a:xfrm>
            <a:off x="5953907" y="4611667"/>
            <a:ext cx="330997" cy="3399"/>
          </a:xfrm>
          <a:prstGeom prst="straightConnector1">
            <a:avLst/>
          </a:prstGeom>
          <a:solidFill>
            <a:srgbClr val="FFB7B7"/>
          </a:solidFill>
          <a:ln w="9525" cap="flat" cmpd="sng">
            <a:solidFill>
              <a:srgbClr val="000000"/>
            </a:solidFill>
            <a:prstDash val="solid"/>
            <a:round/>
            <a:headEnd type="none" w="med" len="med"/>
            <a:tailEnd type="none" w="med" len="med"/>
          </a:ln>
        </p:spPr>
      </p:cxnSp>
      <p:sp>
        <p:nvSpPr>
          <p:cNvPr id="32" name="Google Shape;438;p22">
            <a:extLst>
              <a:ext uri="{FF2B5EF4-FFF2-40B4-BE49-F238E27FC236}">
                <a16:creationId xmlns:a16="http://schemas.microsoft.com/office/drawing/2014/main" id="{1CFE91F6-50BB-46D6-B7F7-C69127A138CC}"/>
              </a:ext>
            </a:extLst>
          </p:cNvPr>
          <p:cNvSpPr>
            <a:spLocks noChangeAspect="1"/>
          </p:cNvSpPr>
          <p:nvPr/>
        </p:nvSpPr>
        <p:spPr>
          <a:xfrm>
            <a:off x="6284904" y="4203586"/>
            <a:ext cx="3430224" cy="822960"/>
          </a:xfrm>
          <a:prstGeom prst="roundRect">
            <a:avLst>
              <a:gd name="adj" fmla="val 50000"/>
            </a:avLst>
          </a:prstGeom>
          <a:solidFill>
            <a:srgbClr val="55A839"/>
          </a:solidFill>
          <a:ln>
            <a:noFill/>
          </a:ln>
        </p:spPr>
        <p:txBody>
          <a:bodyPr spcFirstLastPara="1" wrap="square" lIns="91425" tIns="91425" rIns="91425" bIns="91425" anchor="ctr" anchorCtr="0">
            <a:noAutofit/>
          </a:bodyPr>
          <a:lstStyle/>
          <a:p>
            <a:pPr algn="ctr">
              <a:buClr>
                <a:schemeClr val="dk1"/>
              </a:buClr>
              <a:buSzPts val="1100"/>
            </a:pPr>
            <a:r>
              <a:rPr lang="en-US" sz="2400" b="1" dirty="0">
                <a:solidFill>
                  <a:schemeClr val="bg1"/>
                </a:solidFill>
                <a:sym typeface="Fira Sans Extra Condensed Medium"/>
              </a:rPr>
              <a:t>Bathroom Safety</a:t>
            </a:r>
          </a:p>
        </p:txBody>
      </p:sp>
      <p:sp>
        <p:nvSpPr>
          <p:cNvPr id="4" name="Google Shape;429;p22">
            <a:extLst>
              <a:ext uri="{FF2B5EF4-FFF2-40B4-BE49-F238E27FC236}">
                <a16:creationId xmlns:a16="http://schemas.microsoft.com/office/drawing/2014/main" id="{23AF72F0-0750-433D-B749-880A372FE120}"/>
              </a:ext>
            </a:extLst>
          </p:cNvPr>
          <p:cNvSpPr>
            <a:spLocks noChangeAspect="1"/>
          </p:cNvSpPr>
          <p:nvPr/>
        </p:nvSpPr>
        <p:spPr>
          <a:xfrm>
            <a:off x="6284903" y="2600145"/>
            <a:ext cx="3430225" cy="822960"/>
          </a:xfrm>
          <a:prstGeom prst="roundRect">
            <a:avLst>
              <a:gd name="adj" fmla="val 50000"/>
            </a:avLst>
          </a:prstGeom>
          <a:solidFill>
            <a:srgbClr val="55A839"/>
          </a:solidFill>
          <a:ln>
            <a:solidFill>
              <a:srgbClr val="A5C249"/>
            </a:solidFill>
          </a:ln>
        </p:spPr>
        <p:txBody>
          <a:bodyPr spcFirstLastPara="1" wrap="square" lIns="91425" tIns="91425" rIns="91425" bIns="91425" anchor="ctr" anchorCtr="0">
            <a:noAutofit/>
          </a:bodyPr>
          <a:lstStyle/>
          <a:p>
            <a:pPr lvl="0" algn="ctr">
              <a:buClr>
                <a:schemeClr val="dk1"/>
              </a:buClr>
              <a:buSzPts val="1100"/>
            </a:pPr>
            <a:r>
              <a:rPr lang="en-US" sz="2400" b="1" dirty="0">
                <a:solidFill>
                  <a:schemeClr val="bg1"/>
                </a:solidFill>
                <a:sym typeface="Fira Sans Extra Condensed Medium"/>
              </a:rPr>
              <a:t>Stretcher Safety</a:t>
            </a:r>
          </a:p>
        </p:txBody>
      </p:sp>
      <p:sp>
        <p:nvSpPr>
          <p:cNvPr id="6" name="Google Shape;435;p22">
            <a:extLst>
              <a:ext uri="{FF2B5EF4-FFF2-40B4-BE49-F238E27FC236}">
                <a16:creationId xmlns:a16="http://schemas.microsoft.com/office/drawing/2014/main" id="{ACAB4385-8230-47A1-8569-D66CFB6088E7}"/>
              </a:ext>
            </a:extLst>
          </p:cNvPr>
          <p:cNvSpPr>
            <a:spLocks noChangeAspect="1"/>
          </p:cNvSpPr>
          <p:nvPr/>
        </p:nvSpPr>
        <p:spPr>
          <a:xfrm>
            <a:off x="6284902" y="5606730"/>
            <a:ext cx="3430225" cy="822960"/>
          </a:xfrm>
          <a:prstGeom prst="roundRect">
            <a:avLst>
              <a:gd name="adj" fmla="val 50000"/>
            </a:avLst>
          </a:prstGeom>
          <a:solidFill>
            <a:srgbClr val="55A839"/>
          </a:solidFill>
          <a:ln>
            <a:noFill/>
          </a:ln>
        </p:spPr>
        <p:txBody>
          <a:bodyPr spcFirstLastPara="1" wrap="square" lIns="91425" tIns="91425" rIns="91425" bIns="91425" anchor="ctr" anchorCtr="0">
            <a:noAutofit/>
          </a:bodyPr>
          <a:lstStyle/>
          <a:p>
            <a:pPr algn="ctr"/>
            <a:r>
              <a:rPr lang="en-US" sz="2400" b="1" dirty="0">
                <a:solidFill>
                  <a:schemeClr val="bg1"/>
                </a:solidFill>
              </a:rPr>
              <a:t>Injury Prevention </a:t>
            </a:r>
          </a:p>
        </p:txBody>
      </p:sp>
      <p:grpSp>
        <p:nvGrpSpPr>
          <p:cNvPr id="59" name="Group 58">
            <a:extLst>
              <a:ext uri="{FF2B5EF4-FFF2-40B4-BE49-F238E27FC236}">
                <a16:creationId xmlns:a16="http://schemas.microsoft.com/office/drawing/2014/main" id="{43BA42F9-5BAD-4062-94B0-F90C50885EF5}"/>
              </a:ext>
            </a:extLst>
          </p:cNvPr>
          <p:cNvGrpSpPr/>
          <p:nvPr/>
        </p:nvGrpSpPr>
        <p:grpSpPr>
          <a:xfrm>
            <a:off x="1483396" y="2159065"/>
            <a:ext cx="4470511" cy="4389120"/>
            <a:chOff x="1483396" y="2159065"/>
            <a:chExt cx="4470511" cy="4389120"/>
          </a:xfrm>
        </p:grpSpPr>
        <p:sp>
          <p:nvSpPr>
            <p:cNvPr id="17" name="Google Shape;426;p22">
              <a:extLst>
                <a:ext uri="{FF2B5EF4-FFF2-40B4-BE49-F238E27FC236}">
                  <a16:creationId xmlns:a16="http://schemas.microsoft.com/office/drawing/2014/main" id="{BDB21119-C696-4CD9-B1B6-E09D922FB6B0}"/>
                </a:ext>
              </a:extLst>
            </p:cNvPr>
            <p:cNvSpPr/>
            <p:nvPr/>
          </p:nvSpPr>
          <p:spPr>
            <a:xfrm rot="10800000">
              <a:off x="1483396" y="2159065"/>
              <a:ext cx="4389120" cy="4389120"/>
            </a:xfrm>
            <a:prstGeom prst="ellipse">
              <a:avLst/>
            </a:prstGeom>
            <a:noFill/>
            <a:ln w="9525" cap="flat" cmpd="sng">
              <a:solidFill>
                <a:srgbClr val="55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7;p22">
              <a:extLst>
                <a:ext uri="{FF2B5EF4-FFF2-40B4-BE49-F238E27FC236}">
                  <a16:creationId xmlns:a16="http://schemas.microsoft.com/office/drawing/2014/main" id="{48474D10-C335-4E9F-AEDE-55982CB7DD69}"/>
                </a:ext>
              </a:extLst>
            </p:cNvPr>
            <p:cNvSpPr/>
            <p:nvPr/>
          </p:nvSpPr>
          <p:spPr>
            <a:xfrm rot="10800000">
              <a:off x="1768960" y="2418998"/>
              <a:ext cx="3869252" cy="3869252"/>
            </a:xfrm>
            <a:prstGeom prst="ellipse">
              <a:avLst/>
            </a:prstGeom>
            <a:solidFill>
              <a:schemeClr val="accent6">
                <a:lumMod val="20000"/>
                <a:lumOff val="80000"/>
              </a:schemeClr>
            </a:solidFill>
            <a:ln>
              <a:solidFill>
                <a:srgbClr val="A5C24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8;p22">
              <a:extLst>
                <a:ext uri="{FF2B5EF4-FFF2-40B4-BE49-F238E27FC236}">
                  <a16:creationId xmlns:a16="http://schemas.microsoft.com/office/drawing/2014/main" id="{0D7D42F9-D7BC-45B3-9913-4B66C80C2915}"/>
                </a:ext>
              </a:extLst>
            </p:cNvPr>
            <p:cNvSpPr/>
            <p:nvPr/>
          </p:nvSpPr>
          <p:spPr>
            <a:xfrm flipH="1">
              <a:off x="2013368" y="2689037"/>
              <a:ext cx="3329175" cy="3329174"/>
            </a:xfrm>
            <a:prstGeom prst="ellipse">
              <a:avLst/>
            </a:prstGeom>
            <a:solidFill>
              <a:srgbClr val="55A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34;p22">
              <a:extLst>
                <a:ext uri="{FF2B5EF4-FFF2-40B4-BE49-F238E27FC236}">
                  <a16:creationId xmlns:a16="http://schemas.microsoft.com/office/drawing/2014/main" id="{409FB792-917F-4AF5-ADE1-117223AABB1A}"/>
                </a:ext>
              </a:extLst>
            </p:cNvPr>
            <p:cNvSpPr/>
            <p:nvPr/>
          </p:nvSpPr>
          <p:spPr>
            <a:xfrm>
              <a:off x="5356567" y="2924325"/>
              <a:ext cx="174599" cy="174599"/>
            </a:xfrm>
            <a:prstGeom prst="ellipse">
              <a:avLst/>
            </a:prstGeom>
            <a:solidFill>
              <a:srgbClr val="55A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1;p22">
              <a:extLst>
                <a:ext uri="{FF2B5EF4-FFF2-40B4-BE49-F238E27FC236}">
                  <a16:creationId xmlns:a16="http://schemas.microsoft.com/office/drawing/2014/main" id="{371BC33B-C9BB-4843-ADC8-0ED1FFD610C5}"/>
                </a:ext>
              </a:extLst>
            </p:cNvPr>
            <p:cNvSpPr/>
            <p:nvPr/>
          </p:nvSpPr>
          <p:spPr>
            <a:xfrm>
              <a:off x="3673434" y="4560695"/>
              <a:ext cx="44" cy="41"/>
            </a:xfrm>
            <a:custGeom>
              <a:avLst/>
              <a:gdLst/>
              <a:ahLst/>
              <a:cxnLst/>
              <a:rect l="l" t="t" r="r" b="b"/>
              <a:pathLst>
                <a:path w="1" h="1" extrusionOk="0">
                  <a:moveTo>
                    <a:pt x="1" y="0"/>
                  </a:moveTo>
                  <a:close/>
                </a:path>
              </a:pathLst>
            </a:custGeom>
            <a:solidFill>
              <a:srgbClr val="F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 name="Google Shape;451;p22">
              <a:extLst>
                <a:ext uri="{FF2B5EF4-FFF2-40B4-BE49-F238E27FC236}">
                  <a16:creationId xmlns:a16="http://schemas.microsoft.com/office/drawing/2014/main" id="{842027B6-7F18-448B-83D3-319C6D0529C4}"/>
                </a:ext>
              </a:extLst>
            </p:cNvPr>
            <p:cNvSpPr/>
            <p:nvPr/>
          </p:nvSpPr>
          <p:spPr>
            <a:xfrm flipH="1">
              <a:off x="3670520" y="4583741"/>
              <a:ext cx="44" cy="41"/>
            </a:xfrm>
            <a:custGeom>
              <a:avLst/>
              <a:gdLst/>
              <a:ahLst/>
              <a:cxnLst/>
              <a:rect l="l" t="t" r="r" b="b"/>
              <a:pathLst>
                <a:path w="1" h="1" extrusionOk="0">
                  <a:moveTo>
                    <a:pt x="1" y="0"/>
                  </a:moveTo>
                  <a:close/>
                </a:path>
              </a:pathLst>
            </a:custGeom>
            <a:solidFill>
              <a:srgbClr val="F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434;p22">
              <a:extLst>
                <a:ext uri="{FF2B5EF4-FFF2-40B4-BE49-F238E27FC236}">
                  <a16:creationId xmlns:a16="http://schemas.microsoft.com/office/drawing/2014/main" id="{726817A0-563E-4219-AE5B-3C76873DA463}"/>
                </a:ext>
              </a:extLst>
            </p:cNvPr>
            <p:cNvSpPr/>
            <p:nvPr/>
          </p:nvSpPr>
          <p:spPr>
            <a:xfrm>
              <a:off x="5098774" y="5930911"/>
              <a:ext cx="174599" cy="174599"/>
            </a:xfrm>
            <a:prstGeom prst="ellipse">
              <a:avLst/>
            </a:prstGeom>
            <a:solidFill>
              <a:srgbClr val="55A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4;p22">
              <a:extLst>
                <a:ext uri="{FF2B5EF4-FFF2-40B4-BE49-F238E27FC236}">
                  <a16:creationId xmlns:a16="http://schemas.microsoft.com/office/drawing/2014/main" id="{3A484069-5D97-43E8-BCD7-F00D74DA06FC}"/>
                </a:ext>
              </a:extLst>
            </p:cNvPr>
            <p:cNvSpPr/>
            <p:nvPr/>
          </p:nvSpPr>
          <p:spPr>
            <a:xfrm>
              <a:off x="5779308" y="4524367"/>
              <a:ext cx="174599" cy="174599"/>
            </a:xfrm>
            <a:prstGeom prst="ellipse">
              <a:avLst/>
            </a:prstGeom>
            <a:solidFill>
              <a:srgbClr val="55A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raphic 38" descr="Open hand">
              <a:extLst>
                <a:ext uri="{FF2B5EF4-FFF2-40B4-BE49-F238E27FC236}">
                  <a16:creationId xmlns:a16="http://schemas.microsoft.com/office/drawing/2014/main" id="{7F20C84E-5553-4F69-B974-D8EEB99900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76872" y="3778721"/>
              <a:ext cx="2341864" cy="2196222"/>
            </a:xfrm>
            <a:prstGeom prst="rect">
              <a:avLst/>
            </a:prstGeom>
          </p:spPr>
        </p:pic>
        <p:pic>
          <p:nvPicPr>
            <p:cNvPr id="43" name="Graphic 42" descr="Dance">
              <a:extLst>
                <a:ext uri="{FF2B5EF4-FFF2-40B4-BE49-F238E27FC236}">
                  <a16:creationId xmlns:a16="http://schemas.microsoft.com/office/drawing/2014/main" id="{EBC13074-AE56-4193-BA0E-9DB9F616F5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3479" y="3229789"/>
              <a:ext cx="1552320" cy="1552320"/>
            </a:xfrm>
            <a:prstGeom prst="rect">
              <a:avLst/>
            </a:prstGeom>
          </p:spPr>
        </p:pic>
      </p:grpSp>
    </p:spTree>
    <p:extLst>
      <p:ext uri="{BB962C8B-B14F-4D97-AF65-F5344CB8AC3E}">
        <p14:creationId xmlns:p14="http://schemas.microsoft.com/office/powerpoint/2010/main" val="10157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7E8F6863-670A-424D-9B45-2A2CAB160E1F}"/>
              </a:ext>
            </a:extLst>
          </p:cNvPr>
          <p:cNvCxnSpPr>
            <a:cxnSpLocks/>
          </p:cNvCxnSpPr>
          <p:nvPr/>
        </p:nvCxnSpPr>
        <p:spPr bwMode="auto">
          <a:xfrm>
            <a:off x="2057400" y="3124200"/>
            <a:ext cx="6705600" cy="0"/>
          </a:xfrm>
          <a:prstGeom prst="lin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8E6F51C3-A107-49F1-87E7-F628B564CEDA}"/>
              </a:ext>
            </a:extLst>
          </p:cNvPr>
          <p:cNvPicPr/>
          <p:nvPr/>
        </p:nvPicPr>
        <p:blipFill rotWithShape="1">
          <a:blip r:embed="rId3" cstate="print">
            <a:extLst>
              <a:ext uri="{28A0092B-C50C-407E-A947-70E740481C1C}">
                <a14:useLocalDpi xmlns:a14="http://schemas.microsoft.com/office/drawing/2010/main" val="0"/>
              </a:ext>
            </a:extLst>
          </a:blip>
          <a:srcRect l="14698" t="9617" r="24559" b="2633"/>
          <a:stretch/>
        </p:blipFill>
        <p:spPr bwMode="auto">
          <a:xfrm>
            <a:off x="8116711" y="2424700"/>
            <a:ext cx="3818562" cy="3678150"/>
          </a:xfrm>
          <a:prstGeom prst="ellipse">
            <a:avLst/>
          </a:prstGeom>
          <a:noFill/>
          <a:ln>
            <a:noFill/>
          </a:ln>
        </p:spPr>
      </p:pic>
      <p:pic>
        <p:nvPicPr>
          <p:cNvPr id="4" name="Graphic 3" descr="Clipboard">
            <a:extLst>
              <a:ext uri="{FF2B5EF4-FFF2-40B4-BE49-F238E27FC236}">
                <a16:creationId xmlns:a16="http://schemas.microsoft.com/office/drawing/2014/main" id="{67A3E72A-6977-431C-B49F-F0AF0CB8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991" y="840159"/>
            <a:ext cx="914400" cy="914400"/>
          </a:xfrm>
          <a:prstGeom prst="rect">
            <a:avLst/>
          </a:prstGeom>
        </p:spPr>
      </p:pic>
      <p:sp>
        <p:nvSpPr>
          <p:cNvPr id="10" name="Title 1">
            <a:extLst>
              <a:ext uri="{FF2B5EF4-FFF2-40B4-BE49-F238E27FC236}">
                <a16:creationId xmlns:a16="http://schemas.microsoft.com/office/drawing/2014/main" id="{B67151CB-6E5C-435F-B9B4-5366F13D2978}"/>
              </a:ext>
            </a:extLst>
          </p:cNvPr>
          <p:cNvSpPr>
            <a:spLocks noGrp="1"/>
          </p:cNvSpPr>
          <p:nvPr>
            <p:ph type="title"/>
          </p:nvPr>
        </p:nvSpPr>
        <p:spPr/>
        <p:txBody>
          <a:bodyPr>
            <a:noAutofit/>
          </a:bodyPr>
          <a:lstStyle/>
          <a:p>
            <a:r>
              <a:rPr lang="en-US" sz="3200" b="1" dirty="0">
                <a:cs typeface="Calibri" panose="020F0502020204030204" pitchFamily="34" charset="0"/>
              </a:rPr>
              <a:t>Fall Management Trial – Overview</a:t>
            </a:r>
            <a:endParaRPr lang="en-US" sz="3200" b="1" dirty="0"/>
          </a:p>
        </p:txBody>
      </p:sp>
      <p:sp>
        <p:nvSpPr>
          <p:cNvPr id="8" name="Content Placeholder 7">
            <a:extLst>
              <a:ext uri="{FF2B5EF4-FFF2-40B4-BE49-F238E27FC236}">
                <a16:creationId xmlns:a16="http://schemas.microsoft.com/office/drawing/2014/main" id="{E8DFAF9F-6649-425F-827C-6F21A23AE1DB}"/>
              </a:ext>
            </a:extLst>
          </p:cNvPr>
          <p:cNvSpPr>
            <a:spLocks noGrp="1"/>
          </p:cNvSpPr>
          <p:nvPr>
            <p:ph idx="1"/>
          </p:nvPr>
        </p:nvSpPr>
        <p:spPr>
          <a:xfrm>
            <a:off x="982980" y="2017713"/>
            <a:ext cx="7437539" cy="4582784"/>
          </a:xfrm>
        </p:spPr>
        <p:txBody>
          <a:bodyPr/>
          <a:lstStyle/>
          <a:p>
            <a:pPr marL="0" indent="0">
              <a:spcBef>
                <a:spcPts val="1200"/>
              </a:spcBef>
              <a:buNone/>
            </a:pPr>
            <a:r>
              <a:rPr lang="en-US" sz="2000" b="1" kern="1200" dirty="0"/>
              <a:t>May 6-Sept 13, 2021 </a:t>
            </a:r>
          </a:p>
          <a:p>
            <a:pPr marL="0" indent="0">
              <a:spcBef>
                <a:spcPts val="1200"/>
              </a:spcBef>
              <a:buNone/>
            </a:pPr>
            <a:r>
              <a:rPr lang="en-US" sz="2000" b="1" dirty="0">
                <a:solidFill>
                  <a:srgbClr val="55A839"/>
                </a:solidFill>
              </a:rPr>
              <a:t>Location: </a:t>
            </a:r>
            <a:r>
              <a:rPr lang="en-US" sz="2000" dirty="0"/>
              <a:t>60 bed facility in Central New York • </a:t>
            </a:r>
            <a:r>
              <a:rPr lang="en-US" sz="2000" kern="1200" dirty="0">
                <a:solidFill>
                  <a:prstClr val="black"/>
                </a:solidFill>
              </a:rPr>
              <a:t>Emergency and Trauma Services; 18 bays and 21 stretchers</a:t>
            </a:r>
          </a:p>
          <a:p>
            <a:pPr marL="0" lvl="0" indent="0" defTabSz="457155" fontAlgn="auto">
              <a:spcBef>
                <a:spcPts val="1200"/>
              </a:spcBef>
              <a:spcAft>
                <a:spcPts val="0"/>
              </a:spcAft>
              <a:buClrTx/>
              <a:buSzTx/>
              <a:buNone/>
            </a:pPr>
            <a:r>
              <a:rPr lang="en-US" sz="1800" b="1" kern="1200" dirty="0">
                <a:solidFill>
                  <a:srgbClr val="55A839"/>
                </a:solidFill>
              </a:rPr>
              <a:t>Goal: </a:t>
            </a:r>
            <a:r>
              <a:rPr lang="en-US" sz="1800" kern="1200" dirty="0">
                <a:solidFill>
                  <a:prstClr val="black"/>
                </a:solidFill>
              </a:rPr>
              <a:t>The focus is to find out the effectiveness of implantation of position change sensors and alarms to stretchers, to reduce falls and fall injuries in the Emergency Department.  </a:t>
            </a:r>
          </a:p>
          <a:p>
            <a:pPr marL="0" lvl="0" indent="0" defTabSz="457155" fontAlgn="auto">
              <a:spcBef>
                <a:spcPts val="1200"/>
              </a:spcBef>
              <a:spcAft>
                <a:spcPts val="0"/>
              </a:spcAft>
              <a:buClrTx/>
              <a:buSzTx/>
              <a:buNone/>
            </a:pPr>
            <a:r>
              <a:rPr lang="en-US" sz="1800" kern="1200" dirty="0">
                <a:solidFill>
                  <a:prstClr val="black"/>
                </a:solidFill>
              </a:rPr>
              <a:t>6 monitors plus a supply of disposable sensor pads were provided to the facility. ED staff elected to place monitors on stretcher side rails using the plastic strap provided by Curbell Medical</a:t>
            </a:r>
          </a:p>
          <a:p>
            <a:pPr marL="0" lvl="0" indent="0" defTabSz="457155" fontAlgn="auto">
              <a:spcBef>
                <a:spcPts val="1200"/>
              </a:spcBef>
              <a:spcAft>
                <a:spcPts val="0"/>
              </a:spcAft>
              <a:buClrTx/>
              <a:buSzTx/>
              <a:buNone/>
            </a:pPr>
            <a:r>
              <a:rPr lang="en-US" sz="1800" b="1" kern="1200" dirty="0">
                <a:solidFill>
                  <a:srgbClr val="55A839"/>
                </a:solidFill>
              </a:rPr>
              <a:t>Products Used:</a:t>
            </a:r>
          </a:p>
          <a:p>
            <a:pPr lvl="1" defTabSz="457155" fontAlgn="auto">
              <a:spcAft>
                <a:spcPts val="600"/>
              </a:spcAft>
              <a:buClrTx/>
              <a:buSzTx/>
            </a:pPr>
            <a:r>
              <a:rPr lang="en-US" sz="1600" b="1" kern="1200" dirty="0">
                <a:solidFill>
                  <a:srgbClr val="55A839"/>
                </a:solidFill>
              </a:rPr>
              <a:t>CSM-BC600</a:t>
            </a:r>
            <a:r>
              <a:rPr lang="en-US" sz="1600" dirty="0"/>
              <a:t> • </a:t>
            </a:r>
            <a:r>
              <a:rPr lang="en-US" sz="1600" kern="1200" dirty="0">
                <a:solidFill>
                  <a:prstClr val="black"/>
                </a:solidFill>
              </a:rPr>
              <a:t>Curbell Fall Management Monitor</a:t>
            </a:r>
          </a:p>
          <a:p>
            <a:pPr lvl="1" defTabSz="457155" fontAlgn="auto">
              <a:spcAft>
                <a:spcPts val="600"/>
              </a:spcAft>
              <a:buClrTx/>
              <a:buSzTx/>
            </a:pPr>
            <a:r>
              <a:rPr lang="en-US" sz="1600" b="1" kern="1200" dirty="0">
                <a:solidFill>
                  <a:srgbClr val="55A839"/>
                </a:solidFill>
              </a:rPr>
              <a:t>CSP-B14-NC4</a:t>
            </a:r>
            <a:r>
              <a:rPr lang="en-US" sz="1600" dirty="0"/>
              <a:t> • </a:t>
            </a:r>
            <a:r>
              <a:rPr lang="en-US" sz="1600" kern="1200" dirty="0">
                <a:solidFill>
                  <a:prstClr val="black"/>
                </a:solidFill>
              </a:rPr>
              <a:t>4”x30” Corded Bed Sensor Pads  </a:t>
            </a:r>
          </a:p>
          <a:p>
            <a:pPr marL="0" lvl="0" indent="0" defTabSz="457155" fontAlgn="auto">
              <a:spcBef>
                <a:spcPts val="0"/>
              </a:spcBef>
              <a:spcAft>
                <a:spcPts val="0"/>
              </a:spcAft>
              <a:buClrTx/>
              <a:buSzTx/>
              <a:buNone/>
            </a:pPr>
            <a:endParaRPr lang="en-US" sz="1800" kern="1200" dirty="0">
              <a:solidFill>
                <a:prstClr val="black"/>
              </a:solidFill>
            </a:endParaRPr>
          </a:p>
        </p:txBody>
      </p:sp>
    </p:spTree>
    <p:extLst>
      <p:ext uri="{BB962C8B-B14F-4D97-AF65-F5344CB8AC3E}">
        <p14:creationId xmlns:p14="http://schemas.microsoft.com/office/powerpoint/2010/main" val="264049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D67E-0BE9-4441-BA8F-7553633ACA65}"/>
              </a:ext>
            </a:extLst>
          </p:cNvPr>
          <p:cNvSpPr>
            <a:spLocks noGrp="1"/>
          </p:cNvSpPr>
          <p:nvPr>
            <p:ph type="title"/>
          </p:nvPr>
        </p:nvSpPr>
        <p:spPr/>
        <p:txBody>
          <a:bodyPr/>
          <a:lstStyle/>
          <a:p>
            <a:r>
              <a:rPr lang="en-US" sz="4000" b="1" dirty="0"/>
              <a:t>Background and Product Setup</a:t>
            </a:r>
          </a:p>
        </p:txBody>
      </p:sp>
      <p:sp>
        <p:nvSpPr>
          <p:cNvPr id="5" name="Content Placeholder 4">
            <a:extLst>
              <a:ext uri="{FF2B5EF4-FFF2-40B4-BE49-F238E27FC236}">
                <a16:creationId xmlns:a16="http://schemas.microsoft.com/office/drawing/2014/main" id="{41AF23C5-572D-4AF0-AAEE-5B66E4F18CD9}"/>
              </a:ext>
            </a:extLst>
          </p:cNvPr>
          <p:cNvSpPr>
            <a:spLocks noGrp="1"/>
          </p:cNvSpPr>
          <p:nvPr>
            <p:ph idx="1"/>
          </p:nvPr>
        </p:nvSpPr>
        <p:spPr/>
        <p:txBody>
          <a:bodyPr/>
          <a:lstStyle/>
          <a:p>
            <a:pPr marL="0" indent="0">
              <a:buNone/>
            </a:pPr>
            <a:r>
              <a:rPr lang="en-US" sz="2400" b="1" dirty="0"/>
              <a:t>Current Fall Management Practices in ED</a:t>
            </a:r>
          </a:p>
          <a:p>
            <a:r>
              <a:rPr lang="en-US" sz="2000" dirty="0"/>
              <a:t>Currently use other sensor monitors in the ED</a:t>
            </a:r>
          </a:p>
          <a:p>
            <a:r>
              <a:rPr lang="en-US" sz="2000" dirty="0"/>
              <a:t>Staff has experienced challenges using the a fall risk assessment tool</a:t>
            </a:r>
          </a:p>
          <a:p>
            <a:pPr lvl="1"/>
            <a:r>
              <a:rPr lang="en-US" sz="1600" dirty="0"/>
              <a:t>Risk assessments are often left incomplete by staff.</a:t>
            </a:r>
          </a:p>
          <a:p>
            <a:pPr lvl="1"/>
            <a:r>
              <a:rPr lang="en-US" sz="1600" dirty="0"/>
              <a:t>Patients are sometimes evaluated incorrectly as a risk assessment</a:t>
            </a:r>
          </a:p>
          <a:p>
            <a:r>
              <a:rPr lang="en-US" sz="2000" dirty="0"/>
              <a:t>Patients assessed as a fall risk may not always be monitored with a sensor pad. </a:t>
            </a:r>
          </a:p>
          <a:p>
            <a:pPr lvl="1"/>
            <a:r>
              <a:rPr lang="en-US" sz="1600" dirty="0"/>
              <a:t>Staff may not be able to timely locate the sensor pad to use on a fall risk patient</a:t>
            </a:r>
          </a:p>
          <a:p>
            <a:pPr lvl="1"/>
            <a:r>
              <a:rPr lang="en-US" sz="1600" dirty="0"/>
              <a:t>Sometimes it is forgotten by staff, to use the sensor pad on a at risk patient</a:t>
            </a:r>
          </a:p>
          <a:p>
            <a:r>
              <a:rPr lang="en-US" sz="2000" dirty="0"/>
              <a:t>Believed their fall rate percentage has increased along with patient population and increased responsibilities due to COVID 19</a:t>
            </a:r>
          </a:p>
          <a:p>
            <a:endParaRPr lang="en-US" sz="2000" dirty="0"/>
          </a:p>
        </p:txBody>
      </p:sp>
    </p:spTree>
    <p:extLst>
      <p:ext uri="{BB962C8B-B14F-4D97-AF65-F5344CB8AC3E}">
        <p14:creationId xmlns:p14="http://schemas.microsoft.com/office/powerpoint/2010/main" val="299200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jenib\AppData\Local\Microsoft\Windows\Temporary Internet Files\Content.Outlook\VXH1QDI0\FM cover photo (2).jpg">
            <a:extLst>
              <a:ext uri="{FF2B5EF4-FFF2-40B4-BE49-F238E27FC236}">
                <a16:creationId xmlns:a16="http://schemas.microsoft.com/office/drawing/2014/main" id="{EFBC8F01-440C-4153-AAD5-EA3F9CB89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50" t="2784" r="12817" b="22215"/>
          <a:stretch/>
        </p:blipFill>
        <p:spPr bwMode="auto">
          <a:xfrm>
            <a:off x="6250328" y="0"/>
            <a:ext cx="59416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half" idx="4294967295"/>
          </p:nvPr>
        </p:nvSpPr>
        <p:spPr>
          <a:xfrm>
            <a:off x="587998" y="1759621"/>
            <a:ext cx="5247527" cy="2997843"/>
          </a:xfrm>
        </p:spPr>
        <p:txBody>
          <a:bodyPr>
            <a:normAutofit fontScale="92500" lnSpcReduction="10000"/>
          </a:bodyPr>
          <a:lstStyle/>
          <a:p>
            <a:pPr marL="0" indent="0">
              <a:buNone/>
            </a:pPr>
            <a:r>
              <a:rPr lang="en-US" b="1" dirty="0">
                <a:solidFill>
                  <a:schemeClr val="bg1"/>
                </a:solidFill>
              </a:rPr>
              <a:t>Fall Prevention and Management Innovative Solutions for Emergency Departments </a:t>
            </a:r>
          </a:p>
          <a:p>
            <a:pPr marL="0" indent="0">
              <a:buNone/>
            </a:pPr>
            <a:endParaRPr lang="en-US" dirty="0">
              <a:solidFill>
                <a:schemeClr val="bg1"/>
              </a:solidFill>
            </a:endParaRPr>
          </a:p>
          <a:p>
            <a:pPr marL="0" indent="0">
              <a:spcBef>
                <a:spcPts val="600"/>
              </a:spcBef>
              <a:buNone/>
            </a:pPr>
            <a:r>
              <a:rPr lang="en-US" sz="2400" dirty="0">
                <a:solidFill>
                  <a:schemeClr val="bg1"/>
                </a:solidFill>
              </a:rPr>
              <a:t>By Dr. Patricia Quigley</a:t>
            </a:r>
          </a:p>
          <a:p>
            <a:pPr marL="0" indent="0">
              <a:buNone/>
            </a:pPr>
            <a:r>
              <a:rPr lang="en-US" sz="2000" dirty="0">
                <a:solidFill>
                  <a:schemeClr val="bg1"/>
                </a:solidFill>
              </a:rPr>
              <a:t>PhD, MPH, ARNP, CRRN, FAAN, FAANP, FARN</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endParaRPr lang="en-US" sz="3200" dirty="0">
              <a:solidFill>
                <a:schemeClr val="bg1"/>
              </a:solidFill>
            </a:endParaRPr>
          </a:p>
        </p:txBody>
      </p:sp>
      <p:sp>
        <p:nvSpPr>
          <p:cNvPr id="4" name="Rectangle 1">
            <a:extLst>
              <a:ext uri="{FF2B5EF4-FFF2-40B4-BE49-F238E27FC236}">
                <a16:creationId xmlns:a16="http://schemas.microsoft.com/office/drawing/2014/main" id="{D26C95E8-01ED-7349-9A8E-7A4E72AF1C73}"/>
              </a:ext>
            </a:extLst>
          </p:cNvPr>
          <p:cNvSpPr>
            <a:spLocks noChangeArrowheads="1"/>
          </p:cNvSpPr>
          <p:nvPr/>
        </p:nvSpPr>
        <p:spPr bwMode="auto">
          <a:xfrm>
            <a:off x="2706689" y="3913274"/>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en-US" altLang="en-US" sz="900" dirty="0">
                <a:latin typeface="Cambria" panose="02040503050406030204" pitchFamily="18" charset="0"/>
              </a:rPr>
            </a:br>
            <a:endParaRPr lang="en-US" altLang="en-US" sz="1800" dirty="0">
              <a:latin typeface="Arial" panose="020B0604020202020204" pitchFamily="34" charset="0"/>
            </a:endParaRPr>
          </a:p>
        </p:txBody>
      </p:sp>
      <p:pic>
        <p:nvPicPr>
          <p:cNvPr id="6" name="Picture 5">
            <a:extLst>
              <a:ext uri="{FF2B5EF4-FFF2-40B4-BE49-F238E27FC236}">
                <a16:creationId xmlns:a16="http://schemas.microsoft.com/office/drawing/2014/main" id="{9E05361D-BBC1-4322-ABC1-D12554A33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345823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69" y="645477"/>
            <a:ext cx="11467808" cy="1292226"/>
          </a:xfrm>
        </p:spPr>
        <p:txBody>
          <a:bodyPr/>
          <a:lstStyle/>
          <a:p>
            <a:r>
              <a:rPr lang="en-US" sz="3600" b="1" dirty="0" err="1"/>
              <a:t>Curbell</a:t>
            </a:r>
            <a:r>
              <a:rPr lang="en-US" sz="3600" b="1" dirty="0"/>
              <a:t> Medical - Bed Exit Solution for Stretcher</a:t>
            </a:r>
          </a:p>
        </p:txBody>
      </p:sp>
      <p:grpSp>
        <p:nvGrpSpPr>
          <p:cNvPr id="11" name="Group 10">
            <a:extLst>
              <a:ext uri="{FF2B5EF4-FFF2-40B4-BE49-F238E27FC236}">
                <a16:creationId xmlns:a16="http://schemas.microsoft.com/office/drawing/2014/main" id="{ED57120B-451D-4D0F-B799-C1253EC1A937}"/>
              </a:ext>
            </a:extLst>
          </p:cNvPr>
          <p:cNvGrpSpPr/>
          <p:nvPr/>
        </p:nvGrpSpPr>
        <p:grpSpPr>
          <a:xfrm>
            <a:off x="1504991" y="2785896"/>
            <a:ext cx="1985698" cy="959336"/>
            <a:chOff x="1589973" y="1973972"/>
            <a:chExt cx="2333650" cy="1144918"/>
          </a:xfrm>
        </p:grpSpPr>
        <p:sp>
          <p:nvSpPr>
            <p:cNvPr id="12" name="Rectangle: Rounded Corners 11">
              <a:extLst>
                <a:ext uri="{FF2B5EF4-FFF2-40B4-BE49-F238E27FC236}">
                  <a16:creationId xmlns:a16="http://schemas.microsoft.com/office/drawing/2014/main" id="{2FA41968-E578-43BC-B686-DBF86A70D7A5}"/>
                </a:ext>
              </a:extLst>
            </p:cNvPr>
            <p:cNvSpPr/>
            <p:nvPr/>
          </p:nvSpPr>
          <p:spPr>
            <a:xfrm rot="16200000">
              <a:off x="2795986" y="2350689"/>
              <a:ext cx="69044" cy="1467357"/>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832D27D-88E7-4F9A-8421-92DE57504C46}"/>
                </a:ext>
              </a:extLst>
            </p:cNvPr>
            <p:cNvSpPr/>
            <p:nvPr/>
          </p:nvSpPr>
          <p:spPr>
            <a:xfrm rot="16200000">
              <a:off x="2776622" y="1274815"/>
              <a:ext cx="69044" cy="1467358"/>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93A6F041-EC3C-4ACD-AFA8-BB140D121606}"/>
                </a:ext>
              </a:extLst>
            </p:cNvPr>
            <p:cNvSpPr/>
            <p:nvPr/>
          </p:nvSpPr>
          <p:spPr>
            <a:xfrm rot="10800000">
              <a:off x="3758307" y="2080830"/>
              <a:ext cx="165316" cy="931584"/>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37">
              <a:extLst>
                <a:ext uri="{FF2B5EF4-FFF2-40B4-BE49-F238E27FC236}">
                  <a16:creationId xmlns:a16="http://schemas.microsoft.com/office/drawing/2014/main" id="{FBBB3419-C58E-46DD-870E-98BB61822B53}"/>
                </a:ext>
              </a:extLst>
            </p:cNvPr>
            <p:cNvSpPr/>
            <p:nvPr/>
          </p:nvSpPr>
          <p:spPr>
            <a:xfrm rot="10800000">
              <a:off x="1589973" y="2080639"/>
              <a:ext cx="2154266" cy="931582"/>
            </a:xfrm>
            <a:custGeom>
              <a:avLst/>
              <a:gdLst>
                <a:gd name="connsiteX0" fmla="*/ 0 w 2146856"/>
                <a:gd name="connsiteY0" fmla="*/ 0 h 1031411"/>
                <a:gd name="connsiteX1" fmla="*/ 2146856 w 2146856"/>
                <a:gd name="connsiteY1" fmla="*/ 0 h 1031411"/>
                <a:gd name="connsiteX2" fmla="*/ 2146856 w 2146856"/>
                <a:gd name="connsiteY2" fmla="*/ 1031411 h 1031411"/>
                <a:gd name="connsiteX3" fmla="*/ 0 w 2146856"/>
                <a:gd name="connsiteY3" fmla="*/ 1031411 h 1031411"/>
                <a:gd name="connsiteX4" fmla="*/ 0 w 2146856"/>
                <a:gd name="connsiteY4" fmla="*/ 0 h 1031411"/>
                <a:gd name="connsiteX0" fmla="*/ 0 w 2146856"/>
                <a:gd name="connsiteY0" fmla="*/ 37 h 1031448"/>
                <a:gd name="connsiteX1" fmla="*/ 1768502 w 2146856"/>
                <a:gd name="connsiteY1" fmla="*/ 0 h 1031448"/>
                <a:gd name="connsiteX2" fmla="*/ 2146856 w 2146856"/>
                <a:gd name="connsiteY2" fmla="*/ 37 h 1031448"/>
                <a:gd name="connsiteX3" fmla="*/ 2146856 w 2146856"/>
                <a:gd name="connsiteY3" fmla="*/ 1031448 h 1031448"/>
                <a:gd name="connsiteX4" fmla="*/ 0 w 2146856"/>
                <a:gd name="connsiteY4" fmla="*/ 1031448 h 1031448"/>
                <a:gd name="connsiteX5" fmla="*/ 0 w 2146856"/>
                <a:gd name="connsiteY5" fmla="*/ 37 h 1031448"/>
                <a:gd name="connsiteX0" fmla="*/ 0 w 2146856"/>
                <a:gd name="connsiteY0" fmla="*/ 37 h 1031448"/>
                <a:gd name="connsiteX1" fmla="*/ 1768502 w 2146856"/>
                <a:gd name="connsiteY1" fmla="*/ 0 h 1031448"/>
                <a:gd name="connsiteX2" fmla="*/ 2146856 w 2146856"/>
                <a:gd name="connsiteY2" fmla="*/ 37 h 1031448"/>
                <a:gd name="connsiteX3" fmla="*/ 2146856 w 2146856"/>
                <a:gd name="connsiteY3" fmla="*/ 1031448 h 1031448"/>
                <a:gd name="connsiteX4" fmla="*/ 1770883 w 2146856"/>
                <a:gd name="connsiteY4" fmla="*/ 1028702 h 1031448"/>
                <a:gd name="connsiteX5" fmla="*/ 0 w 2146856"/>
                <a:gd name="connsiteY5" fmla="*/ 1031448 h 1031448"/>
                <a:gd name="connsiteX6" fmla="*/ 0 w 2146856"/>
                <a:gd name="connsiteY6" fmla="*/ 37 h 1031448"/>
                <a:gd name="connsiteX0" fmla="*/ 0 w 2146856"/>
                <a:gd name="connsiteY0" fmla="*/ 37 h 1031448"/>
                <a:gd name="connsiteX1" fmla="*/ 1768502 w 2146856"/>
                <a:gd name="connsiteY1" fmla="*/ 0 h 1031448"/>
                <a:gd name="connsiteX2" fmla="*/ 1961119 w 2146856"/>
                <a:gd name="connsiteY2" fmla="*/ 7180 h 1031448"/>
                <a:gd name="connsiteX3" fmla="*/ 2146856 w 2146856"/>
                <a:gd name="connsiteY3" fmla="*/ 1031448 h 1031448"/>
                <a:gd name="connsiteX4" fmla="*/ 1770883 w 2146856"/>
                <a:gd name="connsiteY4" fmla="*/ 1028702 h 1031448"/>
                <a:gd name="connsiteX5" fmla="*/ 0 w 2146856"/>
                <a:gd name="connsiteY5" fmla="*/ 1031448 h 1031448"/>
                <a:gd name="connsiteX6" fmla="*/ 0 w 2146856"/>
                <a:gd name="connsiteY6" fmla="*/ 37 h 1031448"/>
                <a:gd name="connsiteX0" fmla="*/ 0 w 1961119"/>
                <a:gd name="connsiteY0" fmla="*/ 37 h 1033829"/>
                <a:gd name="connsiteX1" fmla="*/ 1768502 w 1961119"/>
                <a:gd name="connsiteY1" fmla="*/ 0 h 1033829"/>
                <a:gd name="connsiteX2" fmla="*/ 1961119 w 1961119"/>
                <a:gd name="connsiteY2" fmla="*/ 7180 h 1033829"/>
                <a:gd name="connsiteX3" fmla="*/ 1961119 w 1961119"/>
                <a:gd name="connsiteY3" fmla="*/ 1033829 h 1033829"/>
                <a:gd name="connsiteX4" fmla="*/ 1770883 w 1961119"/>
                <a:gd name="connsiteY4" fmla="*/ 1028702 h 1033829"/>
                <a:gd name="connsiteX5" fmla="*/ 0 w 1961119"/>
                <a:gd name="connsiteY5" fmla="*/ 1031448 h 1033829"/>
                <a:gd name="connsiteX6" fmla="*/ 0 w 1961119"/>
                <a:gd name="connsiteY6" fmla="*/ 37 h 1033829"/>
                <a:gd name="connsiteX0" fmla="*/ 0 w 1961384"/>
                <a:gd name="connsiteY0" fmla="*/ 37 h 1033829"/>
                <a:gd name="connsiteX1" fmla="*/ 1768502 w 1961384"/>
                <a:gd name="connsiteY1" fmla="*/ 0 h 1033829"/>
                <a:gd name="connsiteX2" fmla="*/ 1961119 w 1961384"/>
                <a:gd name="connsiteY2" fmla="*/ 7180 h 1033829"/>
                <a:gd name="connsiteX3" fmla="*/ 1961384 w 1961384"/>
                <a:gd name="connsiteY3" fmla="*/ 285751 h 1033829"/>
                <a:gd name="connsiteX4" fmla="*/ 1961119 w 1961384"/>
                <a:gd name="connsiteY4" fmla="*/ 1033829 h 1033829"/>
                <a:gd name="connsiteX5" fmla="*/ 1770883 w 1961384"/>
                <a:gd name="connsiteY5" fmla="*/ 1028702 h 1033829"/>
                <a:gd name="connsiteX6" fmla="*/ 0 w 1961384"/>
                <a:gd name="connsiteY6" fmla="*/ 1031448 h 1033829"/>
                <a:gd name="connsiteX7" fmla="*/ 0 w 1961384"/>
                <a:gd name="connsiteY7" fmla="*/ 37 h 1033829"/>
                <a:gd name="connsiteX0" fmla="*/ 0 w 1975289"/>
                <a:gd name="connsiteY0" fmla="*/ 37 h 1033829"/>
                <a:gd name="connsiteX1" fmla="*/ 1768502 w 1975289"/>
                <a:gd name="connsiteY1" fmla="*/ 0 h 1033829"/>
                <a:gd name="connsiteX2" fmla="*/ 1961119 w 1975289"/>
                <a:gd name="connsiteY2" fmla="*/ 7180 h 1033829"/>
                <a:gd name="connsiteX3" fmla="*/ 1961384 w 1975289"/>
                <a:gd name="connsiteY3" fmla="*/ 285751 h 1033829"/>
                <a:gd name="connsiteX4" fmla="*/ 1961384 w 1975289"/>
                <a:gd name="connsiteY4" fmla="*/ 771523 h 1033829"/>
                <a:gd name="connsiteX5" fmla="*/ 1961119 w 1975289"/>
                <a:gd name="connsiteY5" fmla="*/ 1033829 h 1033829"/>
                <a:gd name="connsiteX6" fmla="*/ 1770883 w 1975289"/>
                <a:gd name="connsiteY6" fmla="*/ 1028702 h 1033829"/>
                <a:gd name="connsiteX7" fmla="*/ 0 w 1975289"/>
                <a:gd name="connsiteY7" fmla="*/ 1031448 h 1033829"/>
                <a:gd name="connsiteX8" fmla="*/ 0 w 1975289"/>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1961384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4266"/>
                <a:gd name="connsiteY0" fmla="*/ 37 h 1033829"/>
                <a:gd name="connsiteX1" fmla="*/ 1768502 w 2154266"/>
                <a:gd name="connsiteY1" fmla="*/ 0 h 1033829"/>
                <a:gd name="connsiteX2" fmla="*/ 1961119 w 2154266"/>
                <a:gd name="connsiteY2" fmla="*/ 7180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1961119 w 2154266"/>
                <a:gd name="connsiteY2" fmla="*/ 7180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1839675 w 2154266"/>
                <a:gd name="connsiteY2" fmla="*/ 14323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2151884 w 2154266"/>
                <a:gd name="connsiteY2" fmla="*/ 290513 h 1033829"/>
                <a:gd name="connsiteX3" fmla="*/ 2154266 w 2154266"/>
                <a:gd name="connsiteY3" fmla="*/ 764379 h 1033829"/>
                <a:gd name="connsiteX4" fmla="*/ 1961119 w 2154266"/>
                <a:gd name="connsiteY4" fmla="*/ 1033829 h 1033829"/>
                <a:gd name="connsiteX5" fmla="*/ 1770883 w 2154266"/>
                <a:gd name="connsiteY5" fmla="*/ 1028702 h 1033829"/>
                <a:gd name="connsiteX6" fmla="*/ 0 w 2154266"/>
                <a:gd name="connsiteY6" fmla="*/ 1031448 h 1033829"/>
                <a:gd name="connsiteX7" fmla="*/ 0 w 2154266"/>
                <a:gd name="connsiteY7" fmla="*/ 37 h 1033829"/>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49503 w 2154266"/>
                <a:gd name="connsiteY2" fmla="*/ 31194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3463"/>
                <a:gd name="connsiteX1" fmla="*/ 1768502 w 2154266"/>
                <a:gd name="connsiteY1" fmla="*/ 0 h 1033463"/>
                <a:gd name="connsiteX2" fmla="*/ 2149503 w 2154266"/>
                <a:gd name="connsiteY2" fmla="*/ 311943 h 1033463"/>
                <a:gd name="connsiteX3" fmla="*/ 2154266 w 2154266"/>
                <a:gd name="connsiteY3" fmla="*/ 747710 h 1033463"/>
                <a:gd name="connsiteX4" fmla="*/ 1680397 w 2154266"/>
                <a:gd name="connsiteY4" fmla="*/ 1033463 h 1033463"/>
                <a:gd name="connsiteX5" fmla="*/ 0 w 2154266"/>
                <a:gd name="connsiteY5" fmla="*/ 1031448 h 1033463"/>
                <a:gd name="connsiteX6" fmla="*/ 0 w 2154266"/>
                <a:gd name="connsiteY6" fmla="*/ 37 h 1033463"/>
                <a:gd name="connsiteX0" fmla="*/ 0 w 2154266"/>
                <a:gd name="connsiteY0" fmla="*/ 37 h 1035844"/>
                <a:gd name="connsiteX1" fmla="*/ 1768502 w 2154266"/>
                <a:gd name="connsiteY1" fmla="*/ 0 h 1035844"/>
                <a:gd name="connsiteX2" fmla="*/ 2149503 w 2154266"/>
                <a:gd name="connsiteY2" fmla="*/ 311943 h 1035844"/>
                <a:gd name="connsiteX3" fmla="*/ 2154266 w 2154266"/>
                <a:gd name="connsiteY3" fmla="*/ 747710 h 1035844"/>
                <a:gd name="connsiteX4" fmla="*/ 1725641 w 2154266"/>
                <a:gd name="connsiteY4" fmla="*/ 1035844 h 1035844"/>
                <a:gd name="connsiteX5" fmla="*/ 0 w 2154266"/>
                <a:gd name="connsiteY5" fmla="*/ 1031448 h 1035844"/>
                <a:gd name="connsiteX6" fmla="*/ 0 w 2154266"/>
                <a:gd name="connsiteY6" fmla="*/ 37 h 103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266" h="1035844">
                  <a:moveTo>
                    <a:pt x="0" y="37"/>
                  </a:moveTo>
                  <a:lnTo>
                    <a:pt x="1768502" y="0"/>
                  </a:lnTo>
                  <a:lnTo>
                    <a:pt x="2149503" y="311943"/>
                  </a:lnTo>
                  <a:cubicBezTo>
                    <a:pt x="2149547" y="439333"/>
                    <a:pt x="2154310" y="623030"/>
                    <a:pt x="2154266" y="747710"/>
                  </a:cubicBezTo>
                  <a:cubicBezTo>
                    <a:pt x="2047906" y="832641"/>
                    <a:pt x="1839420" y="962758"/>
                    <a:pt x="1725641" y="1035844"/>
                  </a:cubicBezTo>
                  <a:lnTo>
                    <a:pt x="0" y="1031448"/>
                  </a:lnTo>
                  <a:lnTo>
                    <a:pt x="0" y="37"/>
                  </a:lnTo>
                  <a:close/>
                </a:path>
              </a:pathLst>
            </a:custGeom>
            <a:solidFill>
              <a:srgbClr val="94BA62"/>
            </a:solidFill>
            <a:ln w="158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16" name="Picture 15">
              <a:extLst>
                <a:ext uri="{FF2B5EF4-FFF2-40B4-BE49-F238E27FC236}">
                  <a16:creationId xmlns:a16="http://schemas.microsoft.com/office/drawing/2014/main" id="{2DA5D923-6B8F-4027-87F7-2B5B9146DD02}"/>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rcRect l="2590" t="8448" r="20108" b="6740"/>
            <a:stretch/>
          </p:blipFill>
          <p:spPr>
            <a:xfrm rot="16200000">
              <a:off x="2195684" y="2435238"/>
              <a:ext cx="912151" cy="218829"/>
            </a:xfrm>
            <a:prstGeom prst="rect">
              <a:avLst/>
            </a:prstGeom>
            <a:ln w="28575">
              <a:solidFill>
                <a:schemeClr val="tx1"/>
              </a:solidFill>
            </a:ln>
          </p:spPr>
        </p:pic>
      </p:grpSp>
      <p:sp>
        <p:nvSpPr>
          <p:cNvPr id="17" name="Rectangle: Rounded Corners 16">
            <a:extLst>
              <a:ext uri="{FF2B5EF4-FFF2-40B4-BE49-F238E27FC236}">
                <a16:creationId xmlns:a16="http://schemas.microsoft.com/office/drawing/2014/main" id="{BEBBB1F4-EC45-4DE4-8CF3-10C4337F3ADA}"/>
              </a:ext>
            </a:extLst>
          </p:cNvPr>
          <p:cNvSpPr/>
          <p:nvPr/>
        </p:nvSpPr>
        <p:spPr>
          <a:xfrm>
            <a:off x="4636707" y="2433295"/>
            <a:ext cx="970527" cy="1526843"/>
          </a:xfrm>
          <a:prstGeom prst="roundRect">
            <a:avLst/>
          </a:prstGeom>
          <a:solidFill>
            <a:srgbClr val="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F3C53AC0-AA8E-446B-960B-AE79659B1881}"/>
              </a:ext>
            </a:extLst>
          </p:cNvPr>
          <p:cNvPicPr>
            <a:picLocks noChangeAspect="1"/>
          </p:cNvPicPr>
          <p:nvPr/>
        </p:nvPicPr>
        <p:blipFill>
          <a:blip r:embed="rId4">
            <a:clrChange>
              <a:clrFrom>
                <a:srgbClr val="000000">
                  <a:alpha val="0"/>
                </a:srgbClr>
              </a:clrFrom>
              <a:clrTo>
                <a:srgbClr val="000000">
                  <a:alpha val="0"/>
                </a:srgbClr>
              </a:clrTo>
            </a:clrChange>
            <a:duotone>
              <a:prstClr val="black"/>
              <a:srgbClr val="FB8A47">
                <a:tint val="45000"/>
                <a:satMod val="400000"/>
              </a:srgbClr>
            </a:duotone>
            <a:extLst>
              <a:ext uri="{BEBA8EAE-BF5A-486C-A8C5-ECC9F3942E4B}">
                <a14:imgProps xmlns:a14="http://schemas.microsoft.com/office/drawing/2010/main">
                  <a14:imgLayer r:embed="rId5">
                    <a14:imgEffect>
                      <a14:colorTemperature colorTemp="4700"/>
                    </a14:imgEffect>
                    <a14:imgEffect>
                      <a14:saturation sat="400000"/>
                    </a14:imgEffect>
                    <a14:imgEffect>
                      <a14:brightnessContrast bright="-100000" contrast="40000"/>
                    </a14:imgEffect>
                  </a14:imgLayer>
                </a14:imgProps>
              </a:ext>
            </a:extLst>
          </a:blip>
          <a:stretch>
            <a:fillRect/>
          </a:stretch>
        </p:blipFill>
        <p:spPr>
          <a:xfrm>
            <a:off x="4636707" y="2433295"/>
            <a:ext cx="967484" cy="1522119"/>
          </a:xfrm>
          <a:prstGeom prst="rect">
            <a:avLst/>
          </a:prstGeom>
          <a:noFill/>
          <a:ln w="25400">
            <a:noFill/>
          </a:ln>
        </p:spPr>
      </p:pic>
      <p:grpSp>
        <p:nvGrpSpPr>
          <p:cNvPr id="19" name="Group 18">
            <a:extLst>
              <a:ext uri="{FF2B5EF4-FFF2-40B4-BE49-F238E27FC236}">
                <a16:creationId xmlns:a16="http://schemas.microsoft.com/office/drawing/2014/main" id="{1F92D555-E888-428C-9EBA-32AA8A0DE012}"/>
              </a:ext>
            </a:extLst>
          </p:cNvPr>
          <p:cNvGrpSpPr/>
          <p:nvPr/>
        </p:nvGrpSpPr>
        <p:grpSpPr>
          <a:xfrm>
            <a:off x="6952723" y="2583715"/>
            <a:ext cx="1319411" cy="1249819"/>
            <a:chOff x="5425504" y="2927962"/>
            <a:chExt cx="1391844" cy="1303040"/>
          </a:xfrm>
        </p:grpSpPr>
        <p:grpSp>
          <p:nvGrpSpPr>
            <p:cNvPr id="20" name="Group 19">
              <a:extLst>
                <a:ext uri="{FF2B5EF4-FFF2-40B4-BE49-F238E27FC236}">
                  <a16:creationId xmlns:a16="http://schemas.microsoft.com/office/drawing/2014/main" id="{71941B38-B479-4C1F-BF90-BCF22B142779}"/>
                </a:ext>
              </a:extLst>
            </p:cNvPr>
            <p:cNvGrpSpPr/>
            <p:nvPr/>
          </p:nvGrpSpPr>
          <p:grpSpPr>
            <a:xfrm>
              <a:off x="5425504" y="2927962"/>
              <a:ext cx="1390294" cy="1303040"/>
              <a:chOff x="9617316" y="1608075"/>
              <a:chExt cx="2585956" cy="2545343"/>
            </a:xfrm>
            <a:effectLst/>
          </p:grpSpPr>
          <p:sp>
            <p:nvSpPr>
              <p:cNvPr id="22" name="Rectangle 21">
                <a:extLst>
                  <a:ext uri="{FF2B5EF4-FFF2-40B4-BE49-F238E27FC236}">
                    <a16:creationId xmlns:a16="http://schemas.microsoft.com/office/drawing/2014/main" id="{72BFA33A-F534-4A2C-9F63-108F57985C37}"/>
                  </a:ext>
                </a:extLst>
              </p:cNvPr>
              <p:cNvSpPr/>
              <p:nvPr/>
            </p:nvSpPr>
            <p:spPr>
              <a:xfrm>
                <a:off x="9617316" y="1608076"/>
                <a:ext cx="2574684" cy="254534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99ED66DE-D3EB-487C-B41C-67C17EA06DEB}"/>
                  </a:ext>
                </a:extLst>
              </p:cNvPr>
              <p:cNvSpPr/>
              <p:nvPr/>
            </p:nvSpPr>
            <p:spPr>
              <a:xfrm>
                <a:off x="11164397" y="1608075"/>
                <a:ext cx="1027603" cy="2320457"/>
              </a:xfrm>
              <a:prstGeom prst="rect">
                <a:avLst/>
              </a:prstGeom>
              <a:solidFill>
                <a:srgbClr val="FFFFFF"/>
              </a:solidFill>
              <a:ln w="25400" cap="flat" cmpd="sng" algn="ctr">
                <a:noFill/>
                <a:prstDash val="solid"/>
              </a:ln>
              <a:effectLst>
                <a:innerShdw dist="50800" dir="7620000">
                  <a:srgbClr val="D2E7A9"/>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0E298EB-34B6-4B7E-ADAC-5EA405E9483F}"/>
                  </a:ext>
                </a:extLst>
              </p:cNvPr>
              <p:cNvSpPr/>
              <p:nvPr/>
            </p:nvSpPr>
            <p:spPr>
              <a:xfrm>
                <a:off x="9617316" y="1608076"/>
                <a:ext cx="1126885" cy="2320457"/>
              </a:xfrm>
              <a:prstGeom prst="rect">
                <a:avLst/>
              </a:prstGeom>
              <a:solidFill>
                <a:srgbClr val="FFFFFF"/>
              </a:solidFill>
              <a:ln w="25400" cap="flat" cmpd="sng" algn="ctr">
                <a:noFill/>
                <a:prstDash val="solid"/>
              </a:ln>
              <a:effectLst>
                <a:innerShdw dist="50800" dir="1740000">
                  <a:srgbClr val="D2E7A9"/>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128E6625-D575-4AFD-87AA-527544A31CAD}"/>
                  </a:ext>
                </a:extLst>
              </p:cNvPr>
              <p:cNvGrpSpPr/>
              <p:nvPr/>
            </p:nvGrpSpPr>
            <p:grpSpPr>
              <a:xfrm>
                <a:off x="11367850" y="1616246"/>
                <a:ext cx="835422" cy="2027621"/>
                <a:chOff x="11367850" y="1616246"/>
                <a:chExt cx="835422" cy="2027621"/>
              </a:xfrm>
            </p:grpSpPr>
            <p:pic>
              <p:nvPicPr>
                <p:cNvPr id="32" name="Picture 31">
                  <a:extLst>
                    <a:ext uri="{FF2B5EF4-FFF2-40B4-BE49-F238E27FC236}">
                      <a16:creationId xmlns:a16="http://schemas.microsoft.com/office/drawing/2014/main" id="{E29145DD-EF62-4F96-B4CF-4682287A4A2E}"/>
                    </a:ext>
                  </a:extLst>
                </p:cNvPr>
                <p:cNvPicPr>
                  <a:picLocks noChangeAspect="1"/>
                </p:cNvPicPr>
                <p:nvPr/>
              </p:nvPicPr>
              <p:blipFill rotWithShape="1">
                <a:blip r:embed="rId6">
                  <a:extLst>
                    <a:ext uri="{28A0092B-C50C-407E-A947-70E740481C1C}">
                      <a14:useLocalDpi xmlns:a14="http://schemas.microsoft.com/office/drawing/2010/main" val="0"/>
                    </a:ext>
                  </a:extLst>
                </a:blip>
                <a:srcRect t="14039" r="24127"/>
                <a:stretch/>
              </p:blipFill>
              <p:spPr>
                <a:xfrm>
                  <a:off x="11370733" y="1616246"/>
                  <a:ext cx="832539" cy="943233"/>
                </a:xfrm>
                <a:prstGeom prst="rect">
                  <a:avLst/>
                </a:prstGeom>
              </p:spPr>
            </p:pic>
            <p:pic>
              <p:nvPicPr>
                <p:cNvPr id="33" name="Picture 32">
                  <a:extLst>
                    <a:ext uri="{FF2B5EF4-FFF2-40B4-BE49-F238E27FC236}">
                      <a16:creationId xmlns:a16="http://schemas.microsoft.com/office/drawing/2014/main" id="{141BEA66-F1F2-4E89-81C2-3982AEE3A79F}"/>
                    </a:ext>
                  </a:extLst>
                </p:cNvPr>
                <p:cNvPicPr>
                  <a:picLocks noChangeAspect="1"/>
                </p:cNvPicPr>
                <p:nvPr/>
              </p:nvPicPr>
              <p:blipFill rotWithShape="1">
                <a:blip r:embed="rId6">
                  <a:extLst>
                    <a:ext uri="{28A0092B-C50C-407E-A947-70E740481C1C}">
                      <a14:useLocalDpi xmlns:a14="http://schemas.microsoft.com/office/drawing/2010/main" val="0"/>
                    </a:ext>
                  </a:extLst>
                </a:blip>
                <a:srcRect t="-3708" r="24127" b="1"/>
                <a:stretch/>
              </p:blipFill>
              <p:spPr>
                <a:xfrm>
                  <a:off x="11367850" y="2505901"/>
                  <a:ext cx="832539" cy="1137966"/>
                </a:xfrm>
                <a:prstGeom prst="rect">
                  <a:avLst/>
                </a:prstGeom>
              </p:spPr>
            </p:pic>
          </p:grpSp>
          <p:pic>
            <p:nvPicPr>
              <p:cNvPr id="26" name="Picture 25">
                <a:extLst>
                  <a:ext uri="{FF2B5EF4-FFF2-40B4-BE49-F238E27FC236}">
                    <a16:creationId xmlns:a16="http://schemas.microsoft.com/office/drawing/2014/main" id="{6E64BCDA-EC97-4BBA-A0B4-AFC75AA4356E}"/>
                  </a:ext>
                </a:extLst>
              </p:cNvPr>
              <p:cNvPicPr>
                <a:picLocks noChangeAspect="1"/>
              </p:cNvPicPr>
              <p:nvPr/>
            </p:nvPicPr>
            <p:blipFill rotWithShape="1">
              <a:blip r:embed="rId7">
                <a:duotone>
                  <a:prstClr val="black"/>
                  <a:srgbClr val="434343">
                    <a:tint val="45000"/>
                    <a:satMod val="400000"/>
                  </a:srgbClr>
                </a:duotone>
                <a:extLst>
                  <a:ext uri="{28A0092B-C50C-407E-A947-70E740481C1C}">
                    <a14:useLocalDpi xmlns:a14="http://schemas.microsoft.com/office/drawing/2010/main" val="0"/>
                  </a:ext>
                </a:extLst>
              </a:blip>
              <a:srcRect t="30752"/>
              <a:stretch/>
            </p:blipFill>
            <p:spPr>
              <a:xfrm>
                <a:off x="9699238" y="1609665"/>
                <a:ext cx="896038" cy="624713"/>
              </a:xfrm>
              <a:prstGeom prst="rect">
                <a:avLst/>
              </a:prstGeom>
              <a:noFill/>
            </p:spPr>
          </p:pic>
          <p:pic>
            <p:nvPicPr>
              <p:cNvPr id="27" name="Picture 26">
                <a:extLst>
                  <a:ext uri="{FF2B5EF4-FFF2-40B4-BE49-F238E27FC236}">
                    <a16:creationId xmlns:a16="http://schemas.microsoft.com/office/drawing/2014/main" id="{85D593DC-DB8A-4FA2-A2E3-A8A2CCC86C8D}"/>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t="16733"/>
              <a:stretch/>
            </p:blipFill>
            <p:spPr>
              <a:xfrm>
                <a:off x="9888815" y="1608366"/>
                <a:ext cx="509230" cy="413638"/>
              </a:xfrm>
              <a:prstGeom prst="rect">
                <a:avLst/>
              </a:prstGeom>
            </p:spPr>
          </p:pic>
          <p:sp>
            <p:nvSpPr>
              <p:cNvPr id="28" name="Oval 27">
                <a:extLst>
                  <a:ext uri="{FF2B5EF4-FFF2-40B4-BE49-F238E27FC236}">
                    <a16:creationId xmlns:a16="http://schemas.microsoft.com/office/drawing/2014/main" id="{B74CCD06-5799-47FB-8073-54C51F154F03}"/>
                  </a:ext>
                </a:extLst>
              </p:cNvPr>
              <p:cNvSpPr/>
              <p:nvPr/>
            </p:nvSpPr>
            <p:spPr>
              <a:xfrm>
                <a:off x="9946675" y="3091862"/>
                <a:ext cx="365760" cy="365760"/>
              </a:xfrm>
              <a:prstGeom prst="ellipse">
                <a:avLst/>
              </a:prstGeom>
              <a:solidFill>
                <a:srgbClr val="434343"/>
              </a:solidFill>
              <a:ln w="254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609EACBF-BA8A-44ED-9ACC-018D2224E950}"/>
                  </a:ext>
                </a:extLst>
              </p:cNvPr>
              <p:cNvGrpSpPr/>
              <p:nvPr/>
            </p:nvGrpSpPr>
            <p:grpSpPr>
              <a:xfrm>
                <a:off x="9994102" y="3121921"/>
                <a:ext cx="271260" cy="304547"/>
                <a:chOff x="3862195" y="3182099"/>
                <a:chExt cx="521118" cy="519044"/>
              </a:xfrm>
            </p:grpSpPr>
            <p:sp>
              <p:nvSpPr>
                <p:cNvPr id="30" name="Oval 29">
                  <a:extLst>
                    <a:ext uri="{FF2B5EF4-FFF2-40B4-BE49-F238E27FC236}">
                      <a16:creationId xmlns:a16="http://schemas.microsoft.com/office/drawing/2014/main" id="{E364C104-73F9-4907-AC87-A70555D058CE}"/>
                    </a:ext>
                  </a:extLst>
                </p:cNvPr>
                <p:cNvSpPr/>
                <p:nvPr/>
              </p:nvSpPr>
              <p:spPr>
                <a:xfrm>
                  <a:off x="3862195" y="3182099"/>
                  <a:ext cx="521118" cy="519044"/>
                </a:xfrm>
                <a:prstGeom prst="ellipse">
                  <a:avLst/>
                </a:prstGeom>
                <a:gradFill flip="none" rotWithShape="1">
                  <a:gsLst>
                    <a:gs pos="0">
                      <a:srgbClr val="FFC39F">
                        <a:shade val="30000"/>
                        <a:satMod val="115000"/>
                      </a:srgbClr>
                    </a:gs>
                    <a:gs pos="50000">
                      <a:srgbClr val="FFC39F">
                        <a:shade val="67500"/>
                        <a:satMod val="115000"/>
                      </a:srgbClr>
                    </a:gs>
                    <a:gs pos="100000">
                      <a:srgbClr val="FFC39F">
                        <a:shade val="100000"/>
                        <a:satMod val="115000"/>
                      </a:srgbClr>
                    </a:gs>
                  </a:gsLst>
                  <a:lin ang="5400000" scaled="1"/>
                  <a:tileRect/>
                </a:gradFill>
                <a:ln w="25400" cap="flat" cmpd="sng" algn="ctr">
                  <a:solidFill>
                    <a:srgbClr val="D2E7A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1" name="Oval 30">
                  <a:extLst>
                    <a:ext uri="{FF2B5EF4-FFF2-40B4-BE49-F238E27FC236}">
                      <a16:creationId xmlns:a16="http://schemas.microsoft.com/office/drawing/2014/main" id="{35199B0F-BAF7-40B7-8261-3E4E0F6FF346}"/>
                    </a:ext>
                  </a:extLst>
                </p:cNvPr>
                <p:cNvSpPr/>
                <p:nvPr/>
              </p:nvSpPr>
              <p:spPr>
                <a:xfrm>
                  <a:off x="3938180" y="3262235"/>
                  <a:ext cx="365760" cy="365760"/>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grpSp>
        <p:sp>
          <p:nvSpPr>
            <p:cNvPr id="21" name="Rectangle 20">
              <a:extLst>
                <a:ext uri="{FF2B5EF4-FFF2-40B4-BE49-F238E27FC236}">
                  <a16:creationId xmlns:a16="http://schemas.microsoft.com/office/drawing/2014/main" id="{CCE9EA20-3485-4B90-B411-B97F7C85988C}"/>
                </a:ext>
              </a:extLst>
            </p:cNvPr>
            <p:cNvSpPr/>
            <p:nvPr/>
          </p:nvSpPr>
          <p:spPr>
            <a:xfrm>
              <a:off x="5425504" y="2927962"/>
              <a:ext cx="1391844" cy="1303039"/>
            </a:xfrm>
            <a:prstGeom prst="rect">
              <a:avLst/>
            </a:prstGeom>
            <a:noFill/>
            <a:ln w="254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cxnSp>
        <p:nvCxnSpPr>
          <p:cNvPr id="34" name="Straight Connector 33">
            <a:extLst>
              <a:ext uri="{FF2B5EF4-FFF2-40B4-BE49-F238E27FC236}">
                <a16:creationId xmlns:a16="http://schemas.microsoft.com/office/drawing/2014/main" id="{122A413B-3A36-480B-BCD3-B9FAAD91705E}"/>
              </a:ext>
            </a:extLst>
          </p:cNvPr>
          <p:cNvCxnSpPr/>
          <p:nvPr/>
        </p:nvCxnSpPr>
        <p:spPr>
          <a:xfrm>
            <a:off x="7504069" y="2625991"/>
            <a:ext cx="0" cy="1087870"/>
          </a:xfrm>
          <a:prstGeom prst="line">
            <a:avLst/>
          </a:prstGeom>
          <a:noFill/>
          <a:ln w="9525" cap="flat" cmpd="sng" algn="ctr">
            <a:solidFill>
              <a:srgbClr val="434343">
                <a:shade val="95000"/>
                <a:satMod val="105000"/>
              </a:srgbClr>
            </a:solidFill>
            <a:prstDash val="solid"/>
          </a:ln>
          <a:effectLst/>
        </p:spPr>
      </p:cxnSp>
      <p:cxnSp>
        <p:nvCxnSpPr>
          <p:cNvPr id="35" name="Straight Connector 34">
            <a:extLst>
              <a:ext uri="{FF2B5EF4-FFF2-40B4-BE49-F238E27FC236}">
                <a16:creationId xmlns:a16="http://schemas.microsoft.com/office/drawing/2014/main" id="{68C795AC-12D0-409C-AA95-69FAB9B0A70F}"/>
              </a:ext>
            </a:extLst>
          </p:cNvPr>
          <p:cNvCxnSpPr/>
          <p:nvPr/>
        </p:nvCxnSpPr>
        <p:spPr>
          <a:xfrm>
            <a:off x="6952723" y="3713861"/>
            <a:ext cx="551346" cy="0"/>
          </a:xfrm>
          <a:prstGeom prst="line">
            <a:avLst/>
          </a:prstGeom>
          <a:noFill/>
          <a:ln w="9525" cap="flat" cmpd="sng" algn="ctr">
            <a:solidFill>
              <a:srgbClr val="434343">
                <a:shade val="95000"/>
                <a:satMod val="105000"/>
              </a:srgbClr>
            </a:solidFill>
            <a:prstDash val="solid"/>
          </a:ln>
          <a:effectLst/>
        </p:spPr>
      </p:cxnSp>
      <p:cxnSp>
        <p:nvCxnSpPr>
          <p:cNvPr id="36" name="Straight Connector 35">
            <a:extLst>
              <a:ext uri="{FF2B5EF4-FFF2-40B4-BE49-F238E27FC236}">
                <a16:creationId xmlns:a16="http://schemas.microsoft.com/office/drawing/2014/main" id="{37C3135C-B97E-44CA-B593-F6A65289CA22}"/>
              </a:ext>
            </a:extLst>
          </p:cNvPr>
          <p:cNvCxnSpPr/>
          <p:nvPr/>
        </p:nvCxnSpPr>
        <p:spPr>
          <a:xfrm>
            <a:off x="7741198" y="2625991"/>
            <a:ext cx="0" cy="1028622"/>
          </a:xfrm>
          <a:prstGeom prst="line">
            <a:avLst/>
          </a:prstGeom>
          <a:noFill/>
          <a:ln w="9525" cap="flat" cmpd="sng" algn="ctr">
            <a:solidFill>
              <a:srgbClr val="434343">
                <a:shade val="95000"/>
                <a:satMod val="105000"/>
              </a:srgbClr>
            </a:solidFill>
            <a:prstDash val="solid"/>
          </a:ln>
          <a:effectLst/>
        </p:spPr>
      </p:cxnSp>
      <p:cxnSp>
        <p:nvCxnSpPr>
          <p:cNvPr id="37" name="Straight Connector 36">
            <a:extLst>
              <a:ext uri="{FF2B5EF4-FFF2-40B4-BE49-F238E27FC236}">
                <a16:creationId xmlns:a16="http://schemas.microsoft.com/office/drawing/2014/main" id="{FD1C906E-70CD-4344-BF5A-444FECEE432A}"/>
              </a:ext>
            </a:extLst>
          </p:cNvPr>
          <p:cNvCxnSpPr/>
          <p:nvPr/>
        </p:nvCxnSpPr>
        <p:spPr>
          <a:xfrm>
            <a:off x="7805927" y="3683825"/>
            <a:ext cx="394265" cy="0"/>
          </a:xfrm>
          <a:prstGeom prst="line">
            <a:avLst/>
          </a:prstGeom>
          <a:noFill/>
          <a:ln w="9525" cap="flat" cmpd="sng" algn="ctr">
            <a:solidFill>
              <a:srgbClr val="434343">
                <a:shade val="95000"/>
                <a:satMod val="105000"/>
              </a:srgbClr>
            </a:solidFill>
            <a:prstDash val="solid"/>
          </a:ln>
          <a:effectLst/>
        </p:spPr>
      </p:cxnSp>
      <p:sp>
        <p:nvSpPr>
          <p:cNvPr id="38" name="Oval 37">
            <a:extLst>
              <a:ext uri="{FF2B5EF4-FFF2-40B4-BE49-F238E27FC236}">
                <a16:creationId xmlns:a16="http://schemas.microsoft.com/office/drawing/2014/main" id="{7A467F07-B391-4279-A232-5ADEA12BC271}"/>
              </a:ext>
            </a:extLst>
          </p:cNvPr>
          <p:cNvSpPr/>
          <p:nvPr/>
        </p:nvSpPr>
        <p:spPr>
          <a:xfrm>
            <a:off x="9576528" y="2780287"/>
            <a:ext cx="897068" cy="940465"/>
          </a:xfrm>
          <a:prstGeom prst="ellipse">
            <a:avLst/>
          </a:prstGeom>
          <a:solidFill>
            <a:srgbClr val="94BA62"/>
          </a:solidFill>
          <a:ln w="254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nvGrpSpPr>
          <p:cNvPr id="39" name="Google Shape;12011;p72">
            <a:extLst>
              <a:ext uri="{FF2B5EF4-FFF2-40B4-BE49-F238E27FC236}">
                <a16:creationId xmlns:a16="http://schemas.microsoft.com/office/drawing/2014/main" id="{2203617D-4E81-4E11-9136-F67717DF62C8}"/>
              </a:ext>
            </a:extLst>
          </p:cNvPr>
          <p:cNvGrpSpPr/>
          <p:nvPr/>
        </p:nvGrpSpPr>
        <p:grpSpPr>
          <a:xfrm>
            <a:off x="9805672" y="2890313"/>
            <a:ext cx="475205" cy="611750"/>
            <a:chOff x="7598438" y="4266131"/>
            <a:chExt cx="260283" cy="345914"/>
          </a:xfrm>
          <a:solidFill>
            <a:srgbClr val="434343">
              <a:lumMod val="50000"/>
            </a:srgbClr>
          </a:solidFill>
        </p:grpSpPr>
        <p:sp>
          <p:nvSpPr>
            <p:cNvPr id="40" name="Google Shape;12012;p72">
              <a:extLst>
                <a:ext uri="{FF2B5EF4-FFF2-40B4-BE49-F238E27FC236}">
                  <a16:creationId xmlns:a16="http://schemas.microsoft.com/office/drawing/2014/main" id="{01FBA188-2373-4C92-9EFA-996177E1A95F}"/>
                </a:ext>
              </a:extLst>
            </p:cNvPr>
            <p:cNvSpPr/>
            <p:nvPr/>
          </p:nvSpPr>
          <p:spPr>
            <a:xfrm>
              <a:off x="7598438" y="4266131"/>
              <a:ext cx="260283" cy="345914"/>
            </a:xfrm>
            <a:custGeom>
              <a:avLst/>
              <a:gdLst/>
              <a:ahLst/>
              <a:cxnLst/>
              <a:rect l="l" t="t" r="r" b="b"/>
              <a:pathLst>
                <a:path w="8216" h="10919" extrusionOk="0">
                  <a:moveTo>
                    <a:pt x="6525" y="3477"/>
                  </a:moveTo>
                  <a:cubicBezTo>
                    <a:pt x="6644" y="3513"/>
                    <a:pt x="6763" y="3525"/>
                    <a:pt x="6882" y="3537"/>
                  </a:cubicBezTo>
                  <a:lnTo>
                    <a:pt x="6882" y="4430"/>
                  </a:lnTo>
                  <a:cubicBezTo>
                    <a:pt x="6882" y="4882"/>
                    <a:pt x="6941" y="5251"/>
                    <a:pt x="7060" y="5549"/>
                  </a:cubicBezTo>
                  <a:cubicBezTo>
                    <a:pt x="7072" y="5597"/>
                    <a:pt x="7072" y="5656"/>
                    <a:pt x="7060" y="5692"/>
                  </a:cubicBezTo>
                  <a:cubicBezTo>
                    <a:pt x="7037" y="5740"/>
                    <a:pt x="7001" y="5775"/>
                    <a:pt x="6953" y="5787"/>
                  </a:cubicBezTo>
                  <a:cubicBezTo>
                    <a:pt x="6608" y="5906"/>
                    <a:pt x="6120" y="6049"/>
                    <a:pt x="5572" y="6156"/>
                  </a:cubicBezTo>
                  <a:cubicBezTo>
                    <a:pt x="6144" y="5728"/>
                    <a:pt x="6525" y="5025"/>
                    <a:pt x="6525" y="4251"/>
                  </a:cubicBezTo>
                  <a:lnTo>
                    <a:pt x="6525" y="3477"/>
                  </a:lnTo>
                  <a:close/>
                  <a:moveTo>
                    <a:pt x="4120" y="334"/>
                  </a:moveTo>
                  <a:cubicBezTo>
                    <a:pt x="5644" y="334"/>
                    <a:pt x="6882" y="1572"/>
                    <a:pt x="6882" y="3096"/>
                  </a:cubicBezTo>
                  <a:lnTo>
                    <a:pt x="6882" y="3239"/>
                  </a:lnTo>
                  <a:cubicBezTo>
                    <a:pt x="6596" y="3192"/>
                    <a:pt x="6322" y="3132"/>
                    <a:pt x="6060" y="3061"/>
                  </a:cubicBezTo>
                  <a:cubicBezTo>
                    <a:pt x="6043" y="3054"/>
                    <a:pt x="6026" y="3051"/>
                    <a:pt x="6010" y="3051"/>
                  </a:cubicBezTo>
                  <a:cubicBezTo>
                    <a:pt x="5937" y="3051"/>
                    <a:pt x="5880" y="3112"/>
                    <a:pt x="5870" y="3180"/>
                  </a:cubicBezTo>
                  <a:cubicBezTo>
                    <a:pt x="5834" y="3263"/>
                    <a:pt x="5894" y="3358"/>
                    <a:pt x="5989" y="3370"/>
                  </a:cubicBezTo>
                  <a:cubicBezTo>
                    <a:pt x="6060" y="3382"/>
                    <a:pt x="6132" y="3418"/>
                    <a:pt x="6203" y="3430"/>
                  </a:cubicBezTo>
                  <a:lnTo>
                    <a:pt x="6203" y="4275"/>
                  </a:lnTo>
                  <a:cubicBezTo>
                    <a:pt x="6191" y="5394"/>
                    <a:pt x="5275" y="6323"/>
                    <a:pt x="4120" y="6323"/>
                  </a:cubicBezTo>
                  <a:cubicBezTo>
                    <a:pt x="2989" y="6323"/>
                    <a:pt x="2060" y="5394"/>
                    <a:pt x="2060" y="4251"/>
                  </a:cubicBezTo>
                  <a:lnTo>
                    <a:pt x="2060" y="3573"/>
                  </a:lnTo>
                  <a:cubicBezTo>
                    <a:pt x="2060" y="3477"/>
                    <a:pt x="1976" y="3406"/>
                    <a:pt x="1893" y="3406"/>
                  </a:cubicBezTo>
                  <a:cubicBezTo>
                    <a:pt x="1798" y="3406"/>
                    <a:pt x="1726" y="3477"/>
                    <a:pt x="1726" y="3573"/>
                  </a:cubicBezTo>
                  <a:lnTo>
                    <a:pt x="1726" y="4251"/>
                  </a:lnTo>
                  <a:cubicBezTo>
                    <a:pt x="1726" y="5025"/>
                    <a:pt x="2096" y="5716"/>
                    <a:pt x="2679" y="6156"/>
                  </a:cubicBezTo>
                  <a:cubicBezTo>
                    <a:pt x="2131" y="6037"/>
                    <a:pt x="1643" y="5906"/>
                    <a:pt x="1298" y="5787"/>
                  </a:cubicBezTo>
                  <a:cubicBezTo>
                    <a:pt x="1250" y="5775"/>
                    <a:pt x="1203" y="5740"/>
                    <a:pt x="1191" y="5692"/>
                  </a:cubicBezTo>
                  <a:cubicBezTo>
                    <a:pt x="1179" y="5656"/>
                    <a:pt x="1179" y="5609"/>
                    <a:pt x="1191" y="5561"/>
                  </a:cubicBezTo>
                  <a:cubicBezTo>
                    <a:pt x="1310" y="5263"/>
                    <a:pt x="1369" y="4882"/>
                    <a:pt x="1369" y="4442"/>
                  </a:cubicBezTo>
                  <a:lnTo>
                    <a:pt x="1369" y="3239"/>
                  </a:lnTo>
                  <a:cubicBezTo>
                    <a:pt x="1405" y="3239"/>
                    <a:pt x="1417" y="3227"/>
                    <a:pt x="1429" y="3227"/>
                  </a:cubicBezTo>
                  <a:cubicBezTo>
                    <a:pt x="1476" y="3216"/>
                    <a:pt x="2417" y="2942"/>
                    <a:pt x="3227" y="2275"/>
                  </a:cubicBezTo>
                  <a:cubicBezTo>
                    <a:pt x="3286" y="2221"/>
                    <a:pt x="3361" y="2195"/>
                    <a:pt x="3435" y="2195"/>
                  </a:cubicBezTo>
                  <a:cubicBezTo>
                    <a:pt x="3509" y="2195"/>
                    <a:pt x="3584" y="2221"/>
                    <a:pt x="3643" y="2275"/>
                  </a:cubicBezTo>
                  <a:cubicBezTo>
                    <a:pt x="3965" y="2513"/>
                    <a:pt x="4501" y="2858"/>
                    <a:pt x="5251" y="3132"/>
                  </a:cubicBezTo>
                  <a:cubicBezTo>
                    <a:pt x="5273" y="3141"/>
                    <a:pt x="5295" y="3144"/>
                    <a:pt x="5315" y="3144"/>
                  </a:cubicBezTo>
                  <a:cubicBezTo>
                    <a:pt x="5382" y="3144"/>
                    <a:pt x="5438" y="3104"/>
                    <a:pt x="5465" y="3049"/>
                  </a:cubicBezTo>
                  <a:cubicBezTo>
                    <a:pt x="5489" y="2954"/>
                    <a:pt x="5453" y="2870"/>
                    <a:pt x="5370" y="2835"/>
                  </a:cubicBezTo>
                  <a:cubicBezTo>
                    <a:pt x="4655" y="2573"/>
                    <a:pt x="4155" y="2239"/>
                    <a:pt x="3858" y="2025"/>
                  </a:cubicBezTo>
                  <a:cubicBezTo>
                    <a:pt x="3735" y="1931"/>
                    <a:pt x="3591" y="1883"/>
                    <a:pt x="3449" y="1883"/>
                  </a:cubicBezTo>
                  <a:cubicBezTo>
                    <a:pt x="3302" y="1883"/>
                    <a:pt x="3157" y="1934"/>
                    <a:pt x="3036" y="2037"/>
                  </a:cubicBezTo>
                  <a:cubicBezTo>
                    <a:pt x="2357" y="2584"/>
                    <a:pt x="1560" y="2870"/>
                    <a:pt x="1381" y="2918"/>
                  </a:cubicBezTo>
                  <a:cubicBezTo>
                    <a:pt x="1476" y="1465"/>
                    <a:pt x="2667" y="334"/>
                    <a:pt x="4120" y="334"/>
                  </a:cubicBezTo>
                  <a:close/>
                  <a:moveTo>
                    <a:pt x="4989" y="6466"/>
                  </a:moveTo>
                  <a:lnTo>
                    <a:pt x="4989" y="6823"/>
                  </a:lnTo>
                  <a:lnTo>
                    <a:pt x="4715" y="7871"/>
                  </a:lnTo>
                  <a:cubicBezTo>
                    <a:pt x="4536" y="7978"/>
                    <a:pt x="4334" y="8014"/>
                    <a:pt x="4120" y="8014"/>
                  </a:cubicBezTo>
                  <a:cubicBezTo>
                    <a:pt x="3917" y="8014"/>
                    <a:pt x="3703" y="7954"/>
                    <a:pt x="3524" y="7871"/>
                  </a:cubicBezTo>
                  <a:lnTo>
                    <a:pt x="3262" y="6823"/>
                  </a:lnTo>
                  <a:lnTo>
                    <a:pt x="3262" y="6466"/>
                  </a:lnTo>
                  <a:cubicBezTo>
                    <a:pt x="3524" y="6573"/>
                    <a:pt x="3822" y="6633"/>
                    <a:pt x="4120" y="6633"/>
                  </a:cubicBezTo>
                  <a:cubicBezTo>
                    <a:pt x="4417" y="6633"/>
                    <a:pt x="4715" y="6573"/>
                    <a:pt x="4989" y="6466"/>
                  </a:cubicBezTo>
                  <a:close/>
                  <a:moveTo>
                    <a:pt x="2619" y="9895"/>
                  </a:moveTo>
                  <a:lnTo>
                    <a:pt x="2619" y="10597"/>
                  </a:lnTo>
                  <a:lnTo>
                    <a:pt x="1226" y="10597"/>
                  </a:lnTo>
                  <a:lnTo>
                    <a:pt x="1226" y="9895"/>
                  </a:lnTo>
                  <a:lnTo>
                    <a:pt x="1762" y="9895"/>
                  </a:lnTo>
                  <a:lnTo>
                    <a:pt x="1762" y="9907"/>
                  </a:lnTo>
                  <a:cubicBezTo>
                    <a:pt x="1762" y="10002"/>
                    <a:pt x="1834" y="10074"/>
                    <a:pt x="1917" y="10074"/>
                  </a:cubicBezTo>
                  <a:cubicBezTo>
                    <a:pt x="2012" y="10074"/>
                    <a:pt x="2084" y="10002"/>
                    <a:pt x="2084" y="9907"/>
                  </a:cubicBezTo>
                  <a:lnTo>
                    <a:pt x="2084" y="9895"/>
                  </a:lnTo>
                  <a:close/>
                  <a:moveTo>
                    <a:pt x="4108" y="1"/>
                  </a:moveTo>
                  <a:cubicBezTo>
                    <a:pt x="2417" y="1"/>
                    <a:pt x="1048" y="1370"/>
                    <a:pt x="1048" y="3061"/>
                  </a:cubicBezTo>
                  <a:lnTo>
                    <a:pt x="1048" y="4430"/>
                  </a:lnTo>
                  <a:cubicBezTo>
                    <a:pt x="1048" y="4942"/>
                    <a:pt x="953" y="5251"/>
                    <a:pt x="881" y="5430"/>
                  </a:cubicBezTo>
                  <a:cubicBezTo>
                    <a:pt x="833" y="5561"/>
                    <a:pt x="833" y="5692"/>
                    <a:pt x="893" y="5811"/>
                  </a:cubicBezTo>
                  <a:cubicBezTo>
                    <a:pt x="953" y="5930"/>
                    <a:pt x="1060" y="6037"/>
                    <a:pt x="1191" y="6085"/>
                  </a:cubicBezTo>
                  <a:cubicBezTo>
                    <a:pt x="1607" y="6216"/>
                    <a:pt x="2238" y="6406"/>
                    <a:pt x="2917" y="6525"/>
                  </a:cubicBezTo>
                  <a:lnTo>
                    <a:pt x="2917" y="6752"/>
                  </a:lnTo>
                  <a:lnTo>
                    <a:pt x="2250" y="7061"/>
                  </a:lnTo>
                  <a:cubicBezTo>
                    <a:pt x="2143" y="7109"/>
                    <a:pt x="2060" y="7216"/>
                    <a:pt x="2024" y="7335"/>
                  </a:cubicBezTo>
                  <a:cubicBezTo>
                    <a:pt x="2012" y="7407"/>
                    <a:pt x="2012" y="7466"/>
                    <a:pt x="2024" y="7537"/>
                  </a:cubicBezTo>
                  <a:lnTo>
                    <a:pt x="786" y="7978"/>
                  </a:lnTo>
                  <a:cubicBezTo>
                    <a:pt x="310" y="8133"/>
                    <a:pt x="0" y="8585"/>
                    <a:pt x="0" y="9085"/>
                  </a:cubicBezTo>
                  <a:lnTo>
                    <a:pt x="0" y="10752"/>
                  </a:lnTo>
                  <a:cubicBezTo>
                    <a:pt x="0" y="10847"/>
                    <a:pt x="71" y="10919"/>
                    <a:pt x="167" y="10919"/>
                  </a:cubicBezTo>
                  <a:cubicBezTo>
                    <a:pt x="250" y="10919"/>
                    <a:pt x="333" y="10847"/>
                    <a:pt x="333" y="10752"/>
                  </a:cubicBezTo>
                  <a:lnTo>
                    <a:pt x="333" y="9085"/>
                  </a:lnTo>
                  <a:cubicBezTo>
                    <a:pt x="333" y="8716"/>
                    <a:pt x="572" y="8395"/>
                    <a:pt x="905" y="8276"/>
                  </a:cubicBezTo>
                  <a:lnTo>
                    <a:pt x="2203" y="7811"/>
                  </a:lnTo>
                  <a:lnTo>
                    <a:pt x="2369" y="8014"/>
                  </a:lnTo>
                  <a:lnTo>
                    <a:pt x="2191" y="8276"/>
                  </a:lnTo>
                  <a:cubicBezTo>
                    <a:pt x="2096" y="8419"/>
                    <a:pt x="2084" y="8597"/>
                    <a:pt x="2143" y="8764"/>
                  </a:cubicBezTo>
                  <a:lnTo>
                    <a:pt x="2512" y="9550"/>
                  </a:lnTo>
                  <a:lnTo>
                    <a:pt x="2024" y="9550"/>
                  </a:lnTo>
                  <a:lnTo>
                    <a:pt x="2024" y="9371"/>
                  </a:lnTo>
                  <a:cubicBezTo>
                    <a:pt x="2024" y="9276"/>
                    <a:pt x="1953" y="9204"/>
                    <a:pt x="1857" y="9204"/>
                  </a:cubicBezTo>
                  <a:cubicBezTo>
                    <a:pt x="1774" y="9204"/>
                    <a:pt x="1703" y="9276"/>
                    <a:pt x="1703" y="9371"/>
                  </a:cubicBezTo>
                  <a:lnTo>
                    <a:pt x="1703" y="9550"/>
                  </a:lnTo>
                  <a:lnTo>
                    <a:pt x="1000" y="9550"/>
                  </a:lnTo>
                  <a:cubicBezTo>
                    <a:pt x="905" y="9550"/>
                    <a:pt x="833" y="9621"/>
                    <a:pt x="833" y="9716"/>
                  </a:cubicBezTo>
                  <a:lnTo>
                    <a:pt x="833" y="10740"/>
                  </a:lnTo>
                  <a:cubicBezTo>
                    <a:pt x="833" y="10836"/>
                    <a:pt x="905" y="10907"/>
                    <a:pt x="1000" y="10907"/>
                  </a:cubicBezTo>
                  <a:lnTo>
                    <a:pt x="2715" y="10907"/>
                  </a:lnTo>
                  <a:cubicBezTo>
                    <a:pt x="2798" y="10907"/>
                    <a:pt x="2869" y="10836"/>
                    <a:pt x="2869" y="10740"/>
                  </a:cubicBezTo>
                  <a:lnTo>
                    <a:pt x="2869" y="10359"/>
                  </a:lnTo>
                  <a:lnTo>
                    <a:pt x="3084" y="10800"/>
                  </a:lnTo>
                  <a:cubicBezTo>
                    <a:pt x="3108" y="10859"/>
                    <a:pt x="3167" y="10895"/>
                    <a:pt x="3227" y="10895"/>
                  </a:cubicBezTo>
                  <a:cubicBezTo>
                    <a:pt x="3262" y="10895"/>
                    <a:pt x="3274" y="10895"/>
                    <a:pt x="3286" y="10871"/>
                  </a:cubicBezTo>
                  <a:cubicBezTo>
                    <a:pt x="3370" y="10847"/>
                    <a:pt x="3405" y="10740"/>
                    <a:pt x="3370" y="10669"/>
                  </a:cubicBezTo>
                  <a:lnTo>
                    <a:pt x="2417" y="8609"/>
                  </a:lnTo>
                  <a:cubicBezTo>
                    <a:pt x="2381" y="8550"/>
                    <a:pt x="2393" y="8490"/>
                    <a:pt x="2429" y="8430"/>
                  </a:cubicBezTo>
                  <a:lnTo>
                    <a:pt x="2667" y="8073"/>
                  </a:lnTo>
                  <a:cubicBezTo>
                    <a:pt x="2715" y="8014"/>
                    <a:pt x="2691" y="7942"/>
                    <a:pt x="2667" y="7895"/>
                  </a:cubicBezTo>
                  <a:lnTo>
                    <a:pt x="2334" y="7454"/>
                  </a:lnTo>
                  <a:cubicBezTo>
                    <a:pt x="2322" y="7418"/>
                    <a:pt x="2322" y="7395"/>
                    <a:pt x="2322" y="7383"/>
                  </a:cubicBezTo>
                  <a:cubicBezTo>
                    <a:pt x="2322" y="7359"/>
                    <a:pt x="2334" y="7335"/>
                    <a:pt x="2369" y="7323"/>
                  </a:cubicBezTo>
                  <a:lnTo>
                    <a:pt x="2953" y="7049"/>
                  </a:lnTo>
                  <a:lnTo>
                    <a:pt x="3286" y="8371"/>
                  </a:lnTo>
                  <a:cubicBezTo>
                    <a:pt x="3316" y="8450"/>
                    <a:pt x="3370" y="8496"/>
                    <a:pt x="3442" y="8496"/>
                  </a:cubicBezTo>
                  <a:cubicBezTo>
                    <a:pt x="3457" y="8496"/>
                    <a:pt x="3472" y="8494"/>
                    <a:pt x="3489" y="8490"/>
                  </a:cubicBezTo>
                  <a:cubicBezTo>
                    <a:pt x="3572" y="8466"/>
                    <a:pt x="3620" y="8383"/>
                    <a:pt x="3608" y="8299"/>
                  </a:cubicBezTo>
                  <a:lnTo>
                    <a:pt x="3584" y="8252"/>
                  </a:lnTo>
                  <a:lnTo>
                    <a:pt x="3584" y="8252"/>
                  </a:lnTo>
                  <a:cubicBezTo>
                    <a:pt x="3751" y="8311"/>
                    <a:pt x="3917" y="8335"/>
                    <a:pt x="4084" y="8335"/>
                  </a:cubicBezTo>
                  <a:cubicBezTo>
                    <a:pt x="4239" y="8335"/>
                    <a:pt x="4405" y="8299"/>
                    <a:pt x="4572" y="8252"/>
                  </a:cubicBezTo>
                  <a:lnTo>
                    <a:pt x="4572" y="8252"/>
                  </a:lnTo>
                  <a:lnTo>
                    <a:pt x="4084" y="10121"/>
                  </a:lnTo>
                  <a:lnTo>
                    <a:pt x="3786" y="9002"/>
                  </a:lnTo>
                  <a:cubicBezTo>
                    <a:pt x="3755" y="8918"/>
                    <a:pt x="3696" y="8881"/>
                    <a:pt x="3618" y="8881"/>
                  </a:cubicBezTo>
                  <a:cubicBezTo>
                    <a:pt x="3607" y="8881"/>
                    <a:pt x="3596" y="8881"/>
                    <a:pt x="3584" y="8883"/>
                  </a:cubicBezTo>
                  <a:cubicBezTo>
                    <a:pt x="3500" y="8907"/>
                    <a:pt x="3453" y="8990"/>
                    <a:pt x="3465" y="9073"/>
                  </a:cubicBezTo>
                  <a:lnTo>
                    <a:pt x="3917" y="10788"/>
                  </a:lnTo>
                  <a:cubicBezTo>
                    <a:pt x="3929" y="10859"/>
                    <a:pt x="4001" y="10907"/>
                    <a:pt x="4060" y="10907"/>
                  </a:cubicBezTo>
                  <a:cubicBezTo>
                    <a:pt x="4143" y="10907"/>
                    <a:pt x="4203" y="10859"/>
                    <a:pt x="4215" y="10788"/>
                  </a:cubicBezTo>
                  <a:lnTo>
                    <a:pt x="5191" y="7061"/>
                  </a:lnTo>
                  <a:lnTo>
                    <a:pt x="5775" y="7335"/>
                  </a:lnTo>
                  <a:cubicBezTo>
                    <a:pt x="5810" y="7347"/>
                    <a:pt x="5822" y="7383"/>
                    <a:pt x="5822" y="7395"/>
                  </a:cubicBezTo>
                  <a:cubicBezTo>
                    <a:pt x="5822" y="7407"/>
                    <a:pt x="5822" y="7430"/>
                    <a:pt x="5810" y="7466"/>
                  </a:cubicBezTo>
                  <a:lnTo>
                    <a:pt x="5477" y="7918"/>
                  </a:lnTo>
                  <a:cubicBezTo>
                    <a:pt x="5429" y="7978"/>
                    <a:pt x="5429" y="8049"/>
                    <a:pt x="5477" y="8097"/>
                  </a:cubicBezTo>
                  <a:lnTo>
                    <a:pt x="5715" y="8454"/>
                  </a:lnTo>
                  <a:cubicBezTo>
                    <a:pt x="5751" y="8514"/>
                    <a:pt x="5763" y="8573"/>
                    <a:pt x="5727" y="8633"/>
                  </a:cubicBezTo>
                  <a:lnTo>
                    <a:pt x="4774" y="10681"/>
                  </a:lnTo>
                  <a:cubicBezTo>
                    <a:pt x="4751" y="10752"/>
                    <a:pt x="4774" y="10859"/>
                    <a:pt x="4858" y="10895"/>
                  </a:cubicBezTo>
                  <a:cubicBezTo>
                    <a:pt x="4870" y="10907"/>
                    <a:pt x="4894" y="10907"/>
                    <a:pt x="4917" y="10907"/>
                  </a:cubicBezTo>
                  <a:cubicBezTo>
                    <a:pt x="4977" y="10907"/>
                    <a:pt x="5036" y="10871"/>
                    <a:pt x="5060" y="10812"/>
                  </a:cubicBezTo>
                  <a:lnTo>
                    <a:pt x="6013" y="8764"/>
                  </a:lnTo>
                  <a:cubicBezTo>
                    <a:pt x="6084" y="8597"/>
                    <a:pt x="6072" y="8419"/>
                    <a:pt x="5965" y="8276"/>
                  </a:cubicBezTo>
                  <a:lnTo>
                    <a:pt x="5786" y="8014"/>
                  </a:lnTo>
                  <a:lnTo>
                    <a:pt x="5953" y="7811"/>
                  </a:lnTo>
                  <a:lnTo>
                    <a:pt x="7251" y="8276"/>
                  </a:lnTo>
                  <a:cubicBezTo>
                    <a:pt x="7596" y="8395"/>
                    <a:pt x="7834" y="8716"/>
                    <a:pt x="7834" y="9085"/>
                  </a:cubicBezTo>
                  <a:lnTo>
                    <a:pt x="7834" y="10752"/>
                  </a:lnTo>
                  <a:cubicBezTo>
                    <a:pt x="7834" y="10847"/>
                    <a:pt x="7906" y="10919"/>
                    <a:pt x="7989" y="10919"/>
                  </a:cubicBezTo>
                  <a:cubicBezTo>
                    <a:pt x="8084" y="10919"/>
                    <a:pt x="8156" y="10847"/>
                    <a:pt x="8156" y="10752"/>
                  </a:cubicBezTo>
                  <a:lnTo>
                    <a:pt x="8156" y="9085"/>
                  </a:lnTo>
                  <a:cubicBezTo>
                    <a:pt x="8215" y="8585"/>
                    <a:pt x="7906" y="8133"/>
                    <a:pt x="7430" y="7978"/>
                  </a:cubicBezTo>
                  <a:lnTo>
                    <a:pt x="6191" y="7537"/>
                  </a:lnTo>
                  <a:cubicBezTo>
                    <a:pt x="6203" y="7478"/>
                    <a:pt x="6203" y="7407"/>
                    <a:pt x="6191" y="7335"/>
                  </a:cubicBezTo>
                  <a:cubicBezTo>
                    <a:pt x="6167" y="7216"/>
                    <a:pt x="6084" y="7121"/>
                    <a:pt x="5965" y="7061"/>
                  </a:cubicBezTo>
                  <a:lnTo>
                    <a:pt x="5298" y="6752"/>
                  </a:lnTo>
                  <a:lnTo>
                    <a:pt x="5298" y="6525"/>
                  </a:lnTo>
                  <a:cubicBezTo>
                    <a:pt x="5989" y="6406"/>
                    <a:pt x="6608" y="6228"/>
                    <a:pt x="7025" y="6085"/>
                  </a:cubicBezTo>
                  <a:cubicBezTo>
                    <a:pt x="7156" y="6037"/>
                    <a:pt x="7263" y="5954"/>
                    <a:pt x="7322" y="5811"/>
                  </a:cubicBezTo>
                  <a:cubicBezTo>
                    <a:pt x="7382" y="5692"/>
                    <a:pt x="7382" y="5549"/>
                    <a:pt x="7334" y="5430"/>
                  </a:cubicBezTo>
                  <a:cubicBezTo>
                    <a:pt x="7263" y="5251"/>
                    <a:pt x="7180" y="4918"/>
                    <a:pt x="7180" y="4430"/>
                  </a:cubicBezTo>
                  <a:lnTo>
                    <a:pt x="7180" y="3061"/>
                  </a:lnTo>
                  <a:cubicBezTo>
                    <a:pt x="7180" y="1370"/>
                    <a:pt x="5810" y="1"/>
                    <a:pt x="410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1" name="Google Shape;12013;p72">
              <a:extLst>
                <a:ext uri="{FF2B5EF4-FFF2-40B4-BE49-F238E27FC236}">
                  <a16:creationId xmlns:a16="http://schemas.microsoft.com/office/drawing/2014/main" id="{001E87EA-3B18-4FFB-B8DC-4513692F774A}"/>
                </a:ext>
              </a:extLst>
            </p:cNvPr>
            <p:cNvSpPr/>
            <p:nvPr/>
          </p:nvSpPr>
          <p:spPr>
            <a:xfrm>
              <a:off x="7686319" y="4368743"/>
              <a:ext cx="21131" cy="10581"/>
            </a:xfrm>
            <a:custGeom>
              <a:avLst/>
              <a:gdLst/>
              <a:ahLst/>
              <a:cxnLst/>
              <a:rect l="l" t="t" r="r" b="b"/>
              <a:pathLst>
                <a:path w="667" h="334" extrusionOk="0">
                  <a:moveTo>
                    <a:pt x="155" y="0"/>
                  </a:moveTo>
                  <a:cubicBezTo>
                    <a:pt x="72" y="0"/>
                    <a:pt x="0" y="72"/>
                    <a:pt x="0" y="167"/>
                  </a:cubicBezTo>
                  <a:cubicBezTo>
                    <a:pt x="0" y="250"/>
                    <a:pt x="72" y="334"/>
                    <a:pt x="155" y="334"/>
                  </a:cubicBezTo>
                  <a:lnTo>
                    <a:pt x="500" y="334"/>
                  </a:lnTo>
                  <a:cubicBezTo>
                    <a:pt x="596" y="334"/>
                    <a:pt x="667" y="250"/>
                    <a:pt x="667" y="167"/>
                  </a:cubicBezTo>
                  <a:cubicBezTo>
                    <a:pt x="667" y="72"/>
                    <a:pt x="596" y="0"/>
                    <a:pt x="5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2" name="Google Shape;12014;p72">
              <a:extLst>
                <a:ext uri="{FF2B5EF4-FFF2-40B4-BE49-F238E27FC236}">
                  <a16:creationId xmlns:a16="http://schemas.microsoft.com/office/drawing/2014/main" id="{E9DBD22C-63AC-4905-8938-E37E1BDAF550}"/>
                </a:ext>
              </a:extLst>
            </p:cNvPr>
            <p:cNvSpPr/>
            <p:nvPr/>
          </p:nvSpPr>
          <p:spPr>
            <a:xfrm>
              <a:off x="7751199" y="4368743"/>
              <a:ext cx="21131" cy="10581"/>
            </a:xfrm>
            <a:custGeom>
              <a:avLst/>
              <a:gdLst/>
              <a:ahLst/>
              <a:cxnLst/>
              <a:rect l="l" t="t" r="r" b="b"/>
              <a:pathLst>
                <a:path w="667" h="334" extrusionOk="0">
                  <a:moveTo>
                    <a:pt x="167" y="0"/>
                  </a:moveTo>
                  <a:cubicBezTo>
                    <a:pt x="72" y="0"/>
                    <a:pt x="0" y="72"/>
                    <a:pt x="0" y="167"/>
                  </a:cubicBezTo>
                  <a:cubicBezTo>
                    <a:pt x="0" y="250"/>
                    <a:pt x="72" y="334"/>
                    <a:pt x="167" y="334"/>
                  </a:cubicBezTo>
                  <a:lnTo>
                    <a:pt x="512" y="334"/>
                  </a:lnTo>
                  <a:cubicBezTo>
                    <a:pt x="595" y="334"/>
                    <a:pt x="667" y="250"/>
                    <a:pt x="667" y="167"/>
                  </a:cubicBezTo>
                  <a:cubicBezTo>
                    <a:pt x="667" y="72"/>
                    <a:pt x="595" y="0"/>
                    <a:pt x="51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3" name="Google Shape;12015;p72">
              <a:extLst>
                <a:ext uri="{FF2B5EF4-FFF2-40B4-BE49-F238E27FC236}">
                  <a16:creationId xmlns:a16="http://schemas.microsoft.com/office/drawing/2014/main" id="{CA622088-93EC-4257-B8C1-656F2D1EE116}"/>
                </a:ext>
              </a:extLst>
            </p:cNvPr>
            <p:cNvSpPr/>
            <p:nvPr/>
          </p:nvSpPr>
          <p:spPr>
            <a:xfrm>
              <a:off x="7794189" y="4558474"/>
              <a:ext cx="37731" cy="37731"/>
            </a:xfrm>
            <a:custGeom>
              <a:avLst/>
              <a:gdLst/>
              <a:ahLst/>
              <a:cxnLst/>
              <a:rect l="l" t="t" r="r" b="b"/>
              <a:pathLst>
                <a:path w="1191" h="1191" extrusionOk="0">
                  <a:moveTo>
                    <a:pt x="596" y="0"/>
                  </a:moveTo>
                  <a:cubicBezTo>
                    <a:pt x="500" y="0"/>
                    <a:pt x="429" y="72"/>
                    <a:pt x="429" y="155"/>
                  </a:cubicBezTo>
                  <a:lnTo>
                    <a:pt x="429" y="429"/>
                  </a:lnTo>
                  <a:lnTo>
                    <a:pt x="167" y="429"/>
                  </a:lnTo>
                  <a:cubicBezTo>
                    <a:pt x="72" y="429"/>
                    <a:pt x="0" y="500"/>
                    <a:pt x="0" y="595"/>
                  </a:cubicBezTo>
                  <a:cubicBezTo>
                    <a:pt x="0" y="679"/>
                    <a:pt x="72" y="750"/>
                    <a:pt x="167" y="750"/>
                  </a:cubicBezTo>
                  <a:lnTo>
                    <a:pt x="429" y="750"/>
                  </a:lnTo>
                  <a:lnTo>
                    <a:pt x="429" y="1024"/>
                  </a:lnTo>
                  <a:cubicBezTo>
                    <a:pt x="429" y="1107"/>
                    <a:pt x="500" y="1191"/>
                    <a:pt x="596" y="1191"/>
                  </a:cubicBezTo>
                  <a:cubicBezTo>
                    <a:pt x="679" y="1191"/>
                    <a:pt x="762" y="1107"/>
                    <a:pt x="762" y="1024"/>
                  </a:cubicBezTo>
                  <a:lnTo>
                    <a:pt x="762" y="750"/>
                  </a:lnTo>
                  <a:lnTo>
                    <a:pt x="1024" y="750"/>
                  </a:lnTo>
                  <a:cubicBezTo>
                    <a:pt x="1120" y="750"/>
                    <a:pt x="1191" y="679"/>
                    <a:pt x="1191" y="595"/>
                  </a:cubicBezTo>
                  <a:cubicBezTo>
                    <a:pt x="1191" y="500"/>
                    <a:pt x="1120" y="429"/>
                    <a:pt x="1024" y="429"/>
                  </a:cubicBezTo>
                  <a:lnTo>
                    <a:pt x="762" y="429"/>
                  </a:lnTo>
                  <a:lnTo>
                    <a:pt x="762" y="155"/>
                  </a:lnTo>
                  <a:cubicBezTo>
                    <a:pt x="762" y="72"/>
                    <a:pt x="679" y="0"/>
                    <a:pt x="5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4" name="Google Shape;12016;p72">
              <a:extLst>
                <a:ext uri="{FF2B5EF4-FFF2-40B4-BE49-F238E27FC236}">
                  <a16:creationId xmlns:a16="http://schemas.microsoft.com/office/drawing/2014/main" id="{686AC984-C59B-46CE-AB45-905CAFC08BB5}"/>
                </a:ext>
              </a:extLst>
            </p:cNvPr>
            <p:cNvSpPr/>
            <p:nvPr/>
          </p:nvSpPr>
          <p:spPr>
            <a:xfrm>
              <a:off x="7691197" y="4385343"/>
              <a:ext cx="10613" cy="15492"/>
            </a:xfrm>
            <a:custGeom>
              <a:avLst/>
              <a:gdLst/>
              <a:ahLst/>
              <a:cxnLst/>
              <a:rect l="l" t="t" r="r" b="b"/>
              <a:pathLst>
                <a:path w="335" h="489" extrusionOk="0">
                  <a:moveTo>
                    <a:pt x="168" y="0"/>
                  </a:moveTo>
                  <a:cubicBezTo>
                    <a:pt x="84" y="0"/>
                    <a:pt x="1" y="72"/>
                    <a:pt x="1" y="167"/>
                  </a:cubicBezTo>
                  <a:lnTo>
                    <a:pt x="1" y="322"/>
                  </a:lnTo>
                  <a:cubicBezTo>
                    <a:pt x="1" y="417"/>
                    <a:pt x="84" y="488"/>
                    <a:pt x="168" y="488"/>
                  </a:cubicBezTo>
                  <a:cubicBezTo>
                    <a:pt x="263" y="488"/>
                    <a:pt x="334" y="417"/>
                    <a:pt x="334" y="322"/>
                  </a:cubicBezTo>
                  <a:lnTo>
                    <a:pt x="334" y="167"/>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5" name="Google Shape;12017;p72">
              <a:extLst>
                <a:ext uri="{FF2B5EF4-FFF2-40B4-BE49-F238E27FC236}">
                  <a16:creationId xmlns:a16="http://schemas.microsoft.com/office/drawing/2014/main" id="{489EBFB9-8D56-4635-A6BA-FB51BF9D9719}"/>
                </a:ext>
              </a:extLst>
            </p:cNvPr>
            <p:cNvSpPr/>
            <p:nvPr/>
          </p:nvSpPr>
          <p:spPr>
            <a:xfrm>
              <a:off x="7756458" y="4385343"/>
              <a:ext cx="10233" cy="15492"/>
            </a:xfrm>
            <a:custGeom>
              <a:avLst/>
              <a:gdLst/>
              <a:ahLst/>
              <a:cxnLst/>
              <a:rect l="l" t="t" r="r" b="b"/>
              <a:pathLst>
                <a:path w="323" h="489" extrusionOk="0">
                  <a:moveTo>
                    <a:pt x="167" y="0"/>
                  </a:moveTo>
                  <a:cubicBezTo>
                    <a:pt x="72" y="0"/>
                    <a:pt x="1" y="72"/>
                    <a:pt x="1" y="167"/>
                  </a:cubicBezTo>
                  <a:lnTo>
                    <a:pt x="1" y="322"/>
                  </a:lnTo>
                  <a:cubicBezTo>
                    <a:pt x="1" y="417"/>
                    <a:pt x="72" y="488"/>
                    <a:pt x="167" y="488"/>
                  </a:cubicBezTo>
                  <a:cubicBezTo>
                    <a:pt x="251" y="488"/>
                    <a:pt x="322" y="417"/>
                    <a:pt x="322" y="322"/>
                  </a:cubicBezTo>
                  <a:lnTo>
                    <a:pt x="322" y="167"/>
                  </a:lnTo>
                  <a:cubicBezTo>
                    <a:pt x="322" y="72"/>
                    <a:pt x="251" y="0"/>
                    <a:pt x="16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6" name="Google Shape;12018;p72">
              <a:extLst>
                <a:ext uri="{FF2B5EF4-FFF2-40B4-BE49-F238E27FC236}">
                  <a16:creationId xmlns:a16="http://schemas.microsoft.com/office/drawing/2014/main" id="{0E33A830-00A7-4B01-A489-838A5C219666}"/>
                </a:ext>
              </a:extLst>
            </p:cNvPr>
            <p:cNvSpPr/>
            <p:nvPr/>
          </p:nvSpPr>
          <p:spPr>
            <a:xfrm>
              <a:off x="7699878" y="4415122"/>
              <a:ext cx="58893" cy="32092"/>
            </a:xfrm>
            <a:custGeom>
              <a:avLst/>
              <a:gdLst/>
              <a:ahLst/>
              <a:cxnLst/>
              <a:rect l="l" t="t" r="r" b="b"/>
              <a:pathLst>
                <a:path w="1859" h="1013" extrusionOk="0">
                  <a:moveTo>
                    <a:pt x="1501" y="322"/>
                  </a:moveTo>
                  <a:cubicBezTo>
                    <a:pt x="1430" y="537"/>
                    <a:pt x="1191" y="679"/>
                    <a:pt x="918" y="679"/>
                  </a:cubicBezTo>
                  <a:cubicBezTo>
                    <a:pt x="656" y="679"/>
                    <a:pt x="418" y="537"/>
                    <a:pt x="346" y="322"/>
                  </a:cubicBezTo>
                  <a:close/>
                  <a:moveTo>
                    <a:pt x="168" y="1"/>
                  </a:moveTo>
                  <a:cubicBezTo>
                    <a:pt x="72" y="1"/>
                    <a:pt x="1" y="72"/>
                    <a:pt x="1" y="156"/>
                  </a:cubicBezTo>
                  <a:cubicBezTo>
                    <a:pt x="1" y="620"/>
                    <a:pt x="418" y="1013"/>
                    <a:pt x="918" y="1013"/>
                  </a:cubicBezTo>
                  <a:cubicBezTo>
                    <a:pt x="1430" y="1013"/>
                    <a:pt x="1846" y="632"/>
                    <a:pt x="1846" y="156"/>
                  </a:cubicBezTo>
                  <a:cubicBezTo>
                    <a:pt x="1858" y="72"/>
                    <a:pt x="1787" y="1"/>
                    <a:pt x="169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47" name="Arrow: Right 46">
            <a:extLst>
              <a:ext uri="{FF2B5EF4-FFF2-40B4-BE49-F238E27FC236}">
                <a16:creationId xmlns:a16="http://schemas.microsoft.com/office/drawing/2014/main" id="{1B24DFA1-41C6-4809-B550-29AF47153279}"/>
              </a:ext>
            </a:extLst>
          </p:cNvPr>
          <p:cNvSpPr/>
          <p:nvPr/>
        </p:nvSpPr>
        <p:spPr>
          <a:xfrm>
            <a:off x="3774985" y="3100785"/>
            <a:ext cx="236845" cy="215678"/>
          </a:xfrm>
          <a:prstGeom prst="rightArrow">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34343"/>
              </a:solidFill>
              <a:effectLst/>
              <a:uLnTx/>
              <a:uFillTx/>
              <a:latin typeface="Arial"/>
              <a:ea typeface="+mn-ea"/>
              <a:cs typeface="+mn-cs"/>
            </a:endParaRPr>
          </a:p>
        </p:txBody>
      </p:sp>
      <p:sp>
        <p:nvSpPr>
          <p:cNvPr id="48" name="Arrow: Right 47">
            <a:extLst>
              <a:ext uri="{FF2B5EF4-FFF2-40B4-BE49-F238E27FC236}">
                <a16:creationId xmlns:a16="http://schemas.microsoft.com/office/drawing/2014/main" id="{5C6B4734-17CC-4A77-91F3-26FF12268F62}"/>
              </a:ext>
            </a:extLst>
          </p:cNvPr>
          <p:cNvSpPr/>
          <p:nvPr/>
        </p:nvSpPr>
        <p:spPr>
          <a:xfrm>
            <a:off x="6287153" y="3102468"/>
            <a:ext cx="236845" cy="215678"/>
          </a:xfrm>
          <a:prstGeom prst="rightArrow">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49" name="Arrow: Right 48">
            <a:extLst>
              <a:ext uri="{FF2B5EF4-FFF2-40B4-BE49-F238E27FC236}">
                <a16:creationId xmlns:a16="http://schemas.microsoft.com/office/drawing/2014/main" id="{53BEB2FC-4B13-46B2-878A-E6EEE5FDEEB7}"/>
              </a:ext>
            </a:extLst>
          </p:cNvPr>
          <p:cNvSpPr/>
          <p:nvPr/>
        </p:nvSpPr>
        <p:spPr>
          <a:xfrm>
            <a:off x="8843717" y="3128999"/>
            <a:ext cx="236845" cy="215678"/>
          </a:xfrm>
          <a:prstGeom prst="rightArrow">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0" name="TextBox 49">
            <a:extLst>
              <a:ext uri="{FF2B5EF4-FFF2-40B4-BE49-F238E27FC236}">
                <a16:creationId xmlns:a16="http://schemas.microsoft.com/office/drawing/2014/main" id="{5FBD5F53-E8D9-40C6-93F3-8A8585BECDF1}"/>
              </a:ext>
            </a:extLst>
          </p:cNvPr>
          <p:cNvSpPr txBox="1"/>
          <p:nvPr/>
        </p:nvSpPr>
        <p:spPr>
          <a:xfrm>
            <a:off x="1312316" y="4106005"/>
            <a:ext cx="239819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34343"/>
                </a:solidFill>
                <a:effectLst/>
                <a:uLnTx/>
                <a:uFillTx/>
              </a:rPr>
              <a:t>Sensor Pad</a:t>
            </a:r>
          </a:p>
        </p:txBody>
      </p:sp>
      <p:sp>
        <p:nvSpPr>
          <p:cNvPr id="51" name="TextBox 50">
            <a:extLst>
              <a:ext uri="{FF2B5EF4-FFF2-40B4-BE49-F238E27FC236}">
                <a16:creationId xmlns:a16="http://schemas.microsoft.com/office/drawing/2014/main" id="{DCCE0158-67EC-4DAA-9AAE-B3C116A1FED4}"/>
              </a:ext>
            </a:extLst>
          </p:cNvPr>
          <p:cNvSpPr txBox="1"/>
          <p:nvPr/>
        </p:nvSpPr>
        <p:spPr>
          <a:xfrm>
            <a:off x="3978671" y="4086190"/>
            <a:ext cx="2273948" cy="369332"/>
          </a:xfrm>
          <a:prstGeom prst="rect">
            <a:avLst/>
          </a:prstGeom>
          <a:noFill/>
        </p:spPr>
        <p:txBody>
          <a:bodyPr wrap="square" rtlCol="0">
            <a:spAutoFit/>
          </a:bodyPr>
          <a:lstStyle/>
          <a:p>
            <a:pPr algn="ctr" defTabSz="914400">
              <a:defRPr/>
            </a:pPr>
            <a:r>
              <a:rPr lang="en-US" sz="1800" b="1" kern="0" dirty="0">
                <a:solidFill>
                  <a:srgbClr val="434343"/>
                </a:solidFill>
              </a:rPr>
              <a:t>Monitor</a:t>
            </a:r>
          </a:p>
        </p:txBody>
      </p:sp>
      <p:sp>
        <p:nvSpPr>
          <p:cNvPr id="52" name="TextBox 51">
            <a:extLst>
              <a:ext uri="{FF2B5EF4-FFF2-40B4-BE49-F238E27FC236}">
                <a16:creationId xmlns:a16="http://schemas.microsoft.com/office/drawing/2014/main" id="{6CF7CC48-25F0-4E63-985C-8DF0EE4A7D35}"/>
              </a:ext>
            </a:extLst>
          </p:cNvPr>
          <p:cNvSpPr txBox="1"/>
          <p:nvPr/>
        </p:nvSpPr>
        <p:spPr>
          <a:xfrm>
            <a:off x="6514357" y="4106339"/>
            <a:ext cx="2273948" cy="369332"/>
          </a:xfrm>
          <a:prstGeom prst="rect">
            <a:avLst/>
          </a:prstGeom>
          <a:noFill/>
        </p:spPr>
        <p:txBody>
          <a:bodyPr wrap="square" rtlCol="0">
            <a:spAutoFit/>
          </a:bodyPr>
          <a:lstStyle/>
          <a:p>
            <a:pPr marR="0" lvl="0" indent="0" algn="ctr" defTabSz="914400" fontAlgn="auto">
              <a:lnSpc>
                <a:spcPct val="100000"/>
              </a:lnSpc>
              <a:spcBef>
                <a:spcPts val="0"/>
              </a:spcBef>
              <a:spcAft>
                <a:spcPts val="0"/>
              </a:spcAft>
              <a:buClrTx/>
              <a:buSzTx/>
              <a:buFontTx/>
              <a:buNone/>
              <a:tabLst/>
              <a:defRPr/>
            </a:pPr>
            <a:r>
              <a:rPr lang="en-US" sz="1800" b="1" kern="0" dirty="0">
                <a:solidFill>
                  <a:srgbClr val="434343"/>
                </a:solidFill>
              </a:rPr>
              <a:t>Nurse Call</a:t>
            </a:r>
          </a:p>
        </p:txBody>
      </p:sp>
      <p:sp>
        <p:nvSpPr>
          <p:cNvPr id="53" name="TextBox 52">
            <a:extLst>
              <a:ext uri="{FF2B5EF4-FFF2-40B4-BE49-F238E27FC236}">
                <a16:creationId xmlns:a16="http://schemas.microsoft.com/office/drawing/2014/main" id="{CDACAE40-F154-4BD9-BA6F-0E48F22BE735}"/>
              </a:ext>
            </a:extLst>
          </p:cNvPr>
          <p:cNvSpPr txBox="1"/>
          <p:nvPr/>
        </p:nvSpPr>
        <p:spPr>
          <a:xfrm>
            <a:off x="8947597" y="4101717"/>
            <a:ext cx="2273948" cy="369332"/>
          </a:xfrm>
          <a:prstGeom prst="rect">
            <a:avLst/>
          </a:prstGeom>
          <a:noFill/>
        </p:spPr>
        <p:txBody>
          <a:bodyPr wrap="square" rtlCol="0">
            <a:spAutoFit/>
          </a:bodyPr>
          <a:lstStyle/>
          <a:p>
            <a:pPr algn="ctr" defTabSz="914400">
              <a:defRPr/>
            </a:pPr>
            <a:r>
              <a:rPr lang="en-US" sz="1800" b="1" kern="0" dirty="0">
                <a:solidFill>
                  <a:srgbClr val="434343"/>
                </a:solidFill>
              </a:rPr>
              <a:t>Signal Nursing</a:t>
            </a:r>
          </a:p>
        </p:txBody>
      </p:sp>
      <p:cxnSp>
        <p:nvCxnSpPr>
          <p:cNvPr id="54" name="Google Shape;1755;p49">
            <a:extLst>
              <a:ext uri="{FF2B5EF4-FFF2-40B4-BE49-F238E27FC236}">
                <a16:creationId xmlns:a16="http://schemas.microsoft.com/office/drawing/2014/main" id="{F6EF39EE-CE62-48BF-A62D-19D93E950F2C}"/>
              </a:ext>
            </a:extLst>
          </p:cNvPr>
          <p:cNvCxnSpPr>
            <a:cxnSpLocks/>
          </p:cNvCxnSpPr>
          <p:nvPr/>
        </p:nvCxnSpPr>
        <p:spPr>
          <a:xfrm flipH="1">
            <a:off x="2501205" y="4472302"/>
            <a:ext cx="1" cy="684830"/>
          </a:xfrm>
          <a:prstGeom prst="straightConnector1">
            <a:avLst/>
          </a:prstGeom>
          <a:noFill/>
          <a:ln w="19050" cap="flat" cmpd="sng">
            <a:solidFill>
              <a:srgbClr val="434343"/>
            </a:solidFill>
            <a:prstDash val="solid"/>
            <a:round/>
            <a:headEnd type="none" w="med" len="med"/>
            <a:tailEnd type="oval" w="med" len="med"/>
          </a:ln>
        </p:spPr>
      </p:cxnSp>
      <p:cxnSp>
        <p:nvCxnSpPr>
          <p:cNvPr id="55" name="Straight Connector 54">
            <a:extLst>
              <a:ext uri="{FF2B5EF4-FFF2-40B4-BE49-F238E27FC236}">
                <a16:creationId xmlns:a16="http://schemas.microsoft.com/office/drawing/2014/main" id="{73DC2FDB-A640-4189-B51C-7BDEABE768AD}"/>
              </a:ext>
            </a:extLst>
          </p:cNvPr>
          <p:cNvCxnSpPr/>
          <p:nvPr/>
        </p:nvCxnSpPr>
        <p:spPr>
          <a:xfrm>
            <a:off x="1672714" y="4472302"/>
            <a:ext cx="1730825" cy="0"/>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sp>
        <p:nvSpPr>
          <p:cNvPr id="56" name="Google Shape;1758;p49">
            <a:extLst>
              <a:ext uri="{FF2B5EF4-FFF2-40B4-BE49-F238E27FC236}">
                <a16:creationId xmlns:a16="http://schemas.microsoft.com/office/drawing/2014/main" id="{32DAE282-F9F2-4DB4-AA5D-CF758A45C38D}"/>
              </a:ext>
            </a:extLst>
          </p:cNvPr>
          <p:cNvSpPr txBox="1"/>
          <p:nvPr/>
        </p:nvSpPr>
        <p:spPr>
          <a:xfrm>
            <a:off x="1340073" y="5238248"/>
            <a:ext cx="2339789" cy="684830"/>
          </a:xfrm>
          <a:prstGeom prst="rect">
            <a:avLst/>
          </a:prstGeom>
          <a:noFill/>
          <a:ln>
            <a:noFill/>
          </a:ln>
        </p:spPr>
        <p:txBody>
          <a:bodyPr spcFirstLastPara="1" wrap="square" lIns="0" tIns="6350" rIns="0" bIns="0" anchor="t" anchorCtr="0">
            <a:noAutofit/>
          </a:bodyPr>
          <a:lstStyle/>
          <a:p>
            <a:pPr lvl="0">
              <a:buClr>
                <a:schemeClr val="dk1"/>
              </a:buClr>
              <a:buSzPct val="100000"/>
              <a:defRPr/>
            </a:pPr>
            <a:r>
              <a:rPr lang="en-US" sz="1200" dirty="0">
                <a:solidFill>
                  <a:srgbClr val="262626"/>
                </a:solidFill>
                <a:latin typeface="+mn-lt"/>
                <a:sym typeface="Advent Pro Light"/>
              </a:rPr>
              <a:t>A Sensor Pad is placed on the stretcher (under the patient) and is connected to the Monitor</a:t>
            </a:r>
          </a:p>
        </p:txBody>
      </p:sp>
      <p:cxnSp>
        <p:nvCxnSpPr>
          <p:cNvPr id="57" name="Google Shape;1755;p49">
            <a:extLst>
              <a:ext uri="{FF2B5EF4-FFF2-40B4-BE49-F238E27FC236}">
                <a16:creationId xmlns:a16="http://schemas.microsoft.com/office/drawing/2014/main" id="{58C04F06-BD0E-4D35-9549-335CE6D00813}"/>
              </a:ext>
            </a:extLst>
          </p:cNvPr>
          <p:cNvCxnSpPr>
            <a:cxnSpLocks/>
          </p:cNvCxnSpPr>
          <p:nvPr/>
        </p:nvCxnSpPr>
        <p:spPr>
          <a:xfrm flipH="1">
            <a:off x="5107155" y="4456584"/>
            <a:ext cx="1" cy="684830"/>
          </a:xfrm>
          <a:prstGeom prst="straightConnector1">
            <a:avLst/>
          </a:prstGeom>
          <a:noFill/>
          <a:ln w="19050" cap="flat" cmpd="sng">
            <a:solidFill>
              <a:srgbClr val="434343"/>
            </a:solidFill>
            <a:prstDash val="solid"/>
            <a:round/>
            <a:headEnd type="none" w="med" len="med"/>
            <a:tailEnd type="oval" w="med" len="med"/>
          </a:ln>
        </p:spPr>
      </p:cxnSp>
      <p:cxnSp>
        <p:nvCxnSpPr>
          <p:cNvPr id="58" name="Straight Connector 57">
            <a:extLst>
              <a:ext uri="{FF2B5EF4-FFF2-40B4-BE49-F238E27FC236}">
                <a16:creationId xmlns:a16="http://schemas.microsoft.com/office/drawing/2014/main" id="{2AC80287-416B-4AB4-9634-80FD8310E44F}"/>
              </a:ext>
            </a:extLst>
          </p:cNvPr>
          <p:cNvCxnSpPr/>
          <p:nvPr/>
        </p:nvCxnSpPr>
        <p:spPr>
          <a:xfrm>
            <a:off x="4278664" y="4456584"/>
            <a:ext cx="1730825" cy="0"/>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sp>
        <p:nvSpPr>
          <p:cNvPr id="59" name="Google Shape;1758;p49">
            <a:extLst>
              <a:ext uri="{FF2B5EF4-FFF2-40B4-BE49-F238E27FC236}">
                <a16:creationId xmlns:a16="http://schemas.microsoft.com/office/drawing/2014/main" id="{C58AEA0C-5468-47B4-B472-85139A40754C}"/>
              </a:ext>
            </a:extLst>
          </p:cNvPr>
          <p:cNvSpPr txBox="1"/>
          <p:nvPr/>
        </p:nvSpPr>
        <p:spPr>
          <a:xfrm>
            <a:off x="3946023" y="5222530"/>
            <a:ext cx="2339789" cy="684830"/>
          </a:xfrm>
          <a:prstGeom prst="rect">
            <a:avLst/>
          </a:prstGeom>
          <a:noFill/>
          <a:ln>
            <a:noFill/>
          </a:ln>
        </p:spPr>
        <p:txBody>
          <a:bodyPr spcFirstLastPara="1" wrap="square" lIns="0" tIns="6350" rIns="0" bIns="0" anchor="t" anchorCtr="0">
            <a:noAutofit/>
          </a:bodyPr>
          <a:lstStyle/>
          <a:p>
            <a:pPr lvl="0">
              <a:buClr>
                <a:schemeClr val="dk1"/>
              </a:buClr>
              <a:buSzPct val="100000"/>
              <a:defRPr/>
            </a:pPr>
            <a:r>
              <a:rPr lang="en-US" sz="1200" dirty="0">
                <a:solidFill>
                  <a:srgbClr val="262626"/>
                </a:solidFill>
                <a:latin typeface="+mn-lt"/>
                <a:sym typeface="Advent Pro Light"/>
              </a:rPr>
              <a:t>The Monitor would be alarm </a:t>
            </a:r>
            <a:r>
              <a:rPr lang="en-US" sz="1200" dirty="0">
                <a:solidFill>
                  <a:srgbClr val="262626"/>
                </a:solidFill>
                <a:sym typeface="Advent Pro Light"/>
              </a:rPr>
              <a:t>when pressure is removed from </a:t>
            </a:r>
            <a:r>
              <a:rPr lang="en-US" sz="1200" dirty="0">
                <a:solidFill>
                  <a:srgbClr val="262626"/>
                </a:solidFill>
                <a:latin typeface="+mn-lt"/>
                <a:sym typeface="Advent Pro Light"/>
              </a:rPr>
              <a:t>the sensor pad</a:t>
            </a:r>
          </a:p>
        </p:txBody>
      </p:sp>
      <p:cxnSp>
        <p:nvCxnSpPr>
          <p:cNvPr id="60" name="Google Shape;1755;p49">
            <a:extLst>
              <a:ext uri="{FF2B5EF4-FFF2-40B4-BE49-F238E27FC236}">
                <a16:creationId xmlns:a16="http://schemas.microsoft.com/office/drawing/2014/main" id="{426C143D-854C-4318-91FD-E5E2E88E28AC}"/>
              </a:ext>
            </a:extLst>
          </p:cNvPr>
          <p:cNvCxnSpPr>
            <a:cxnSpLocks/>
          </p:cNvCxnSpPr>
          <p:nvPr/>
        </p:nvCxnSpPr>
        <p:spPr>
          <a:xfrm flipH="1">
            <a:off x="7637112" y="4472004"/>
            <a:ext cx="1" cy="684830"/>
          </a:xfrm>
          <a:prstGeom prst="straightConnector1">
            <a:avLst/>
          </a:prstGeom>
          <a:noFill/>
          <a:ln w="19050" cap="flat" cmpd="sng">
            <a:solidFill>
              <a:srgbClr val="434343"/>
            </a:solidFill>
            <a:prstDash val="solid"/>
            <a:round/>
            <a:headEnd type="none" w="med" len="med"/>
            <a:tailEnd type="oval" w="med" len="med"/>
          </a:ln>
        </p:spPr>
      </p:cxnSp>
      <p:cxnSp>
        <p:nvCxnSpPr>
          <p:cNvPr id="61" name="Straight Connector 60">
            <a:extLst>
              <a:ext uri="{FF2B5EF4-FFF2-40B4-BE49-F238E27FC236}">
                <a16:creationId xmlns:a16="http://schemas.microsoft.com/office/drawing/2014/main" id="{3641DC35-0614-4781-93E3-F37E90DB6C42}"/>
              </a:ext>
            </a:extLst>
          </p:cNvPr>
          <p:cNvCxnSpPr/>
          <p:nvPr/>
        </p:nvCxnSpPr>
        <p:spPr>
          <a:xfrm>
            <a:off x="6808621" y="4472004"/>
            <a:ext cx="1730825" cy="0"/>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sp>
        <p:nvSpPr>
          <p:cNvPr id="62" name="Google Shape;1758;p49">
            <a:extLst>
              <a:ext uri="{FF2B5EF4-FFF2-40B4-BE49-F238E27FC236}">
                <a16:creationId xmlns:a16="http://schemas.microsoft.com/office/drawing/2014/main" id="{73CCDE2F-9537-44D4-B03A-A1508BE89E28}"/>
              </a:ext>
            </a:extLst>
          </p:cNvPr>
          <p:cNvSpPr txBox="1"/>
          <p:nvPr/>
        </p:nvSpPr>
        <p:spPr>
          <a:xfrm>
            <a:off x="6481761" y="5222530"/>
            <a:ext cx="2339789" cy="684830"/>
          </a:xfrm>
          <a:prstGeom prst="rect">
            <a:avLst/>
          </a:prstGeom>
          <a:noFill/>
          <a:ln>
            <a:noFill/>
          </a:ln>
        </p:spPr>
        <p:txBody>
          <a:bodyPr spcFirstLastPara="1" wrap="square" lIns="0" tIns="6350" rIns="0" bIns="0" anchor="t" anchorCtr="0">
            <a:noAutofit/>
          </a:bodyPr>
          <a:lstStyle/>
          <a:p>
            <a:pPr lvl="0">
              <a:buClr>
                <a:schemeClr val="dk1"/>
              </a:buClr>
              <a:buSzPct val="100000"/>
              <a:defRPr/>
            </a:pPr>
            <a:r>
              <a:rPr lang="en-US" sz="1200" dirty="0">
                <a:solidFill>
                  <a:srgbClr val="262626"/>
                </a:solidFill>
                <a:latin typeface="+mn-lt"/>
                <a:sym typeface="Advent Pro Light"/>
              </a:rPr>
              <a:t>The Monitor would be connected directly to the Nurse Call with a ¼” nurse call cable. </a:t>
            </a:r>
          </a:p>
        </p:txBody>
      </p:sp>
      <p:cxnSp>
        <p:nvCxnSpPr>
          <p:cNvPr id="63" name="Google Shape;1755;p49">
            <a:extLst>
              <a:ext uri="{FF2B5EF4-FFF2-40B4-BE49-F238E27FC236}">
                <a16:creationId xmlns:a16="http://schemas.microsoft.com/office/drawing/2014/main" id="{86518047-9418-4146-A3F0-F82097CFD0C4}"/>
              </a:ext>
            </a:extLst>
          </p:cNvPr>
          <p:cNvCxnSpPr>
            <a:cxnSpLocks/>
          </p:cNvCxnSpPr>
          <p:nvPr/>
        </p:nvCxnSpPr>
        <p:spPr>
          <a:xfrm flipH="1">
            <a:off x="10079709" y="4473402"/>
            <a:ext cx="1" cy="684830"/>
          </a:xfrm>
          <a:prstGeom prst="straightConnector1">
            <a:avLst/>
          </a:prstGeom>
          <a:noFill/>
          <a:ln w="19050" cap="flat" cmpd="sng">
            <a:solidFill>
              <a:srgbClr val="434343"/>
            </a:solidFill>
            <a:prstDash val="solid"/>
            <a:round/>
            <a:headEnd type="none" w="med" len="med"/>
            <a:tailEnd type="oval" w="med" len="med"/>
          </a:ln>
        </p:spPr>
      </p:cxnSp>
      <p:cxnSp>
        <p:nvCxnSpPr>
          <p:cNvPr id="64" name="Straight Connector 63">
            <a:extLst>
              <a:ext uri="{FF2B5EF4-FFF2-40B4-BE49-F238E27FC236}">
                <a16:creationId xmlns:a16="http://schemas.microsoft.com/office/drawing/2014/main" id="{4022FC84-2BAE-409F-A484-98204F3E1273}"/>
              </a:ext>
            </a:extLst>
          </p:cNvPr>
          <p:cNvCxnSpPr/>
          <p:nvPr/>
        </p:nvCxnSpPr>
        <p:spPr>
          <a:xfrm>
            <a:off x="9251218" y="4473402"/>
            <a:ext cx="1730825" cy="0"/>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sp>
        <p:nvSpPr>
          <p:cNvPr id="65" name="Google Shape;1758;p49">
            <a:extLst>
              <a:ext uri="{FF2B5EF4-FFF2-40B4-BE49-F238E27FC236}">
                <a16:creationId xmlns:a16="http://schemas.microsoft.com/office/drawing/2014/main" id="{482044B5-A049-4E21-9A80-B73C657486E0}"/>
              </a:ext>
            </a:extLst>
          </p:cNvPr>
          <p:cNvSpPr txBox="1"/>
          <p:nvPr/>
        </p:nvSpPr>
        <p:spPr>
          <a:xfrm>
            <a:off x="8959445" y="5223928"/>
            <a:ext cx="2273948" cy="684830"/>
          </a:xfrm>
          <a:prstGeom prst="rect">
            <a:avLst/>
          </a:prstGeom>
          <a:noFill/>
          <a:ln>
            <a:noFill/>
          </a:ln>
        </p:spPr>
        <p:txBody>
          <a:bodyPr spcFirstLastPara="1" wrap="square" lIns="0" tIns="6350" rIns="0" bIns="0" anchor="t" anchorCtr="0">
            <a:noAutofit/>
          </a:bodyPr>
          <a:lstStyle/>
          <a:p>
            <a:pPr lvl="0">
              <a:buClr>
                <a:schemeClr val="dk1"/>
              </a:buClr>
              <a:buSzPct val="100000"/>
              <a:defRPr/>
            </a:pPr>
            <a:r>
              <a:rPr lang="en-US" sz="1200" dirty="0">
                <a:solidFill>
                  <a:srgbClr val="262626"/>
                </a:solidFill>
                <a:latin typeface="+mn-lt"/>
                <a:sym typeface="Advent Pro Light"/>
              </a:rPr>
              <a:t>When the Monitor alarms, a notification will be sent through nurse call*.  </a:t>
            </a:r>
          </a:p>
        </p:txBody>
      </p:sp>
      <p:sp>
        <p:nvSpPr>
          <p:cNvPr id="66" name="Google Shape;1758;p49">
            <a:extLst>
              <a:ext uri="{FF2B5EF4-FFF2-40B4-BE49-F238E27FC236}">
                <a16:creationId xmlns:a16="http://schemas.microsoft.com/office/drawing/2014/main" id="{C68F920F-FB19-4DD6-89A7-998FE5A57D0A}"/>
              </a:ext>
            </a:extLst>
          </p:cNvPr>
          <p:cNvSpPr txBox="1"/>
          <p:nvPr/>
        </p:nvSpPr>
        <p:spPr>
          <a:xfrm>
            <a:off x="2195526" y="6043521"/>
            <a:ext cx="8786517" cy="215678"/>
          </a:xfrm>
          <a:prstGeom prst="rect">
            <a:avLst/>
          </a:prstGeom>
          <a:noFill/>
          <a:ln>
            <a:noFill/>
          </a:ln>
        </p:spPr>
        <p:txBody>
          <a:bodyPr spcFirstLastPara="1" wrap="square" lIns="0" tIns="6350" rIns="0" bIns="0" anchor="t" anchorCtr="0">
            <a:noAutofit/>
          </a:bodyPr>
          <a:lstStyle/>
          <a:p>
            <a:pPr lvl="0">
              <a:buClr>
                <a:schemeClr val="dk1"/>
              </a:buClr>
              <a:buSzPct val="100000"/>
              <a:defRPr/>
            </a:pPr>
            <a:r>
              <a:rPr lang="en-US" sz="1000" dirty="0">
                <a:solidFill>
                  <a:srgbClr val="262626"/>
                </a:solidFill>
                <a:latin typeface="+mn-lt"/>
                <a:sym typeface="Advent Pro Light"/>
              </a:rPr>
              <a:t>*The BC600 has the ability to do “silent monitoring” and will only send notification through nurse call without the alarm going off in the room</a:t>
            </a:r>
          </a:p>
        </p:txBody>
      </p:sp>
    </p:spTree>
    <p:extLst>
      <p:ext uri="{BB962C8B-B14F-4D97-AF65-F5344CB8AC3E}">
        <p14:creationId xmlns:p14="http://schemas.microsoft.com/office/powerpoint/2010/main" val="235636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657612-810E-48E1-BD68-B20D891ED032}"/>
              </a:ext>
            </a:extLst>
          </p:cNvPr>
          <p:cNvSpPr/>
          <p:nvPr/>
        </p:nvSpPr>
        <p:spPr>
          <a:xfrm>
            <a:off x="1281485" y="2542616"/>
            <a:ext cx="9017100" cy="3724579"/>
          </a:xfrm>
          <a:prstGeom prst="rect">
            <a:avLst/>
          </a:prstGeom>
          <a:solidFill>
            <a:schemeClr val="bg1">
              <a:lumMod val="95000"/>
            </a:schemeClr>
          </a:solidFill>
          <a:ln w="158750">
            <a:solidFill>
              <a:srgbClr val="26262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107" name="Rectangle 106">
            <a:extLst>
              <a:ext uri="{FF2B5EF4-FFF2-40B4-BE49-F238E27FC236}">
                <a16:creationId xmlns:a16="http://schemas.microsoft.com/office/drawing/2014/main" id="{1AE4BCDD-FAAD-4355-97A0-191C0271007D}"/>
              </a:ext>
            </a:extLst>
          </p:cNvPr>
          <p:cNvSpPr/>
          <p:nvPr/>
        </p:nvSpPr>
        <p:spPr bwMode="auto">
          <a:xfrm>
            <a:off x="6891166" y="2773307"/>
            <a:ext cx="1822184" cy="287429"/>
          </a:xfrm>
          <a:prstGeom prst="rect">
            <a:avLst/>
          </a:prstGeom>
          <a:solidFill>
            <a:schemeClr val="bg1">
              <a:lumMod val="85000"/>
            </a:schemeClr>
          </a:solidFill>
          <a:ln w="9525"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105" name="Rectangle 104">
            <a:extLst>
              <a:ext uri="{FF2B5EF4-FFF2-40B4-BE49-F238E27FC236}">
                <a16:creationId xmlns:a16="http://schemas.microsoft.com/office/drawing/2014/main" id="{E93752F0-56EF-48CA-958E-EEF67B6DE9CE}"/>
              </a:ext>
            </a:extLst>
          </p:cNvPr>
          <p:cNvSpPr/>
          <p:nvPr/>
        </p:nvSpPr>
        <p:spPr bwMode="auto">
          <a:xfrm>
            <a:off x="2242458" y="2772237"/>
            <a:ext cx="1822184" cy="287429"/>
          </a:xfrm>
          <a:prstGeom prst="rect">
            <a:avLst/>
          </a:prstGeom>
          <a:solidFill>
            <a:schemeClr val="bg1">
              <a:lumMod val="85000"/>
            </a:schemeClr>
          </a:solidFill>
          <a:ln w="9525"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103" name="TextBox 102">
            <a:extLst>
              <a:ext uri="{FF2B5EF4-FFF2-40B4-BE49-F238E27FC236}">
                <a16:creationId xmlns:a16="http://schemas.microsoft.com/office/drawing/2014/main" id="{81E399AD-3198-4853-A5B4-1DF50882A3BC}"/>
              </a:ext>
            </a:extLst>
          </p:cNvPr>
          <p:cNvSpPr txBox="1"/>
          <p:nvPr/>
        </p:nvSpPr>
        <p:spPr>
          <a:xfrm>
            <a:off x="1461678" y="2772238"/>
            <a:ext cx="3408481" cy="307777"/>
          </a:xfrm>
          <a:prstGeom prst="rect">
            <a:avLst/>
          </a:prstGeom>
          <a:noFill/>
        </p:spPr>
        <p:txBody>
          <a:bodyPr wrap="square" rtlCol="0">
            <a:spAutoFit/>
          </a:bodyPr>
          <a:lstStyle/>
          <a:p>
            <a:pPr algn="ctr"/>
            <a:r>
              <a:rPr lang="en-US" sz="1400" dirty="0"/>
              <a:t>Exam Room</a:t>
            </a:r>
          </a:p>
        </p:txBody>
      </p:sp>
      <p:sp>
        <p:nvSpPr>
          <p:cNvPr id="2" name="Title 1">
            <a:extLst>
              <a:ext uri="{FF2B5EF4-FFF2-40B4-BE49-F238E27FC236}">
                <a16:creationId xmlns:a16="http://schemas.microsoft.com/office/drawing/2014/main" id="{C97E4EA1-57A9-420A-9CC5-FAA3498F75BC}"/>
              </a:ext>
            </a:extLst>
          </p:cNvPr>
          <p:cNvSpPr>
            <a:spLocks noGrp="1"/>
          </p:cNvSpPr>
          <p:nvPr>
            <p:ph type="title"/>
          </p:nvPr>
        </p:nvSpPr>
        <p:spPr/>
        <p:txBody>
          <a:bodyPr/>
          <a:lstStyle/>
          <a:p>
            <a:r>
              <a:rPr lang="en-US" b="1" dirty="0"/>
              <a:t>Safe Mobility in the ER</a:t>
            </a:r>
          </a:p>
        </p:txBody>
      </p:sp>
      <p:grpSp>
        <p:nvGrpSpPr>
          <p:cNvPr id="5" name="Group 4">
            <a:extLst>
              <a:ext uri="{FF2B5EF4-FFF2-40B4-BE49-F238E27FC236}">
                <a16:creationId xmlns:a16="http://schemas.microsoft.com/office/drawing/2014/main" id="{5627D9CB-24BA-4222-96BB-FE0F8C7A8509}"/>
              </a:ext>
            </a:extLst>
          </p:cNvPr>
          <p:cNvGrpSpPr/>
          <p:nvPr/>
        </p:nvGrpSpPr>
        <p:grpSpPr>
          <a:xfrm rot="16200000">
            <a:off x="1522521" y="2915055"/>
            <a:ext cx="1076284" cy="1397016"/>
            <a:chOff x="3833765" y="2464854"/>
            <a:chExt cx="1076284" cy="1397016"/>
          </a:xfrm>
        </p:grpSpPr>
        <p:sp>
          <p:nvSpPr>
            <p:cNvPr id="6" name="Rectangle 44">
              <a:extLst>
                <a:ext uri="{FF2B5EF4-FFF2-40B4-BE49-F238E27FC236}">
                  <a16:creationId xmlns:a16="http://schemas.microsoft.com/office/drawing/2014/main" id="{A9522F5C-7FB0-4849-9105-7C39B407AD65}"/>
                </a:ext>
              </a:extLst>
            </p:cNvPr>
            <p:cNvSpPr/>
            <p:nvPr/>
          </p:nvSpPr>
          <p:spPr>
            <a:xfrm>
              <a:off x="3833766" y="2562806"/>
              <a:ext cx="641201" cy="236927"/>
            </a:xfrm>
            <a:custGeom>
              <a:avLst/>
              <a:gdLst>
                <a:gd name="connsiteX0" fmla="*/ 0 w 2294023"/>
                <a:gd name="connsiteY0" fmla="*/ 0 h 249187"/>
                <a:gd name="connsiteX1" fmla="*/ 2294023 w 2294023"/>
                <a:gd name="connsiteY1" fmla="*/ 0 h 249187"/>
                <a:gd name="connsiteX2" fmla="*/ 2294023 w 2294023"/>
                <a:gd name="connsiteY2" fmla="*/ 249187 h 249187"/>
                <a:gd name="connsiteX3" fmla="*/ 0 w 2294023"/>
                <a:gd name="connsiteY3" fmla="*/ 249187 h 249187"/>
                <a:gd name="connsiteX4" fmla="*/ 0 w 2294023"/>
                <a:gd name="connsiteY4" fmla="*/ 0 h 249187"/>
                <a:gd name="connsiteX0" fmla="*/ 0 w 2294023"/>
                <a:gd name="connsiteY0" fmla="*/ 0 h 269065"/>
                <a:gd name="connsiteX1" fmla="*/ 2294023 w 2294023"/>
                <a:gd name="connsiteY1" fmla="*/ 0 h 269065"/>
                <a:gd name="connsiteX2" fmla="*/ 2294023 w 2294023"/>
                <a:gd name="connsiteY2" fmla="*/ 249187 h 269065"/>
                <a:gd name="connsiteX3" fmla="*/ 69574 w 2294023"/>
                <a:gd name="connsiteY3" fmla="*/ 269065 h 269065"/>
                <a:gd name="connsiteX4" fmla="*/ 0 w 2294023"/>
                <a:gd name="connsiteY4" fmla="*/ 0 h 269065"/>
                <a:gd name="connsiteX0" fmla="*/ 0 w 2294023"/>
                <a:gd name="connsiteY0" fmla="*/ 0 h 279005"/>
                <a:gd name="connsiteX1" fmla="*/ 2294023 w 2294023"/>
                <a:gd name="connsiteY1" fmla="*/ 0 h 279005"/>
                <a:gd name="connsiteX2" fmla="*/ 2214510 w 2294023"/>
                <a:gd name="connsiteY2" fmla="*/ 279005 h 279005"/>
                <a:gd name="connsiteX3" fmla="*/ 69574 w 2294023"/>
                <a:gd name="connsiteY3" fmla="*/ 269065 h 279005"/>
                <a:gd name="connsiteX4" fmla="*/ 0 w 2294023"/>
                <a:gd name="connsiteY4" fmla="*/ 0 h 279005"/>
                <a:gd name="connsiteX0" fmla="*/ 0 w 2294023"/>
                <a:gd name="connsiteY0" fmla="*/ 0 h 287847"/>
                <a:gd name="connsiteX1" fmla="*/ 2294023 w 2294023"/>
                <a:gd name="connsiteY1" fmla="*/ 0 h 287847"/>
                <a:gd name="connsiteX2" fmla="*/ 2214510 w 2294023"/>
                <a:gd name="connsiteY2" fmla="*/ 279005 h 287847"/>
                <a:gd name="connsiteX3" fmla="*/ 386167 w 2294023"/>
                <a:gd name="connsiteY3" fmla="*/ 287847 h 287847"/>
                <a:gd name="connsiteX4" fmla="*/ 0 w 2294023"/>
                <a:gd name="connsiteY4" fmla="*/ 0 h 287847"/>
                <a:gd name="connsiteX0" fmla="*/ 0 w 2294023"/>
                <a:gd name="connsiteY0" fmla="*/ 0 h 310308"/>
                <a:gd name="connsiteX1" fmla="*/ 2294023 w 2294023"/>
                <a:gd name="connsiteY1" fmla="*/ 0 h 310308"/>
                <a:gd name="connsiteX2" fmla="*/ 2038622 w 2294023"/>
                <a:gd name="connsiteY2" fmla="*/ 310308 h 310308"/>
                <a:gd name="connsiteX3" fmla="*/ 386167 w 2294023"/>
                <a:gd name="connsiteY3" fmla="*/ 287847 h 310308"/>
                <a:gd name="connsiteX4" fmla="*/ 0 w 2294023"/>
                <a:gd name="connsiteY4" fmla="*/ 0 h 310308"/>
                <a:gd name="connsiteX0" fmla="*/ 0 w 2294023"/>
                <a:gd name="connsiteY0" fmla="*/ 0 h 337932"/>
                <a:gd name="connsiteX1" fmla="*/ 2294023 w 2294023"/>
                <a:gd name="connsiteY1" fmla="*/ 0 h 337932"/>
                <a:gd name="connsiteX2" fmla="*/ 2038622 w 2294023"/>
                <a:gd name="connsiteY2" fmla="*/ 310308 h 337932"/>
                <a:gd name="connsiteX3" fmla="*/ 491698 w 2294023"/>
                <a:gd name="connsiteY3" fmla="*/ 337932 h 337932"/>
                <a:gd name="connsiteX4" fmla="*/ 0 w 2294023"/>
                <a:gd name="connsiteY4" fmla="*/ 0 h 337932"/>
                <a:gd name="connsiteX0" fmla="*/ 0 w 2294023"/>
                <a:gd name="connsiteY0" fmla="*/ 0 h 341612"/>
                <a:gd name="connsiteX1" fmla="*/ 2294023 w 2294023"/>
                <a:gd name="connsiteY1" fmla="*/ 0 h 341612"/>
                <a:gd name="connsiteX2" fmla="*/ 2038622 w 2294023"/>
                <a:gd name="connsiteY2" fmla="*/ 341612 h 341612"/>
                <a:gd name="connsiteX3" fmla="*/ 491698 w 2294023"/>
                <a:gd name="connsiteY3" fmla="*/ 337932 h 341612"/>
                <a:gd name="connsiteX4" fmla="*/ 0 w 2294023"/>
                <a:gd name="connsiteY4" fmla="*/ 0 h 34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023" h="341612">
                  <a:moveTo>
                    <a:pt x="0" y="0"/>
                  </a:moveTo>
                  <a:lnTo>
                    <a:pt x="2294023" y="0"/>
                  </a:lnTo>
                  <a:lnTo>
                    <a:pt x="2038622" y="341612"/>
                  </a:lnTo>
                  <a:lnTo>
                    <a:pt x="491698" y="337932"/>
                  </a:lnTo>
                  <a:lnTo>
                    <a:pt x="0" y="0"/>
                  </a:lnTo>
                  <a:close/>
                </a:path>
              </a:pathLst>
            </a:cu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7" name="Rectangle 6">
              <a:extLst>
                <a:ext uri="{FF2B5EF4-FFF2-40B4-BE49-F238E27FC236}">
                  <a16:creationId xmlns:a16="http://schemas.microsoft.com/office/drawing/2014/main" id="{3FEE6945-66D8-4E33-89F1-C4E7F6FE594B}"/>
                </a:ext>
              </a:extLst>
            </p:cNvPr>
            <p:cNvSpPr/>
            <p:nvPr/>
          </p:nvSpPr>
          <p:spPr>
            <a:xfrm>
              <a:off x="3833765" y="2464854"/>
              <a:ext cx="641201" cy="93299"/>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FFA16E1D-7350-4A2B-9D34-8C779E606B62}"/>
                </a:ext>
              </a:extLst>
            </p:cNvPr>
            <p:cNvSpPr/>
            <p:nvPr/>
          </p:nvSpPr>
          <p:spPr>
            <a:xfrm>
              <a:off x="4098449" y="2612584"/>
              <a:ext cx="199153" cy="76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9" name="TextBox 8">
              <a:extLst>
                <a:ext uri="{FF2B5EF4-FFF2-40B4-BE49-F238E27FC236}">
                  <a16:creationId xmlns:a16="http://schemas.microsoft.com/office/drawing/2014/main" id="{A1122100-8024-402F-8CBD-4286C6460DE8}"/>
                </a:ext>
              </a:extLst>
            </p:cNvPr>
            <p:cNvSpPr txBox="1"/>
            <p:nvPr/>
          </p:nvSpPr>
          <p:spPr>
            <a:xfrm rot="5400000">
              <a:off x="4293671" y="3245491"/>
              <a:ext cx="976212" cy="256545"/>
            </a:xfrm>
            <a:prstGeom prst="rect">
              <a:avLst/>
            </a:prstGeom>
            <a:noFill/>
          </p:spPr>
          <p:txBody>
            <a:bodyPr wrap="square" rtlCol="0">
              <a:spAutoFit/>
            </a:bodyPr>
            <a:lstStyle/>
            <a:p>
              <a:pPr defTabSz="1219170">
                <a:buClr>
                  <a:srgbClr val="000000"/>
                </a:buClr>
              </a:pPr>
              <a:r>
                <a:rPr lang="en-US" sz="1067" kern="0" dirty="0">
                  <a:solidFill>
                    <a:srgbClr val="000000"/>
                  </a:solidFill>
                  <a:latin typeface="Arial"/>
                  <a:cs typeface="Arial"/>
                  <a:sym typeface="Arial"/>
                </a:rPr>
                <a:t>Nurse Call</a:t>
              </a:r>
            </a:p>
          </p:txBody>
        </p:sp>
        <p:cxnSp>
          <p:nvCxnSpPr>
            <p:cNvPr id="10" name="Straight Arrow Connector 9">
              <a:extLst>
                <a:ext uri="{FF2B5EF4-FFF2-40B4-BE49-F238E27FC236}">
                  <a16:creationId xmlns:a16="http://schemas.microsoft.com/office/drawing/2014/main" id="{AE79F470-0E7B-4833-A960-5BB4B29CABDD}"/>
                </a:ext>
              </a:extLst>
            </p:cNvPr>
            <p:cNvCxnSpPr>
              <a:cxnSpLocks/>
            </p:cNvCxnSpPr>
            <p:nvPr/>
          </p:nvCxnSpPr>
          <p:spPr>
            <a:xfrm rot="5400000" flipH="1">
              <a:off x="4284311" y="2765624"/>
              <a:ext cx="356086" cy="272106"/>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Rounded Corners 21">
            <a:extLst>
              <a:ext uri="{FF2B5EF4-FFF2-40B4-BE49-F238E27FC236}">
                <a16:creationId xmlns:a16="http://schemas.microsoft.com/office/drawing/2014/main" id="{5A9A1980-F249-4E25-994D-2D0EA8692D2E}"/>
              </a:ext>
            </a:extLst>
          </p:cNvPr>
          <p:cNvSpPr/>
          <p:nvPr/>
        </p:nvSpPr>
        <p:spPr>
          <a:xfrm rot="5400000">
            <a:off x="6958785" y="4805996"/>
            <a:ext cx="53676" cy="1022265"/>
          </a:xfrm>
          <a:prstGeom prst="round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F5F0A57-FF11-40E9-8D99-A58863273DEF}"/>
              </a:ext>
            </a:extLst>
          </p:cNvPr>
          <p:cNvSpPr/>
          <p:nvPr/>
        </p:nvSpPr>
        <p:spPr>
          <a:xfrm rot="10800000">
            <a:off x="6419665" y="4910227"/>
            <a:ext cx="77476" cy="739837"/>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54D5C950-8DB0-489F-BFA8-56FEEFFC414A}"/>
              </a:ext>
            </a:extLst>
          </p:cNvPr>
          <p:cNvSpPr/>
          <p:nvPr/>
        </p:nvSpPr>
        <p:spPr>
          <a:xfrm rot="10800000">
            <a:off x="7419281" y="4910227"/>
            <a:ext cx="77476" cy="739837"/>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807A660-90A8-4A81-838C-AAA40FEDAC14}"/>
              </a:ext>
            </a:extLst>
          </p:cNvPr>
          <p:cNvSpPr/>
          <p:nvPr/>
        </p:nvSpPr>
        <p:spPr>
          <a:xfrm rot="10798016">
            <a:off x="6576273" y="4869467"/>
            <a:ext cx="771869" cy="689636"/>
          </a:xfrm>
          <a:prstGeom prst="rect">
            <a:avLst/>
          </a:prstGeom>
          <a:solidFill>
            <a:srgbClr val="94BA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288FC973-016E-4B17-9A0E-64620C185417}"/>
              </a:ext>
            </a:extLst>
          </p:cNvPr>
          <p:cNvSpPr/>
          <p:nvPr/>
        </p:nvSpPr>
        <p:spPr>
          <a:xfrm>
            <a:off x="6377469" y="4960272"/>
            <a:ext cx="24851" cy="631540"/>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18A4E2F1-12D2-4EFB-8969-070219ED3CA5}"/>
              </a:ext>
            </a:extLst>
          </p:cNvPr>
          <p:cNvSpPr/>
          <p:nvPr/>
        </p:nvSpPr>
        <p:spPr>
          <a:xfrm>
            <a:off x="7517996" y="4982357"/>
            <a:ext cx="24851" cy="631540"/>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88920523-D4FB-4A9F-84FA-E5C439BE4B12}"/>
              </a:ext>
            </a:extLst>
          </p:cNvPr>
          <p:cNvSpPr/>
          <p:nvPr/>
        </p:nvSpPr>
        <p:spPr>
          <a:xfrm rot="10800000">
            <a:off x="7341906" y="5476485"/>
            <a:ext cx="62127" cy="263243"/>
          </a:xfrm>
          <a:prstGeom prst="round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22E8681B-D9B0-4753-84CA-D726968B577C}"/>
              </a:ext>
            </a:extLst>
          </p:cNvPr>
          <p:cNvSpPr/>
          <p:nvPr/>
        </p:nvSpPr>
        <p:spPr>
          <a:xfrm rot="10800000">
            <a:off x="6514133" y="5462686"/>
            <a:ext cx="62127" cy="263243"/>
          </a:xfrm>
          <a:prstGeom prst="round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CD9DA832-2D6B-4F15-B9EE-3AB9DD363EBF}"/>
              </a:ext>
            </a:extLst>
          </p:cNvPr>
          <p:cNvSpPr/>
          <p:nvPr/>
        </p:nvSpPr>
        <p:spPr>
          <a:xfrm rot="10800000">
            <a:off x="6514132" y="5667371"/>
            <a:ext cx="62127" cy="152771"/>
          </a:xfrm>
          <a:prstGeom prst="roundRect">
            <a:avLst/>
          </a:prstGeom>
          <a:solidFill>
            <a:srgbClr val="43434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AAA41504-973A-4A95-8D59-E69A97337F45}"/>
              </a:ext>
            </a:extLst>
          </p:cNvPr>
          <p:cNvSpPr/>
          <p:nvPr/>
        </p:nvSpPr>
        <p:spPr>
          <a:xfrm rot="10800000">
            <a:off x="7341904" y="5666668"/>
            <a:ext cx="62127" cy="152771"/>
          </a:xfrm>
          <a:prstGeom prst="roundRect">
            <a:avLst/>
          </a:prstGeom>
          <a:solidFill>
            <a:srgbClr val="43434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C01FB2A-0D52-41F4-BF59-CF8446B231B2}"/>
              </a:ext>
            </a:extLst>
          </p:cNvPr>
          <p:cNvSpPr/>
          <p:nvPr/>
        </p:nvSpPr>
        <p:spPr>
          <a:xfrm>
            <a:off x="6641627" y="5190144"/>
            <a:ext cx="609626" cy="251504"/>
          </a:xfrm>
          <a:prstGeom prst="rect">
            <a:avLst/>
          </a:prstGeom>
          <a:solidFill>
            <a:srgbClr val="FFFFFD"/>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DD4D769-1FEA-4ECD-90E2-C80B50E353D7}"/>
              </a:ext>
            </a:extLst>
          </p:cNvPr>
          <p:cNvSpPr/>
          <p:nvPr/>
        </p:nvSpPr>
        <p:spPr>
          <a:xfrm>
            <a:off x="6581980" y="5587911"/>
            <a:ext cx="750395" cy="8681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0EF8EAA-63D8-4A4B-BBFF-348C72E57B56}"/>
              </a:ext>
            </a:extLst>
          </p:cNvPr>
          <p:cNvSpPr/>
          <p:nvPr/>
        </p:nvSpPr>
        <p:spPr>
          <a:xfrm rot="10800000">
            <a:off x="7080650" y="5697335"/>
            <a:ext cx="199153" cy="76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cxnSp>
        <p:nvCxnSpPr>
          <p:cNvPr id="44" name="Straight Arrow Connector 43">
            <a:extLst>
              <a:ext uri="{FF2B5EF4-FFF2-40B4-BE49-F238E27FC236}">
                <a16:creationId xmlns:a16="http://schemas.microsoft.com/office/drawing/2014/main" id="{10DDD233-E9F1-40DD-AB82-9DD5B51EBD0D}"/>
              </a:ext>
            </a:extLst>
          </p:cNvPr>
          <p:cNvCxnSpPr>
            <a:cxnSpLocks/>
          </p:cNvCxnSpPr>
          <p:nvPr/>
        </p:nvCxnSpPr>
        <p:spPr>
          <a:xfrm>
            <a:off x="6918708" y="4430700"/>
            <a:ext cx="0" cy="660504"/>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A9A32AD2-905B-4CD2-9862-0F94407C52FE}"/>
              </a:ext>
            </a:extLst>
          </p:cNvPr>
          <p:cNvSpPr/>
          <p:nvPr/>
        </p:nvSpPr>
        <p:spPr>
          <a:xfrm>
            <a:off x="5037438" y="2640589"/>
            <a:ext cx="85925" cy="1146854"/>
          </a:xfrm>
          <a:prstGeom prst="rect">
            <a:avLst/>
          </a:prstGeom>
          <a:solidFill>
            <a:srgbClr val="26262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50" name="TextBox 49">
            <a:extLst>
              <a:ext uri="{FF2B5EF4-FFF2-40B4-BE49-F238E27FC236}">
                <a16:creationId xmlns:a16="http://schemas.microsoft.com/office/drawing/2014/main" id="{2460F2B6-7FA0-4640-86CD-E18797BA63B8}"/>
              </a:ext>
            </a:extLst>
          </p:cNvPr>
          <p:cNvSpPr txBox="1"/>
          <p:nvPr/>
        </p:nvSpPr>
        <p:spPr>
          <a:xfrm>
            <a:off x="7664099" y="5864794"/>
            <a:ext cx="691752" cy="256545"/>
          </a:xfrm>
          <a:prstGeom prst="rect">
            <a:avLst/>
          </a:prstGeom>
          <a:noFill/>
        </p:spPr>
        <p:txBody>
          <a:bodyPr wrap="square" rtlCol="0">
            <a:spAutoFit/>
          </a:bodyPr>
          <a:lstStyle/>
          <a:p>
            <a:pPr defTabSz="1219170">
              <a:buClr>
                <a:srgbClr val="000000"/>
              </a:buClr>
            </a:pPr>
            <a:r>
              <a:rPr lang="en-US" sz="1067" kern="0" dirty="0">
                <a:solidFill>
                  <a:srgbClr val="000000"/>
                </a:solidFill>
                <a:latin typeface="Arial"/>
                <a:cs typeface="Arial"/>
                <a:sym typeface="Arial"/>
              </a:rPr>
              <a:t>Monitor</a:t>
            </a:r>
          </a:p>
        </p:txBody>
      </p:sp>
      <p:cxnSp>
        <p:nvCxnSpPr>
          <p:cNvPr id="51" name="Straight Arrow Connector 50">
            <a:extLst>
              <a:ext uri="{FF2B5EF4-FFF2-40B4-BE49-F238E27FC236}">
                <a16:creationId xmlns:a16="http://schemas.microsoft.com/office/drawing/2014/main" id="{DEB7E579-586A-4B85-A6DC-8D13FBECC7B7}"/>
              </a:ext>
            </a:extLst>
          </p:cNvPr>
          <p:cNvCxnSpPr>
            <a:cxnSpLocks/>
          </p:cNvCxnSpPr>
          <p:nvPr/>
        </p:nvCxnSpPr>
        <p:spPr>
          <a:xfrm flipH="1" flipV="1">
            <a:off x="7219909" y="5849608"/>
            <a:ext cx="421358" cy="143459"/>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01CDB54-1FD4-4DA6-A9B4-97722D0D3A30}"/>
              </a:ext>
            </a:extLst>
          </p:cNvPr>
          <p:cNvSpPr txBox="1"/>
          <p:nvPr/>
        </p:nvSpPr>
        <p:spPr>
          <a:xfrm>
            <a:off x="6391364" y="3808609"/>
            <a:ext cx="1077531" cy="584968"/>
          </a:xfrm>
          <a:prstGeom prst="rect">
            <a:avLst/>
          </a:prstGeom>
          <a:noFill/>
        </p:spPr>
        <p:txBody>
          <a:bodyPr wrap="square" rtlCol="0">
            <a:spAutoFit/>
          </a:bodyPr>
          <a:lstStyle/>
          <a:p>
            <a:pPr algn="ctr" defTabSz="1219170">
              <a:buClr>
                <a:srgbClr val="000000"/>
              </a:buClr>
            </a:pPr>
            <a:r>
              <a:rPr lang="en-US" sz="1067" kern="0" dirty="0">
                <a:solidFill>
                  <a:srgbClr val="000000"/>
                </a:solidFill>
                <a:latin typeface="Arial"/>
                <a:cs typeface="Arial"/>
                <a:sym typeface="Arial"/>
              </a:rPr>
              <a:t>Corded Chair Sensor Pad or Seat Belt</a:t>
            </a:r>
          </a:p>
        </p:txBody>
      </p:sp>
      <p:grpSp>
        <p:nvGrpSpPr>
          <p:cNvPr id="86" name="Group 85">
            <a:extLst>
              <a:ext uri="{FF2B5EF4-FFF2-40B4-BE49-F238E27FC236}">
                <a16:creationId xmlns:a16="http://schemas.microsoft.com/office/drawing/2014/main" id="{C7599E55-84BB-41E0-B6B3-5CC287FC7FE9}"/>
              </a:ext>
            </a:extLst>
          </p:cNvPr>
          <p:cNvGrpSpPr/>
          <p:nvPr/>
        </p:nvGrpSpPr>
        <p:grpSpPr>
          <a:xfrm>
            <a:off x="1400035" y="3773803"/>
            <a:ext cx="3984993" cy="1965446"/>
            <a:chOff x="1345606" y="4235643"/>
            <a:chExt cx="3984993" cy="1965446"/>
          </a:xfrm>
        </p:grpSpPr>
        <p:sp>
          <p:nvSpPr>
            <p:cNvPr id="11" name="Rectangle 10">
              <a:extLst>
                <a:ext uri="{FF2B5EF4-FFF2-40B4-BE49-F238E27FC236}">
                  <a16:creationId xmlns:a16="http://schemas.microsoft.com/office/drawing/2014/main" id="{F4F81196-FAF7-4BFB-8653-E9A18D94FFD2}"/>
                </a:ext>
              </a:extLst>
            </p:cNvPr>
            <p:cNvSpPr/>
            <p:nvPr/>
          </p:nvSpPr>
          <p:spPr>
            <a:xfrm>
              <a:off x="2607956" y="4659903"/>
              <a:ext cx="199153" cy="76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12" name="TextBox 11">
              <a:extLst>
                <a:ext uri="{FF2B5EF4-FFF2-40B4-BE49-F238E27FC236}">
                  <a16:creationId xmlns:a16="http://schemas.microsoft.com/office/drawing/2014/main" id="{23446454-6E20-45CC-A3C3-611705127129}"/>
                </a:ext>
              </a:extLst>
            </p:cNvPr>
            <p:cNvSpPr txBox="1"/>
            <p:nvPr/>
          </p:nvSpPr>
          <p:spPr>
            <a:xfrm>
              <a:off x="3189826" y="4252975"/>
              <a:ext cx="691752" cy="256545"/>
            </a:xfrm>
            <a:prstGeom prst="rect">
              <a:avLst/>
            </a:prstGeom>
            <a:noFill/>
          </p:spPr>
          <p:txBody>
            <a:bodyPr wrap="square" rtlCol="0">
              <a:spAutoFit/>
            </a:bodyPr>
            <a:lstStyle/>
            <a:p>
              <a:pPr defTabSz="1219170">
                <a:buClr>
                  <a:srgbClr val="000000"/>
                </a:buClr>
              </a:pPr>
              <a:r>
                <a:rPr lang="en-US" sz="1067" kern="0" dirty="0">
                  <a:solidFill>
                    <a:srgbClr val="000000"/>
                  </a:solidFill>
                  <a:latin typeface="Arial"/>
                  <a:cs typeface="Arial"/>
                  <a:sym typeface="Arial"/>
                </a:rPr>
                <a:t>Monitor</a:t>
              </a:r>
            </a:p>
          </p:txBody>
        </p:sp>
        <p:cxnSp>
          <p:nvCxnSpPr>
            <p:cNvPr id="13" name="Straight Arrow Connector 12">
              <a:extLst>
                <a:ext uri="{FF2B5EF4-FFF2-40B4-BE49-F238E27FC236}">
                  <a16:creationId xmlns:a16="http://schemas.microsoft.com/office/drawing/2014/main" id="{B0D67019-0959-44D9-9347-CAF3F592D47D}"/>
                </a:ext>
              </a:extLst>
            </p:cNvPr>
            <p:cNvCxnSpPr>
              <a:cxnSpLocks/>
            </p:cNvCxnSpPr>
            <p:nvPr/>
          </p:nvCxnSpPr>
          <p:spPr>
            <a:xfrm flipH="1">
              <a:off x="2891826" y="4385929"/>
              <a:ext cx="279512" cy="257077"/>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8F5B890-31C1-49CE-870C-053411CD7D04}"/>
                </a:ext>
              </a:extLst>
            </p:cNvPr>
            <p:cNvGrpSpPr/>
            <p:nvPr/>
          </p:nvGrpSpPr>
          <p:grpSpPr>
            <a:xfrm>
              <a:off x="1345606" y="4776235"/>
              <a:ext cx="2867759" cy="1424854"/>
              <a:chOff x="1589973" y="1973972"/>
              <a:chExt cx="2333650" cy="1144918"/>
            </a:xfrm>
          </p:grpSpPr>
          <p:sp>
            <p:nvSpPr>
              <p:cNvPr id="15" name="Rectangle: Rounded Corners 14">
                <a:extLst>
                  <a:ext uri="{FF2B5EF4-FFF2-40B4-BE49-F238E27FC236}">
                    <a16:creationId xmlns:a16="http://schemas.microsoft.com/office/drawing/2014/main" id="{1E9B6CC7-9096-4EFF-BE19-9C62396FFD66}"/>
                  </a:ext>
                </a:extLst>
              </p:cNvPr>
              <p:cNvSpPr/>
              <p:nvPr/>
            </p:nvSpPr>
            <p:spPr>
              <a:xfrm rot="16200000">
                <a:off x="2795986" y="2350689"/>
                <a:ext cx="69044" cy="1467357"/>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DB0D4B50-2E1C-4A57-B5B3-393ED6B17443}"/>
                  </a:ext>
                </a:extLst>
              </p:cNvPr>
              <p:cNvSpPr/>
              <p:nvPr/>
            </p:nvSpPr>
            <p:spPr>
              <a:xfrm rot="16200000">
                <a:off x="2776622" y="1274815"/>
                <a:ext cx="69044" cy="1467358"/>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AB564FFE-2BE1-4A77-9B35-C9CC35FA3A75}"/>
                  </a:ext>
                </a:extLst>
              </p:cNvPr>
              <p:cNvSpPr/>
              <p:nvPr/>
            </p:nvSpPr>
            <p:spPr>
              <a:xfrm rot="10800000">
                <a:off x="3758307" y="2080830"/>
                <a:ext cx="165316" cy="931584"/>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37">
                <a:extLst>
                  <a:ext uri="{FF2B5EF4-FFF2-40B4-BE49-F238E27FC236}">
                    <a16:creationId xmlns:a16="http://schemas.microsoft.com/office/drawing/2014/main" id="{FCA24F81-325B-414F-9DB5-DF09BF7131BF}"/>
                  </a:ext>
                </a:extLst>
              </p:cNvPr>
              <p:cNvSpPr/>
              <p:nvPr/>
            </p:nvSpPr>
            <p:spPr>
              <a:xfrm rot="10800000">
                <a:off x="1589973" y="2080639"/>
                <a:ext cx="2154266" cy="931582"/>
              </a:xfrm>
              <a:custGeom>
                <a:avLst/>
                <a:gdLst>
                  <a:gd name="connsiteX0" fmla="*/ 0 w 2146856"/>
                  <a:gd name="connsiteY0" fmla="*/ 0 h 1031411"/>
                  <a:gd name="connsiteX1" fmla="*/ 2146856 w 2146856"/>
                  <a:gd name="connsiteY1" fmla="*/ 0 h 1031411"/>
                  <a:gd name="connsiteX2" fmla="*/ 2146856 w 2146856"/>
                  <a:gd name="connsiteY2" fmla="*/ 1031411 h 1031411"/>
                  <a:gd name="connsiteX3" fmla="*/ 0 w 2146856"/>
                  <a:gd name="connsiteY3" fmla="*/ 1031411 h 1031411"/>
                  <a:gd name="connsiteX4" fmla="*/ 0 w 2146856"/>
                  <a:gd name="connsiteY4" fmla="*/ 0 h 1031411"/>
                  <a:gd name="connsiteX0" fmla="*/ 0 w 2146856"/>
                  <a:gd name="connsiteY0" fmla="*/ 37 h 1031448"/>
                  <a:gd name="connsiteX1" fmla="*/ 1768502 w 2146856"/>
                  <a:gd name="connsiteY1" fmla="*/ 0 h 1031448"/>
                  <a:gd name="connsiteX2" fmla="*/ 2146856 w 2146856"/>
                  <a:gd name="connsiteY2" fmla="*/ 37 h 1031448"/>
                  <a:gd name="connsiteX3" fmla="*/ 2146856 w 2146856"/>
                  <a:gd name="connsiteY3" fmla="*/ 1031448 h 1031448"/>
                  <a:gd name="connsiteX4" fmla="*/ 0 w 2146856"/>
                  <a:gd name="connsiteY4" fmla="*/ 1031448 h 1031448"/>
                  <a:gd name="connsiteX5" fmla="*/ 0 w 2146856"/>
                  <a:gd name="connsiteY5" fmla="*/ 37 h 1031448"/>
                  <a:gd name="connsiteX0" fmla="*/ 0 w 2146856"/>
                  <a:gd name="connsiteY0" fmla="*/ 37 h 1031448"/>
                  <a:gd name="connsiteX1" fmla="*/ 1768502 w 2146856"/>
                  <a:gd name="connsiteY1" fmla="*/ 0 h 1031448"/>
                  <a:gd name="connsiteX2" fmla="*/ 2146856 w 2146856"/>
                  <a:gd name="connsiteY2" fmla="*/ 37 h 1031448"/>
                  <a:gd name="connsiteX3" fmla="*/ 2146856 w 2146856"/>
                  <a:gd name="connsiteY3" fmla="*/ 1031448 h 1031448"/>
                  <a:gd name="connsiteX4" fmla="*/ 1770883 w 2146856"/>
                  <a:gd name="connsiteY4" fmla="*/ 1028702 h 1031448"/>
                  <a:gd name="connsiteX5" fmla="*/ 0 w 2146856"/>
                  <a:gd name="connsiteY5" fmla="*/ 1031448 h 1031448"/>
                  <a:gd name="connsiteX6" fmla="*/ 0 w 2146856"/>
                  <a:gd name="connsiteY6" fmla="*/ 37 h 1031448"/>
                  <a:gd name="connsiteX0" fmla="*/ 0 w 2146856"/>
                  <a:gd name="connsiteY0" fmla="*/ 37 h 1031448"/>
                  <a:gd name="connsiteX1" fmla="*/ 1768502 w 2146856"/>
                  <a:gd name="connsiteY1" fmla="*/ 0 h 1031448"/>
                  <a:gd name="connsiteX2" fmla="*/ 1961119 w 2146856"/>
                  <a:gd name="connsiteY2" fmla="*/ 7180 h 1031448"/>
                  <a:gd name="connsiteX3" fmla="*/ 2146856 w 2146856"/>
                  <a:gd name="connsiteY3" fmla="*/ 1031448 h 1031448"/>
                  <a:gd name="connsiteX4" fmla="*/ 1770883 w 2146856"/>
                  <a:gd name="connsiteY4" fmla="*/ 1028702 h 1031448"/>
                  <a:gd name="connsiteX5" fmla="*/ 0 w 2146856"/>
                  <a:gd name="connsiteY5" fmla="*/ 1031448 h 1031448"/>
                  <a:gd name="connsiteX6" fmla="*/ 0 w 2146856"/>
                  <a:gd name="connsiteY6" fmla="*/ 37 h 1031448"/>
                  <a:gd name="connsiteX0" fmla="*/ 0 w 1961119"/>
                  <a:gd name="connsiteY0" fmla="*/ 37 h 1033829"/>
                  <a:gd name="connsiteX1" fmla="*/ 1768502 w 1961119"/>
                  <a:gd name="connsiteY1" fmla="*/ 0 h 1033829"/>
                  <a:gd name="connsiteX2" fmla="*/ 1961119 w 1961119"/>
                  <a:gd name="connsiteY2" fmla="*/ 7180 h 1033829"/>
                  <a:gd name="connsiteX3" fmla="*/ 1961119 w 1961119"/>
                  <a:gd name="connsiteY3" fmla="*/ 1033829 h 1033829"/>
                  <a:gd name="connsiteX4" fmla="*/ 1770883 w 1961119"/>
                  <a:gd name="connsiteY4" fmla="*/ 1028702 h 1033829"/>
                  <a:gd name="connsiteX5" fmla="*/ 0 w 1961119"/>
                  <a:gd name="connsiteY5" fmla="*/ 1031448 h 1033829"/>
                  <a:gd name="connsiteX6" fmla="*/ 0 w 1961119"/>
                  <a:gd name="connsiteY6" fmla="*/ 37 h 1033829"/>
                  <a:gd name="connsiteX0" fmla="*/ 0 w 1961384"/>
                  <a:gd name="connsiteY0" fmla="*/ 37 h 1033829"/>
                  <a:gd name="connsiteX1" fmla="*/ 1768502 w 1961384"/>
                  <a:gd name="connsiteY1" fmla="*/ 0 h 1033829"/>
                  <a:gd name="connsiteX2" fmla="*/ 1961119 w 1961384"/>
                  <a:gd name="connsiteY2" fmla="*/ 7180 h 1033829"/>
                  <a:gd name="connsiteX3" fmla="*/ 1961384 w 1961384"/>
                  <a:gd name="connsiteY3" fmla="*/ 285751 h 1033829"/>
                  <a:gd name="connsiteX4" fmla="*/ 1961119 w 1961384"/>
                  <a:gd name="connsiteY4" fmla="*/ 1033829 h 1033829"/>
                  <a:gd name="connsiteX5" fmla="*/ 1770883 w 1961384"/>
                  <a:gd name="connsiteY5" fmla="*/ 1028702 h 1033829"/>
                  <a:gd name="connsiteX6" fmla="*/ 0 w 1961384"/>
                  <a:gd name="connsiteY6" fmla="*/ 1031448 h 1033829"/>
                  <a:gd name="connsiteX7" fmla="*/ 0 w 1961384"/>
                  <a:gd name="connsiteY7" fmla="*/ 37 h 1033829"/>
                  <a:gd name="connsiteX0" fmla="*/ 0 w 1975289"/>
                  <a:gd name="connsiteY0" fmla="*/ 37 h 1033829"/>
                  <a:gd name="connsiteX1" fmla="*/ 1768502 w 1975289"/>
                  <a:gd name="connsiteY1" fmla="*/ 0 h 1033829"/>
                  <a:gd name="connsiteX2" fmla="*/ 1961119 w 1975289"/>
                  <a:gd name="connsiteY2" fmla="*/ 7180 h 1033829"/>
                  <a:gd name="connsiteX3" fmla="*/ 1961384 w 1975289"/>
                  <a:gd name="connsiteY3" fmla="*/ 285751 h 1033829"/>
                  <a:gd name="connsiteX4" fmla="*/ 1961384 w 1975289"/>
                  <a:gd name="connsiteY4" fmla="*/ 771523 h 1033829"/>
                  <a:gd name="connsiteX5" fmla="*/ 1961119 w 1975289"/>
                  <a:gd name="connsiteY5" fmla="*/ 1033829 h 1033829"/>
                  <a:gd name="connsiteX6" fmla="*/ 1770883 w 1975289"/>
                  <a:gd name="connsiteY6" fmla="*/ 1028702 h 1033829"/>
                  <a:gd name="connsiteX7" fmla="*/ 0 w 1975289"/>
                  <a:gd name="connsiteY7" fmla="*/ 1031448 h 1033829"/>
                  <a:gd name="connsiteX8" fmla="*/ 0 w 1975289"/>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1961384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4266"/>
                  <a:gd name="connsiteY0" fmla="*/ 37 h 1033829"/>
                  <a:gd name="connsiteX1" fmla="*/ 1768502 w 2154266"/>
                  <a:gd name="connsiteY1" fmla="*/ 0 h 1033829"/>
                  <a:gd name="connsiteX2" fmla="*/ 1961119 w 2154266"/>
                  <a:gd name="connsiteY2" fmla="*/ 7180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1961119 w 2154266"/>
                  <a:gd name="connsiteY2" fmla="*/ 7180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1839675 w 2154266"/>
                  <a:gd name="connsiteY2" fmla="*/ 14323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2151884 w 2154266"/>
                  <a:gd name="connsiteY2" fmla="*/ 290513 h 1033829"/>
                  <a:gd name="connsiteX3" fmla="*/ 2154266 w 2154266"/>
                  <a:gd name="connsiteY3" fmla="*/ 764379 h 1033829"/>
                  <a:gd name="connsiteX4" fmla="*/ 1961119 w 2154266"/>
                  <a:gd name="connsiteY4" fmla="*/ 1033829 h 1033829"/>
                  <a:gd name="connsiteX5" fmla="*/ 1770883 w 2154266"/>
                  <a:gd name="connsiteY5" fmla="*/ 1028702 h 1033829"/>
                  <a:gd name="connsiteX6" fmla="*/ 0 w 2154266"/>
                  <a:gd name="connsiteY6" fmla="*/ 1031448 h 1033829"/>
                  <a:gd name="connsiteX7" fmla="*/ 0 w 2154266"/>
                  <a:gd name="connsiteY7" fmla="*/ 37 h 1033829"/>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49503 w 2154266"/>
                  <a:gd name="connsiteY2" fmla="*/ 31194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3463"/>
                  <a:gd name="connsiteX1" fmla="*/ 1768502 w 2154266"/>
                  <a:gd name="connsiteY1" fmla="*/ 0 h 1033463"/>
                  <a:gd name="connsiteX2" fmla="*/ 2149503 w 2154266"/>
                  <a:gd name="connsiteY2" fmla="*/ 311943 h 1033463"/>
                  <a:gd name="connsiteX3" fmla="*/ 2154266 w 2154266"/>
                  <a:gd name="connsiteY3" fmla="*/ 747710 h 1033463"/>
                  <a:gd name="connsiteX4" fmla="*/ 1680397 w 2154266"/>
                  <a:gd name="connsiteY4" fmla="*/ 1033463 h 1033463"/>
                  <a:gd name="connsiteX5" fmla="*/ 0 w 2154266"/>
                  <a:gd name="connsiteY5" fmla="*/ 1031448 h 1033463"/>
                  <a:gd name="connsiteX6" fmla="*/ 0 w 2154266"/>
                  <a:gd name="connsiteY6" fmla="*/ 37 h 1033463"/>
                  <a:gd name="connsiteX0" fmla="*/ 0 w 2154266"/>
                  <a:gd name="connsiteY0" fmla="*/ 37 h 1035844"/>
                  <a:gd name="connsiteX1" fmla="*/ 1768502 w 2154266"/>
                  <a:gd name="connsiteY1" fmla="*/ 0 h 1035844"/>
                  <a:gd name="connsiteX2" fmla="*/ 2149503 w 2154266"/>
                  <a:gd name="connsiteY2" fmla="*/ 311943 h 1035844"/>
                  <a:gd name="connsiteX3" fmla="*/ 2154266 w 2154266"/>
                  <a:gd name="connsiteY3" fmla="*/ 747710 h 1035844"/>
                  <a:gd name="connsiteX4" fmla="*/ 1725641 w 2154266"/>
                  <a:gd name="connsiteY4" fmla="*/ 1035844 h 1035844"/>
                  <a:gd name="connsiteX5" fmla="*/ 0 w 2154266"/>
                  <a:gd name="connsiteY5" fmla="*/ 1031448 h 1035844"/>
                  <a:gd name="connsiteX6" fmla="*/ 0 w 2154266"/>
                  <a:gd name="connsiteY6" fmla="*/ 37 h 103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266" h="1035844">
                    <a:moveTo>
                      <a:pt x="0" y="37"/>
                    </a:moveTo>
                    <a:lnTo>
                      <a:pt x="1768502" y="0"/>
                    </a:lnTo>
                    <a:lnTo>
                      <a:pt x="2149503" y="311943"/>
                    </a:lnTo>
                    <a:cubicBezTo>
                      <a:pt x="2149547" y="439333"/>
                      <a:pt x="2154310" y="623030"/>
                      <a:pt x="2154266" y="747710"/>
                    </a:cubicBezTo>
                    <a:cubicBezTo>
                      <a:pt x="2047906" y="832641"/>
                      <a:pt x="1839420" y="962758"/>
                      <a:pt x="1725641" y="1035844"/>
                    </a:cubicBezTo>
                    <a:lnTo>
                      <a:pt x="0" y="1031448"/>
                    </a:lnTo>
                    <a:lnTo>
                      <a:pt x="0" y="37"/>
                    </a:lnTo>
                    <a:close/>
                  </a:path>
                </a:pathLst>
              </a:custGeom>
              <a:solidFill>
                <a:srgbClr val="94BA62"/>
              </a:solidFill>
              <a:ln w="158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a:ea typeface="+mn-ea"/>
                  <a:cs typeface="+mn-cs"/>
                </a:endParaRPr>
              </a:p>
            </p:txBody>
          </p:sp>
        </p:grpSp>
        <p:sp>
          <p:nvSpPr>
            <p:cNvPr id="19" name="Rectangle 18">
              <a:extLst>
                <a:ext uri="{FF2B5EF4-FFF2-40B4-BE49-F238E27FC236}">
                  <a16:creationId xmlns:a16="http://schemas.microsoft.com/office/drawing/2014/main" id="{4BC52D6E-7EEC-4011-96A0-2D7DFA895355}"/>
                </a:ext>
              </a:extLst>
            </p:cNvPr>
            <p:cNvSpPr/>
            <p:nvPr/>
          </p:nvSpPr>
          <p:spPr>
            <a:xfrm rot="16200000">
              <a:off x="2282796" y="5375666"/>
              <a:ext cx="1112513" cy="209524"/>
            </a:xfrm>
            <a:prstGeom prst="rect">
              <a:avLst/>
            </a:prstGeom>
            <a:solidFill>
              <a:srgbClr val="FFFFFD"/>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10CC44B6-79FF-4CDD-A8AC-732433E283F1}"/>
                </a:ext>
              </a:extLst>
            </p:cNvPr>
            <p:cNvCxnSpPr>
              <a:cxnSpLocks/>
            </p:cNvCxnSpPr>
            <p:nvPr/>
          </p:nvCxnSpPr>
          <p:spPr>
            <a:xfrm flipH="1">
              <a:off x="2900342" y="5643665"/>
              <a:ext cx="1488994" cy="1"/>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520FD8B-4C90-4E7D-9C36-22DA2713FF13}"/>
                </a:ext>
              </a:extLst>
            </p:cNvPr>
            <p:cNvSpPr txBox="1"/>
            <p:nvPr/>
          </p:nvSpPr>
          <p:spPr>
            <a:xfrm>
              <a:off x="4401484" y="5426431"/>
              <a:ext cx="929115" cy="420756"/>
            </a:xfrm>
            <a:prstGeom prst="rect">
              <a:avLst/>
            </a:prstGeom>
            <a:noFill/>
          </p:spPr>
          <p:txBody>
            <a:bodyPr wrap="square" rtlCol="0">
              <a:spAutoFit/>
            </a:bodyPr>
            <a:lstStyle/>
            <a:p>
              <a:pPr algn="ctr" defTabSz="1219170">
                <a:buClr>
                  <a:srgbClr val="000000"/>
                </a:buClr>
              </a:pPr>
              <a:r>
                <a:rPr lang="en-US" sz="1067" kern="0" dirty="0">
                  <a:solidFill>
                    <a:srgbClr val="000000"/>
                  </a:solidFill>
                  <a:latin typeface="Arial"/>
                  <a:cs typeface="Arial"/>
                  <a:sym typeface="Arial"/>
                </a:rPr>
                <a:t>Corded Sensor Pad</a:t>
              </a:r>
            </a:p>
          </p:txBody>
        </p:sp>
        <p:cxnSp>
          <p:nvCxnSpPr>
            <p:cNvPr id="56" name="Connector: Elbow 55">
              <a:extLst>
                <a:ext uri="{FF2B5EF4-FFF2-40B4-BE49-F238E27FC236}">
                  <a16:creationId xmlns:a16="http://schemas.microsoft.com/office/drawing/2014/main" id="{0AF69B87-28B5-4F1E-ACD0-9CEB12F8F01F}"/>
                </a:ext>
              </a:extLst>
            </p:cNvPr>
            <p:cNvCxnSpPr>
              <a:cxnSpLocks/>
            </p:cNvCxnSpPr>
            <p:nvPr/>
          </p:nvCxnSpPr>
          <p:spPr bwMode="auto">
            <a:xfrm rot="10800000">
              <a:off x="1536246" y="4235643"/>
              <a:ext cx="1051897" cy="438192"/>
            </a:xfrm>
            <a:prstGeom prst="bentConnector3">
              <a:avLst/>
            </a:prstGeom>
            <a:solidFill>
              <a:schemeClr val="accent1"/>
            </a:solidFill>
            <a:ln w="19050" cap="flat" cmpd="sng" algn="ctr">
              <a:solidFill>
                <a:srgbClr val="FF0000"/>
              </a:solidFill>
              <a:prstDash val="solid"/>
              <a:miter lim="800000"/>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58" name="Connector: Elbow 57">
              <a:extLst>
                <a:ext uri="{FF2B5EF4-FFF2-40B4-BE49-F238E27FC236}">
                  <a16:creationId xmlns:a16="http://schemas.microsoft.com/office/drawing/2014/main" id="{61E1C086-8004-4204-8AD5-97D4F00C4115}"/>
                </a:ext>
              </a:extLst>
            </p:cNvPr>
            <p:cNvCxnSpPr>
              <a:cxnSpLocks/>
              <a:stCxn id="19" idx="2"/>
              <a:endCxn id="11" idx="3"/>
            </p:cNvCxnSpPr>
            <p:nvPr/>
          </p:nvCxnSpPr>
          <p:spPr bwMode="auto">
            <a:xfrm flipH="1" flipV="1">
              <a:off x="2807109" y="4698174"/>
              <a:ext cx="136706" cy="782254"/>
            </a:xfrm>
            <a:prstGeom prst="bentConnector3">
              <a:avLst>
                <a:gd name="adj1" fmla="val -107307"/>
              </a:avLst>
            </a:prstGeom>
            <a:solidFill>
              <a:schemeClr val="accent1"/>
            </a:solidFill>
            <a:ln w="19050" cap="flat" cmpd="sng" algn="ctr">
              <a:solidFill>
                <a:srgbClr val="FF0000"/>
              </a:solidFill>
              <a:prstDash val="solid"/>
              <a:miter lim="800000"/>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cxnSp>
        <p:nvCxnSpPr>
          <p:cNvPr id="76" name="Connector: Elbow 75">
            <a:extLst>
              <a:ext uri="{FF2B5EF4-FFF2-40B4-BE49-F238E27FC236}">
                <a16:creationId xmlns:a16="http://schemas.microsoft.com/office/drawing/2014/main" id="{8A7C35F5-02C3-4BA5-B9CE-563BCA210AEB}"/>
              </a:ext>
            </a:extLst>
          </p:cNvPr>
          <p:cNvCxnSpPr>
            <a:cxnSpLocks/>
            <a:stCxn id="32" idx="2"/>
            <a:endCxn id="35" idx="0"/>
          </p:cNvCxnSpPr>
          <p:nvPr/>
        </p:nvCxnSpPr>
        <p:spPr bwMode="auto">
          <a:xfrm rot="16200000" flipH="1">
            <a:off x="6897219" y="5490869"/>
            <a:ext cx="332228" cy="233786"/>
          </a:xfrm>
          <a:prstGeom prst="bentConnector3">
            <a:avLst>
              <a:gd name="adj1" fmla="val 168808"/>
            </a:avLst>
          </a:prstGeom>
          <a:solidFill>
            <a:schemeClr val="accent1"/>
          </a:solidFill>
          <a:ln w="19050" cap="flat" cmpd="sng" algn="ctr">
            <a:solidFill>
              <a:srgbClr val="FF0000"/>
            </a:solidFill>
            <a:prstDash val="solid"/>
            <a:miter lim="800000"/>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87" name="Group 86">
            <a:extLst>
              <a:ext uri="{FF2B5EF4-FFF2-40B4-BE49-F238E27FC236}">
                <a16:creationId xmlns:a16="http://schemas.microsoft.com/office/drawing/2014/main" id="{5E6FE438-2709-403A-B4A8-77295761D7BE}"/>
              </a:ext>
            </a:extLst>
          </p:cNvPr>
          <p:cNvGrpSpPr/>
          <p:nvPr/>
        </p:nvGrpSpPr>
        <p:grpSpPr>
          <a:xfrm rot="16200000">
            <a:off x="7279434" y="3258854"/>
            <a:ext cx="3490862" cy="2198222"/>
            <a:chOff x="1345606" y="4002867"/>
            <a:chExt cx="3490862" cy="2198222"/>
          </a:xfrm>
        </p:grpSpPr>
        <p:sp>
          <p:nvSpPr>
            <p:cNvPr id="88" name="Rectangle 87">
              <a:extLst>
                <a:ext uri="{FF2B5EF4-FFF2-40B4-BE49-F238E27FC236}">
                  <a16:creationId xmlns:a16="http://schemas.microsoft.com/office/drawing/2014/main" id="{DA6FAA4E-B4B3-4822-97B3-22F08C9C0A3B}"/>
                </a:ext>
              </a:extLst>
            </p:cNvPr>
            <p:cNvSpPr/>
            <p:nvPr/>
          </p:nvSpPr>
          <p:spPr>
            <a:xfrm>
              <a:off x="2607956" y="4659903"/>
              <a:ext cx="199153" cy="76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panose="020F0502020204030204"/>
                <a:sym typeface="Arial"/>
              </a:endParaRPr>
            </a:p>
          </p:txBody>
        </p:sp>
        <p:sp>
          <p:nvSpPr>
            <p:cNvPr id="89" name="TextBox 88">
              <a:extLst>
                <a:ext uri="{FF2B5EF4-FFF2-40B4-BE49-F238E27FC236}">
                  <a16:creationId xmlns:a16="http://schemas.microsoft.com/office/drawing/2014/main" id="{6CB04D69-0C28-4829-9400-9C5603248BE4}"/>
                </a:ext>
              </a:extLst>
            </p:cNvPr>
            <p:cNvSpPr txBox="1"/>
            <p:nvPr/>
          </p:nvSpPr>
          <p:spPr>
            <a:xfrm rot="5400000">
              <a:off x="3034045" y="4220470"/>
              <a:ext cx="691752" cy="256545"/>
            </a:xfrm>
            <a:prstGeom prst="rect">
              <a:avLst/>
            </a:prstGeom>
            <a:noFill/>
          </p:spPr>
          <p:txBody>
            <a:bodyPr wrap="square" rtlCol="0">
              <a:spAutoFit/>
            </a:bodyPr>
            <a:lstStyle/>
            <a:p>
              <a:pPr defTabSz="1219170">
                <a:buClr>
                  <a:srgbClr val="000000"/>
                </a:buClr>
              </a:pPr>
              <a:r>
                <a:rPr lang="en-US" sz="1067" kern="0" dirty="0">
                  <a:solidFill>
                    <a:srgbClr val="000000"/>
                  </a:solidFill>
                  <a:latin typeface="Arial"/>
                  <a:cs typeface="Arial"/>
                  <a:sym typeface="Arial"/>
                </a:rPr>
                <a:t>Monitor</a:t>
              </a:r>
            </a:p>
          </p:txBody>
        </p:sp>
        <p:cxnSp>
          <p:nvCxnSpPr>
            <p:cNvPr id="90" name="Straight Arrow Connector 89">
              <a:extLst>
                <a:ext uri="{FF2B5EF4-FFF2-40B4-BE49-F238E27FC236}">
                  <a16:creationId xmlns:a16="http://schemas.microsoft.com/office/drawing/2014/main" id="{939BC36E-EB34-4797-B6C9-116659E60DBB}"/>
                </a:ext>
              </a:extLst>
            </p:cNvPr>
            <p:cNvCxnSpPr>
              <a:cxnSpLocks/>
            </p:cNvCxnSpPr>
            <p:nvPr/>
          </p:nvCxnSpPr>
          <p:spPr>
            <a:xfrm flipH="1">
              <a:off x="2891826" y="4385929"/>
              <a:ext cx="279512" cy="257077"/>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9E01C223-4C70-4349-A55C-B7F9D3C099D3}"/>
                </a:ext>
              </a:extLst>
            </p:cNvPr>
            <p:cNvGrpSpPr/>
            <p:nvPr/>
          </p:nvGrpSpPr>
          <p:grpSpPr>
            <a:xfrm>
              <a:off x="1345606" y="4776235"/>
              <a:ext cx="2867759" cy="1424854"/>
              <a:chOff x="1589973" y="1973972"/>
              <a:chExt cx="2333650" cy="1144918"/>
            </a:xfrm>
          </p:grpSpPr>
          <p:sp>
            <p:nvSpPr>
              <p:cNvPr id="97" name="Rectangle: Rounded Corners 96">
                <a:extLst>
                  <a:ext uri="{FF2B5EF4-FFF2-40B4-BE49-F238E27FC236}">
                    <a16:creationId xmlns:a16="http://schemas.microsoft.com/office/drawing/2014/main" id="{A07BF28E-7712-4010-A614-72F297C167DC}"/>
                  </a:ext>
                </a:extLst>
              </p:cNvPr>
              <p:cNvSpPr/>
              <p:nvPr/>
            </p:nvSpPr>
            <p:spPr>
              <a:xfrm rot="16200000">
                <a:off x="2795986" y="2350689"/>
                <a:ext cx="69044" cy="1467357"/>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Rounded Corners 97">
                <a:extLst>
                  <a:ext uri="{FF2B5EF4-FFF2-40B4-BE49-F238E27FC236}">
                    <a16:creationId xmlns:a16="http://schemas.microsoft.com/office/drawing/2014/main" id="{880773D3-F81D-437A-9CE8-A57623FC3433}"/>
                  </a:ext>
                </a:extLst>
              </p:cNvPr>
              <p:cNvSpPr/>
              <p:nvPr/>
            </p:nvSpPr>
            <p:spPr>
              <a:xfrm rot="16200000">
                <a:off x="2776622" y="1274815"/>
                <a:ext cx="69044" cy="1467358"/>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Rounded Corners 98">
                <a:extLst>
                  <a:ext uri="{FF2B5EF4-FFF2-40B4-BE49-F238E27FC236}">
                    <a16:creationId xmlns:a16="http://schemas.microsoft.com/office/drawing/2014/main" id="{CB1681D7-31F7-4358-846B-FA191E144ECA}"/>
                  </a:ext>
                </a:extLst>
              </p:cNvPr>
              <p:cNvSpPr/>
              <p:nvPr/>
            </p:nvSpPr>
            <p:spPr>
              <a:xfrm rot="10800000">
                <a:off x="3758307" y="2080830"/>
                <a:ext cx="165316" cy="931584"/>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Rectangle 37">
                <a:extLst>
                  <a:ext uri="{FF2B5EF4-FFF2-40B4-BE49-F238E27FC236}">
                    <a16:creationId xmlns:a16="http://schemas.microsoft.com/office/drawing/2014/main" id="{FC78AE4D-62FF-4EE6-821F-62360C6A9FE8}"/>
                  </a:ext>
                </a:extLst>
              </p:cNvPr>
              <p:cNvSpPr/>
              <p:nvPr/>
            </p:nvSpPr>
            <p:spPr>
              <a:xfrm rot="10800000">
                <a:off x="1589973" y="2080639"/>
                <a:ext cx="2154266" cy="931582"/>
              </a:xfrm>
              <a:custGeom>
                <a:avLst/>
                <a:gdLst>
                  <a:gd name="connsiteX0" fmla="*/ 0 w 2146856"/>
                  <a:gd name="connsiteY0" fmla="*/ 0 h 1031411"/>
                  <a:gd name="connsiteX1" fmla="*/ 2146856 w 2146856"/>
                  <a:gd name="connsiteY1" fmla="*/ 0 h 1031411"/>
                  <a:gd name="connsiteX2" fmla="*/ 2146856 w 2146856"/>
                  <a:gd name="connsiteY2" fmla="*/ 1031411 h 1031411"/>
                  <a:gd name="connsiteX3" fmla="*/ 0 w 2146856"/>
                  <a:gd name="connsiteY3" fmla="*/ 1031411 h 1031411"/>
                  <a:gd name="connsiteX4" fmla="*/ 0 w 2146856"/>
                  <a:gd name="connsiteY4" fmla="*/ 0 h 1031411"/>
                  <a:gd name="connsiteX0" fmla="*/ 0 w 2146856"/>
                  <a:gd name="connsiteY0" fmla="*/ 37 h 1031448"/>
                  <a:gd name="connsiteX1" fmla="*/ 1768502 w 2146856"/>
                  <a:gd name="connsiteY1" fmla="*/ 0 h 1031448"/>
                  <a:gd name="connsiteX2" fmla="*/ 2146856 w 2146856"/>
                  <a:gd name="connsiteY2" fmla="*/ 37 h 1031448"/>
                  <a:gd name="connsiteX3" fmla="*/ 2146856 w 2146856"/>
                  <a:gd name="connsiteY3" fmla="*/ 1031448 h 1031448"/>
                  <a:gd name="connsiteX4" fmla="*/ 0 w 2146856"/>
                  <a:gd name="connsiteY4" fmla="*/ 1031448 h 1031448"/>
                  <a:gd name="connsiteX5" fmla="*/ 0 w 2146856"/>
                  <a:gd name="connsiteY5" fmla="*/ 37 h 1031448"/>
                  <a:gd name="connsiteX0" fmla="*/ 0 w 2146856"/>
                  <a:gd name="connsiteY0" fmla="*/ 37 h 1031448"/>
                  <a:gd name="connsiteX1" fmla="*/ 1768502 w 2146856"/>
                  <a:gd name="connsiteY1" fmla="*/ 0 h 1031448"/>
                  <a:gd name="connsiteX2" fmla="*/ 2146856 w 2146856"/>
                  <a:gd name="connsiteY2" fmla="*/ 37 h 1031448"/>
                  <a:gd name="connsiteX3" fmla="*/ 2146856 w 2146856"/>
                  <a:gd name="connsiteY3" fmla="*/ 1031448 h 1031448"/>
                  <a:gd name="connsiteX4" fmla="*/ 1770883 w 2146856"/>
                  <a:gd name="connsiteY4" fmla="*/ 1028702 h 1031448"/>
                  <a:gd name="connsiteX5" fmla="*/ 0 w 2146856"/>
                  <a:gd name="connsiteY5" fmla="*/ 1031448 h 1031448"/>
                  <a:gd name="connsiteX6" fmla="*/ 0 w 2146856"/>
                  <a:gd name="connsiteY6" fmla="*/ 37 h 1031448"/>
                  <a:gd name="connsiteX0" fmla="*/ 0 w 2146856"/>
                  <a:gd name="connsiteY0" fmla="*/ 37 h 1031448"/>
                  <a:gd name="connsiteX1" fmla="*/ 1768502 w 2146856"/>
                  <a:gd name="connsiteY1" fmla="*/ 0 h 1031448"/>
                  <a:gd name="connsiteX2" fmla="*/ 1961119 w 2146856"/>
                  <a:gd name="connsiteY2" fmla="*/ 7180 h 1031448"/>
                  <a:gd name="connsiteX3" fmla="*/ 2146856 w 2146856"/>
                  <a:gd name="connsiteY3" fmla="*/ 1031448 h 1031448"/>
                  <a:gd name="connsiteX4" fmla="*/ 1770883 w 2146856"/>
                  <a:gd name="connsiteY4" fmla="*/ 1028702 h 1031448"/>
                  <a:gd name="connsiteX5" fmla="*/ 0 w 2146856"/>
                  <a:gd name="connsiteY5" fmla="*/ 1031448 h 1031448"/>
                  <a:gd name="connsiteX6" fmla="*/ 0 w 2146856"/>
                  <a:gd name="connsiteY6" fmla="*/ 37 h 1031448"/>
                  <a:gd name="connsiteX0" fmla="*/ 0 w 1961119"/>
                  <a:gd name="connsiteY0" fmla="*/ 37 h 1033829"/>
                  <a:gd name="connsiteX1" fmla="*/ 1768502 w 1961119"/>
                  <a:gd name="connsiteY1" fmla="*/ 0 h 1033829"/>
                  <a:gd name="connsiteX2" fmla="*/ 1961119 w 1961119"/>
                  <a:gd name="connsiteY2" fmla="*/ 7180 h 1033829"/>
                  <a:gd name="connsiteX3" fmla="*/ 1961119 w 1961119"/>
                  <a:gd name="connsiteY3" fmla="*/ 1033829 h 1033829"/>
                  <a:gd name="connsiteX4" fmla="*/ 1770883 w 1961119"/>
                  <a:gd name="connsiteY4" fmla="*/ 1028702 h 1033829"/>
                  <a:gd name="connsiteX5" fmla="*/ 0 w 1961119"/>
                  <a:gd name="connsiteY5" fmla="*/ 1031448 h 1033829"/>
                  <a:gd name="connsiteX6" fmla="*/ 0 w 1961119"/>
                  <a:gd name="connsiteY6" fmla="*/ 37 h 1033829"/>
                  <a:gd name="connsiteX0" fmla="*/ 0 w 1961384"/>
                  <a:gd name="connsiteY0" fmla="*/ 37 h 1033829"/>
                  <a:gd name="connsiteX1" fmla="*/ 1768502 w 1961384"/>
                  <a:gd name="connsiteY1" fmla="*/ 0 h 1033829"/>
                  <a:gd name="connsiteX2" fmla="*/ 1961119 w 1961384"/>
                  <a:gd name="connsiteY2" fmla="*/ 7180 h 1033829"/>
                  <a:gd name="connsiteX3" fmla="*/ 1961384 w 1961384"/>
                  <a:gd name="connsiteY3" fmla="*/ 285751 h 1033829"/>
                  <a:gd name="connsiteX4" fmla="*/ 1961119 w 1961384"/>
                  <a:gd name="connsiteY4" fmla="*/ 1033829 h 1033829"/>
                  <a:gd name="connsiteX5" fmla="*/ 1770883 w 1961384"/>
                  <a:gd name="connsiteY5" fmla="*/ 1028702 h 1033829"/>
                  <a:gd name="connsiteX6" fmla="*/ 0 w 1961384"/>
                  <a:gd name="connsiteY6" fmla="*/ 1031448 h 1033829"/>
                  <a:gd name="connsiteX7" fmla="*/ 0 w 1961384"/>
                  <a:gd name="connsiteY7" fmla="*/ 37 h 1033829"/>
                  <a:gd name="connsiteX0" fmla="*/ 0 w 1975289"/>
                  <a:gd name="connsiteY0" fmla="*/ 37 h 1033829"/>
                  <a:gd name="connsiteX1" fmla="*/ 1768502 w 1975289"/>
                  <a:gd name="connsiteY1" fmla="*/ 0 h 1033829"/>
                  <a:gd name="connsiteX2" fmla="*/ 1961119 w 1975289"/>
                  <a:gd name="connsiteY2" fmla="*/ 7180 h 1033829"/>
                  <a:gd name="connsiteX3" fmla="*/ 1961384 w 1975289"/>
                  <a:gd name="connsiteY3" fmla="*/ 285751 h 1033829"/>
                  <a:gd name="connsiteX4" fmla="*/ 1961384 w 1975289"/>
                  <a:gd name="connsiteY4" fmla="*/ 771523 h 1033829"/>
                  <a:gd name="connsiteX5" fmla="*/ 1961119 w 1975289"/>
                  <a:gd name="connsiteY5" fmla="*/ 1033829 h 1033829"/>
                  <a:gd name="connsiteX6" fmla="*/ 1770883 w 1975289"/>
                  <a:gd name="connsiteY6" fmla="*/ 1028702 h 1033829"/>
                  <a:gd name="connsiteX7" fmla="*/ 0 w 1975289"/>
                  <a:gd name="connsiteY7" fmla="*/ 1031448 h 1033829"/>
                  <a:gd name="connsiteX8" fmla="*/ 0 w 1975289"/>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1961384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1884"/>
                  <a:gd name="connsiteY0" fmla="*/ 37 h 1033829"/>
                  <a:gd name="connsiteX1" fmla="*/ 1768502 w 2151884"/>
                  <a:gd name="connsiteY1" fmla="*/ 0 h 1033829"/>
                  <a:gd name="connsiteX2" fmla="*/ 1961119 w 2151884"/>
                  <a:gd name="connsiteY2" fmla="*/ 7180 h 1033829"/>
                  <a:gd name="connsiteX3" fmla="*/ 2151884 w 2151884"/>
                  <a:gd name="connsiteY3" fmla="*/ 290513 h 1033829"/>
                  <a:gd name="connsiteX4" fmla="*/ 2149503 w 2151884"/>
                  <a:gd name="connsiteY4" fmla="*/ 771523 h 1033829"/>
                  <a:gd name="connsiteX5" fmla="*/ 1961119 w 2151884"/>
                  <a:gd name="connsiteY5" fmla="*/ 1033829 h 1033829"/>
                  <a:gd name="connsiteX6" fmla="*/ 1770883 w 2151884"/>
                  <a:gd name="connsiteY6" fmla="*/ 1028702 h 1033829"/>
                  <a:gd name="connsiteX7" fmla="*/ 0 w 2151884"/>
                  <a:gd name="connsiteY7" fmla="*/ 1031448 h 1033829"/>
                  <a:gd name="connsiteX8" fmla="*/ 0 w 2151884"/>
                  <a:gd name="connsiteY8" fmla="*/ 37 h 1033829"/>
                  <a:gd name="connsiteX0" fmla="*/ 0 w 2154266"/>
                  <a:gd name="connsiteY0" fmla="*/ 37 h 1033829"/>
                  <a:gd name="connsiteX1" fmla="*/ 1768502 w 2154266"/>
                  <a:gd name="connsiteY1" fmla="*/ 0 h 1033829"/>
                  <a:gd name="connsiteX2" fmla="*/ 1961119 w 2154266"/>
                  <a:gd name="connsiteY2" fmla="*/ 7180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1961119 w 2154266"/>
                  <a:gd name="connsiteY2" fmla="*/ 7180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1839675 w 2154266"/>
                  <a:gd name="connsiteY2" fmla="*/ 14323 h 1033829"/>
                  <a:gd name="connsiteX3" fmla="*/ 2151884 w 2154266"/>
                  <a:gd name="connsiteY3" fmla="*/ 290513 h 1033829"/>
                  <a:gd name="connsiteX4" fmla="*/ 2154266 w 2154266"/>
                  <a:gd name="connsiteY4" fmla="*/ 764379 h 1033829"/>
                  <a:gd name="connsiteX5" fmla="*/ 1961119 w 2154266"/>
                  <a:gd name="connsiteY5" fmla="*/ 1033829 h 1033829"/>
                  <a:gd name="connsiteX6" fmla="*/ 1770883 w 2154266"/>
                  <a:gd name="connsiteY6" fmla="*/ 1028702 h 1033829"/>
                  <a:gd name="connsiteX7" fmla="*/ 0 w 2154266"/>
                  <a:gd name="connsiteY7" fmla="*/ 1031448 h 1033829"/>
                  <a:gd name="connsiteX8" fmla="*/ 0 w 2154266"/>
                  <a:gd name="connsiteY8" fmla="*/ 37 h 1033829"/>
                  <a:gd name="connsiteX0" fmla="*/ 0 w 2154266"/>
                  <a:gd name="connsiteY0" fmla="*/ 37 h 1033829"/>
                  <a:gd name="connsiteX1" fmla="*/ 1768502 w 2154266"/>
                  <a:gd name="connsiteY1" fmla="*/ 0 h 1033829"/>
                  <a:gd name="connsiteX2" fmla="*/ 2151884 w 2154266"/>
                  <a:gd name="connsiteY2" fmla="*/ 290513 h 1033829"/>
                  <a:gd name="connsiteX3" fmla="*/ 2154266 w 2154266"/>
                  <a:gd name="connsiteY3" fmla="*/ 764379 h 1033829"/>
                  <a:gd name="connsiteX4" fmla="*/ 1961119 w 2154266"/>
                  <a:gd name="connsiteY4" fmla="*/ 1033829 h 1033829"/>
                  <a:gd name="connsiteX5" fmla="*/ 1770883 w 2154266"/>
                  <a:gd name="connsiteY5" fmla="*/ 1028702 h 1033829"/>
                  <a:gd name="connsiteX6" fmla="*/ 0 w 2154266"/>
                  <a:gd name="connsiteY6" fmla="*/ 1031448 h 1033829"/>
                  <a:gd name="connsiteX7" fmla="*/ 0 w 2154266"/>
                  <a:gd name="connsiteY7" fmla="*/ 37 h 1033829"/>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64379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51884 w 2154266"/>
                  <a:gd name="connsiteY2" fmla="*/ 29051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1448"/>
                  <a:gd name="connsiteX1" fmla="*/ 1768502 w 2154266"/>
                  <a:gd name="connsiteY1" fmla="*/ 0 h 1031448"/>
                  <a:gd name="connsiteX2" fmla="*/ 2149503 w 2154266"/>
                  <a:gd name="connsiteY2" fmla="*/ 311943 h 1031448"/>
                  <a:gd name="connsiteX3" fmla="*/ 2154266 w 2154266"/>
                  <a:gd name="connsiteY3" fmla="*/ 747710 h 1031448"/>
                  <a:gd name="connsiteX4" fmla="*/ 1770883 w 2154266"/>
                  <a:gd name="connsiteY4" fmla="*/ 1028702 h 1031448"/>
                  <a:gd name="connsiteX5" fmla="*/ 0 w 2154266"/>
                  <a:gd name="connsiteY5" fmla="*/ 1031448 h 1031448"/>
                  <a:gd name="connsiteX6" fmla="*/ 0 w 2154266"/>
                  <a:gd name="connsiteY6" fmla="*/ 37 h 1031448"/>
                  <a:gd name="connsiteX0" fmla="*/ 0 w 2154266"/>
                  <a:gd name="connsiteY0" fmla="*/ 37 h 1033463"/>
                  <a:gd name="connsiteX1" fmla="*/ 1768502 w 2154266"/>
                  <a:gd name="connsiteY1" fmla="*/ 0 h 1033463"/>
                  <a:gd name="connsiteX2" fmla="*/ 2149503 w 2154266"/>
                  <a:gd name="connsiteY2" fmla="*/ 311943 h 1033463"/>
                  <a:gd name="connsiteX3" fmla="*/ 2154266 w 2154266"/>
                  <a:gd name="connsiteY3" fmla="*/ 747710 h 1033463"/>
                  <a:gd name="connsiteX4" fmla="*/ 1680397 w 2154266"/>
                  <a:gd name="connsiteY4" fmla="*/ 1033463 h 1033463"/>
                  <a:gd name="connsiteX5" fmla="*/ 0 w 2154266"/>
                  <a:gd name="connsiteY5" fmla="*/ 1031448 h 1033463"/>
                  <a:gd name="connsiteX6" fmla="*/ 0 w 2154266"/>
                  <a:gd name="connsiteY6" fmla="*/ 37 h 1033463"/>
                  <a:gd name="connsiteX0" fmla="*/ 0 w 2154266"/>
                  <a:gd name="connsiteY0" fmla="*/ 37 h 1035844"/>
                  <a:gd name="connsiteX1" fmla="*/ 1768502 w 2154266"/>
                  <a:gd name="connsiteY1" fmla="*/ 0 h 1035844"/>
                  <a:gd name="connsiteX2" fmla="*/ 2149503 w 2154266"/>
                  <a:gd name="connsiteY2" fmla="*/ 311943 h 1035844"/>
                  <a:gd name="connsiteX3" fmla="*/ 2154266 w 2154266"/>
                  <a:gd name="connsiteY3" fmla="*/ 747710 h 1035844"/>
                  <a:gd name="connsiteX4" fmla="*/ 1725641 w 2154266"/>
                  <a:gd name="connsiteY4" fmla="*/ 1035844 h 1035844"/>
                  <a:gd name="connsiteX5" fmla="*/ 0 w 2154266"/>
                  <a:gd name="connsiteY5" fmla="*/ 1031448 h 1035844"/>
                  <a:gd name="connsiteX6" fmla="*/ 0 w 2154266"/>
                  <a:gd name="connsiteY6" fmla="*/ 37 h 103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266" h="1035844">
                    <a:moveTo>
                      <a:pt x="0" y="37"/>
                    </a:moveTo>
                    <a:lnTo>
                      <a:pt x="1768502" y="0"/>
                    </a:lnTo>
                    <a:lnTo>
                      <a:pt x="2149503" y="311943"/>
                    </a:lnTo>
                    <a:cubicBezTo>
                      <a:pt x="2149547" y="439333"/>
                      <a:pt x="2154310" y="623030"/>
                      <a:pt x="2154266" y="747710"/>
                    </a:cubicBezTo>
                    <a:cubicBezTo>
                      <a:pt x="2047906" y="832641"/>
                      <a:pt x="1839420" y="962758"/>
                      <a:pt x="1725641" y="1035844"/>
                    </a:cubicBezTo>
                    <a:lnTo>
                      <a:pt x="0" y="1031448"/>
                    </a:lnTo>
                    <a:lnTo>
                      <a:pt x="0" y="37"/>
                    </a:lnTo>
                    <a:close/>
                  </a:path>
                </a:pathLst>
              </a:custGeom>
              <a:solidFill>
                <a:srgbClr val="94BA62"/>
              </a:solidFill>
              <a:ln w="158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a:ea typeface="+mn-ea"/>
                  <a:cs typeface="+mn-cs"/>
                </a:endParaRPr>
              </a:p>
            </p:txBody>
          </p:sp>
        </p:grpSp>
        <p:sp>
          <p:nvSpPr>
            <p:cNvPr id="92" name="Rectangle 91">
              <a:extLst>
                <a:ext uri="{FF2B5EF4-FFF2-40B4-BE49-F238E27FC236}">
                  <a16:creationId xmlns:a16="http://schemas.microsoft.com/office/drawing/2014/main" id="{F8289B4F-3917-44E2-9CD0-7CB5F023271B}"/>
                </a:ext>
              </a:extLst>
            </p:cNvPr>
            <p:cNvSpPr/>
            <p:nvPr/>
          </p:nvSpPr>
          <p:spPr>
            <a:xfrm rot="16200000">
              <a:off x="2282796" y="5375666"/>
              <a:ext cx="1112513" cy="209524"/>
            </a:xfrm>
            <a:prstGeom prst="rect">
              <a:avLst/>
            </a:prstGeom>
            <a:solidFill>
              <a:srgbClr val="FFFFFD"/>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a:extLst>
                <a:ext uri="{FF2B5EF4-FFF2-40B4-BE49-F238E27FC236}">
                  <a16:creationId xmlns:a16="http://schemas.microsoft.com/office/drawing/2014/main" id="{17B4DF7C-8134-4689-9CEC-52BC9B37B362}"/>
                </a:ext>
              </a:extLst>
            </p:cNvPr>
            <p:cNvCxnSpPr>
              <a:cxnSpLocks/>
            </p:cNvCxnSpPr>
            <p:nvPr/>
          </p:nvCxnSpPr>
          <p:spPr>
            <a:xfrm flipH="1">
              <a:off x="2900342" y="5643665"/>
              <a:ext cx="1488994" cy="1"/>
            </a:xfrm>
            <a:prstGeom prst="straightConnector1">
              <a:avLst/>
            </a:prstGeom>
            <a:ln w="190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BC6C664-1484-4AFA-BAB3-56CD6A19F065}"/>
                </a:ext>
              </a:extLst>
            </p:cNvPr>
            <p:cNvSpPr txBox="1"/>
            <p:nvPr/>
          </p:nvSpPr>
          <p:spPr>
            <a:xfrm rot="5400000">
              <a:off x="4161532" y="5437660"/>
              <a:ext cx="929115" cy="420756"/>
            </a:xfrm>
            <a:prstGeom prst="rect">
              <a:avLst/>
            </a:prstGeom>
            <a:noFill/>
          </p:spPr>
          <p:txBody>
            <a:bodyPr wrap="square" rtlCol="0">
              <a:spAutoFit/>
            </a:bodyPr>
            <a:lstStyle/>
            <a:p>
              <a:pPr algn="ctr" defTabSz="1219170">
                <a:buClr>
                  <a:srgbClr val="000000"/>
                </a:buClr>
              </a:pPr>
              <a:r>
                <a:rPr lang="en-US" sz="1067" kern="0" dirty="0">
                  <a:solidFill>
                    <a:srgbClr val="000000"/>
                  </a:solidFill>
                  <a:latin typeface="Arial"/>
                  <a:cs typeface="Arial"/>
                  <a:sym typeface="Arial"/>
                </a:rPr>
                <a:t>Corded Sensor Pad</a:t>
              </a:r>
            </a:p>
          </p:txBody>
        </p:sp>
        <p:cxnSp>
          <p:nvCxnSpPr>
            <p:cNvPr id="96" name="Connector: Elbow 95">
              <a:extLst>
                <a:ext uri="{FF2B5EF4-FFF2-40B4-BE49-F238E27FC236}">
                  <a16:creationId xmlns:a16="http://schemas.microsoft.com/office/drawing/2014/main" id="{2A68C020-2C0C-42B9-AA50-E2B640DF3897}"/>
                </a:ext>
              </a:extLst>
            </p:cNvPr>
            <p:cNvCxnSpPr>
              <a:cxnSpLocks/>
              <a:stCxn id="92" idx="2"/>
              <a:endCxn id="88" idx="3"/>
            </p:cNvCxnSpPr>
            <p:nvPr/>
          </p:nvCxnSpPr>
          <p:spPr bwMode="auto">
            <a:xfrm flipH="1" flipV="1">
              <a:off x="2807109" y="4698174"/>
              <a:ext cx="136706" cy="782254"/>
            </a:xfrm>
            <a:prstGeom prst="bentConnector3">
              <a:avLst>
                <a:gd name="adj1" fmla="val -107307"/>
              </a:avLst>
            </a:prstGeom>
            <a:solidFill>
              <a:schemeClr val="accent1"/>
            </a:solidFill>
            <a:ln w="19050" cap="flat" cmpd="sng" algn="ctr">
              <a:solidFill>
                <a:srgbClr val="FF0000"/>
              </a:solidFill>
              <a:prstDash val="solid"/>
              <a:miter lim="800000"/>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101" name="TextBox 100">
            <a:extLst>
              <a:ext uri="{FF2B5EF4-FFF2-40B4-BE49-F238E27FC236}">
                <a16:creationId xmlns:a16="http://schemas.microsoft.com/office/drawing/2014/main" id="{9A18D77C-6A75-47C9-87B6-36BCB4146C93}"/>
              </a:ext>
            </a:extLst>
          </p:cNvPr>
          <p:cNvSpPr txBox="1"/>
          <p:nvPr/>
        </p:nvSpPr>
        <p:spPr>
          <a:xfrm>
            <a:off x="1455455" y="2161941"/>
            <a:ext cx="3408481" cy="307777"/>
          </a:xfrm>
          <a:prstGeom prst="rect">
            <a:avLst/>
          </a:prstGeom>
          <a:noFill/>
        </p:spPr>
        <p:txBody>
          <a:bodyPr wrap="square" rtlCol="0">
            <a:spAutoFit/>
          </a:bodyPr>
          <a:lstStyle/>
          <a:p>
            <a:r>
              <a:rPr lang="en-US" sz="1400" dirty="0"/>
              <a:t>Audible Alert Plus Nurse Call Notification</a:t>
            </a:r>
          </a:p>
        </p:txBody>
      </p:sp>
      <p:sp>
        <p:nvSpPr>
          <p:cNvPr id="102" name="TextBox 101">
            <a:extLst>
              <a:ext uri="{FF2B5EF4-FFF2-40B4-BE49-F238E27FC236}">
                <a16:creationId xmlns:a16="http://schemas.microsoft.com/office/drawing/2014/main" id="{D992CEA9-B796-40D5-BCEE-941A8E20FF39}"/>
              </a:ext>
            </a:extLst>
          </p:cNvPr>
          <p:cNvSpPr txBox="1"/>
          <p:nvPr/>
        </p:nvSpPr>
        <p:spPr>
          <a:xfrm>
            <a:off x="7174275" y="2141169"/>
            <a:ext cx="1321334" cy="307777"/>
          </a:xfrm>
          <a:prstGeom prst="rect">
            <a:avLst/>
          </a:prstGeom>
          <a:noFill/>
        </p:spPr>
        <p:txBody>
          <a:bodyPr wrap="square" rtlCol="0">
            <a:spAutoFit/>
          </a:bodyPr>
          <a:lstStyle/>
          <a:p>
            <a:r>
              <a:rPr lang="en-US" sz="1400" dirty="0"/>
              <a:t>Audible Alert</a:t>
            </a:r>
          </a:p>
        </p:txBody>
      </p:sp>
      <p:sp>
        <p:nvSpPr>
          <p:cNvPr id="104" name="TextBox 103">
            <a:extLst>
              <a:ext uri="{FF2B5EF4-FFF2-40B4-BE49-F238E27FC236}">
                <a16:creationId xmlns:a16="http://schemas.microsoft.com/office/drawing/2014/main" id="{746C8202-1B56-4EEB-8C05-AED0ADA300CB}"/>
              </a:ext>
            </a:extLst>
          </p:cNvPr>
          <p:cNvSpPr txBox="1"/>
          <p:nvPr/>
        </p:nvSpPr>
        <p:spPr>
          <a:xfrm>
            <a:off x="5123363" y="2772237"/>
            <a:ext cx="5175221" cy="307777"/>
          </a:xfrm>
          <a:prstGeom prst="rect">
            <a:avLst/>
          </a:prstGeom>
          <a:noFill/>
        </p:spPr>
        <p:txBody>
          <a:bodyPr wrap="square" rtlCol="0">
            <a:spAutoFit/>
          </a:bodyPr>
          <a:lstStyle/>
          <a:p>
            <a:pPr algn="ctr"/>
            <a:r>
              <a:rPr lang="en-US" sz="1400" dirty="0"/>
              <a:t>Hallway</a:t>
            </a:r>
          </a:p>
        </p:txBody>
      </p:sp>
    </p:spTree>
    <p:extLst>
      <p:ext uri="{BB962C8B-B14F-4D97-AF65-F5344CB8AC3E}">
        <p14:creationId xmlns:p14="http://schemas.microsoft.com/office/powerpoint/2010/main" val="160694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3EAA-FFDF-3445-9A58-D880F8DFF805}"/>
              </a:ext>
            </a:extLst>
          </p:cNvPr>
          <p:cNvSpPr>
            <a:spLocks noGrp="1"/>
          </p:cNvSpPr>
          <p:nvPr>
            <p:ph type="title"/>
          </p:nvPr>
        </p:nvSpPr>
        <p:spPr>
          <a:xfrm>
            <a:off x="560068" y="645477"/>
            <a:ext cx="11631931" cy="1292226"/>
          </a:xfrm>
        </p:spPr>
        <p:txBody>
          <a:bodyPr/>
          <a:lstStyle/>
          <a:p>
            <a:r>
              <a:rPr lang="en-US" sz="3200" b="1" dirty="0"/>
              <a:t>Initial Feedback on Curbell Medical Monitor and Pads</a:t>
            </a:r>
          </a:p>
        </p:txBody>
      </p:sp>
      <p:sp>
        <p:nvSpPr>
          <p:cNvPr id="5" name="Content Placeholder 4">
            <a:extLst>
              <a:ext uri="{FF2B5EF4-FFF2-40B4-BE49-F238E27FC236}">
                <a16:creationId xmlns:a16="http://schemas.microsoft.com/office/drawing/2014/main" id="{5D7E36E3-5DD8-4C1C-8094-DA7D58163CF9}"/>
              </a:ext>
            </a:extLst>
          </p:cNvPr>
          <p:cNvSpPr>
            <a:spLocks noGrp="1"/>
          </p:cNvSpPr>
          <p:nvPr>
            <p:ph idx="1"/>
          </p:nvPr>
        </p:nvSpPr>
        <p:spPr/>
        <p:txBody>
          <a:bodyPr/>
          <a:lstStyle/>
          <a:p>
            <a:r>
              <a:rPr lang="en-US" sz="2800" dirty="0"/>
              <a:t>Like the BC600 Fall monitor, especially the ability to pause the monitor to allow for the patient to be removed from the pad without causing an alarm</a:t>
            </a:r>
          </a:p>
          <a:p>
            <a:r>
              <a:rPr lang="en-US" sz="2800" dirty="0"/>
              <a:t>Initial concern with the size of the sensor pad (4” compared to the 10” pad they have used in the past) but no real issue</a:t>
            </a:r>
          </a:p>
          <a:p>
            <a:r>
              <a:rPr lang="en-US" sz="2800" dirty="0"/>
              <a:t>Like the idea of placing the sensor pad under the patient’s shoulder blades to allow for an early detection</a:t>
            </a:r>
          </a:p>
          <a:p>
            <a:r>
              <a:rPr lang="en-US" sz="2800" dirty="0"/>
              <a:t>Like disposable pads</a:t>
            </a:r>
          </a:p>
          <a:p>
            <a:endParaRPr lang="en-US" sz="2800" dirty="0"/>
          </a:p>
        </p:txBody>
      </p:sp>
    </p:spTree>
    <p:extLst>
      <p:ext uri="{BB962C8B-B14F-4D97-AF65-F5344CB8AC3E}">
        <p14:creationId xmlns:p14="http://schemas.microsoft.com/office/powerpoint/2010/main" val="180250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517F-C03E-AF4E-ACED-E49289D58353}"/>
              </a:ext>
            </a:extLst>
          </p:cNvPr>
          <p:cNvSpPr>
            <a:spLocks noGrp="1"/>
          </p:cNvSpPr>
          <p:nvPr>
            <p:ph type="title"/>
          </p:nvPr>
        </p:nvSpPr>
        <p:spPr/>
        <p:txBody>
          <a:bodyPr/>
          <a:lstStyle/>
          <a:p>
            <a:r>
              <a:rPr lang="en-US" b="1" dirty="0"/>
              <a:t>Final Feedback</a:t>
            </a:r>
          </a:p>
        </p:txBody>
      </p:sp>
      <p:pic>
        <p:nvPicPr>
          <p:cNvPr id="4" name="Graphic 3" descr="Checklist RTL">
            <a:extLst>
              <a:ext uri="{FF2B5EF4-FFF2-40B4-BE49-F238E27FC236}">
                <a16:creationId xmlns:a16="http://schemas.microsoft.com/office/drawing/2014/main" id="{3242A62A-BE9A-4B31-89DC-4B7BC3EE2D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9709" y="834390"/>
            <a:ext cx="914400" cy="914400"/>
          </a:xfrm>
          <a:prstGeom prst="rect">
            <a:avLst/>
          </a:prstGeom>
        </p:spPr>
      </p:pic>
      <p:sp>
        <p:nvSpPr>
          <p:cNvPr id="6" name="Content Placeholder 5">
            <a:extLst>
              <a:ext uri="{FF2B5EF4-FFF2-40B4-BE49-F238E27FC236}">
                <a16:creationId xmlns:a16="http://schemas.microsoft.com/office/drawing/2014/main" id="{EE5B40CF-211B-4393-B057-0311F0B5BD28}"/>
              </a:ext>
            </a:extLst>
          </p:cNvPr>
          <p:cNvSpPr>
            <a:spLocks noGrp="1"/>
          </p:cNvSpPr>
          <p:nvPr>
            <p:ph idx="1"/>
          </p:nvPr>
        </p:nvSpPr>
        <p:spPr>
          <a:xfrm>
            <a:off x="982980" y="2017713"/>
            <a:ext cx="9349740" cy="4114800"/>
          </a:xfrm>
        </p:spPr>
        <p:txBody>
          <a:bodyPr/>
          <a:lstStyle/>
          <a:p>
            <a:pPr marL="0" indent="0">
              <a:buNone/>
            </a:pPr>
            <a:r>
              <a:rPr lang="en-US" b="1" dirty="0"/>
              <a:t>Fall Reduction</a:t>
            </a:r>
          </a:p>
          <a:p>
            <a:r>
              <a:rPr lang="en-US" sz="2800" dirty="0"/>
              <a:t>While no clear answer was given when asked if the Curbell Medical fall management devices reduced falls in the ED, feedback on this question was directionally positive. </a:t>
            </a:r>
          </a:p>
          <a:p>
            <a:pPr lvl="1"/>
            <a:r>
              <a:rPr lang="en-US" sz="2400" dirty="0"/>
              <a:t>ED staff agreed the devices worked, “the alarms went off”, as evidence the system was operating as intended. </a:t>
            </a:r>
          </a:p>
          <a:p>
            <a:pPr lvl="1"/>
            <a:r>
              <a:rPr lang="en-US" dirty="0"/>
              <a:t>One participant mentioned the system was effective notifying them of unanticipated patient bed exits</a:t>
            </a:r>
          </a:p>
          <a:p>
            <a:endParaRPr lang="en-US" dirty="0"/>
          </a:p>
        </p:txBody>
      </p:sp>
    </p:spTree>
    <p:extLst>
      <p:ext uri="{BB962C8B-B14F-4D97-AF65-F5344CB8AC3E}">
        <p14:creationId xmlns:p14="http://schemas.microsoft.com/office/powerpoint/2010/main" val="43937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960B-5AEE-7140-B0E5-EBB7A90CE49B}"/>
              </a:ext>
            </a:extLst>
          </p:cNvPr>
          <p:cNvSpPr>
            <a:spLocks noGrp="1"/>
          </p:cNvSpPr>
          <p:nvPr>
            <p:ph type="title"/>
          </p:nvPr>
        </p:nvSpPr>
        <p:spPr/>
        <p:txBody>
          <a:bodyPr/>
          <a:lstStyle/>
          <a:p>
            <a:r>
              <a:rPr lang="en-US" b="1" dirty="0"/>
              <a:t>Final Feedback</a:t>
            </a:r>
          </a:p>
        </p:txBody>
      </p:sp>
      <p:sp>
        <p:nvSpPr>
          <p:cNvPr id="3" name="Content Placeholder 2">
            <a:extLst>
              <a:ext uri="{FF2B5EF4-FFF2-40B4-BE49-F238E27FC236}">
                <a16:creationId xmlns:a16="http://schemas.microsoft.com/office/drawing/2014/main" id="{5534CAA3-9BF3-5F40-B3A1-0F5ACE17E397}"/>
              </a:ext>
            </a:extLst>
          </p:cNvPr>
          <p:cNvSpPr>
            <a:spLocks noGrp="1"/>
          </p:cNvSpPr>
          <p:nvPr>
            <p:ph idx="1"/>
          </p:nvPr>
        </p:nvSpPr>
        <p:spPr/>
        <p:txBody>
          <a:bodyPr/>
          <a:lstStyle/>
          <a:p>
            <a:r>
              <a:rPr lang="en-US" dirty="0"/>
              <a:t>Asked if would like to have fall management systems available on </a:t>
            </a:r>
            <a:r>
              <a:rPr lang="en-US" b="1" dirty="0">
                <a:solidFill>
                  <a:srgbClr val="55A839"/>
                </a:solidFill>
              </a:rPr>
              <a:t>all stretchers, </a:t>
            </a:r>
            <a:r>
              <a:rPr lang="en-US" dirty="0"/>
              <a:t>most enthusiastically agreed they would. </a:t>
            </a:r>
          </a:p>
          <a:p>
            <a:r>
              <a:rPr lang="en-US" dirty="0"/>
              <a:t>Availability of easy to use fall management devices on all ED stretchers would make it more likely that all patients would get monitored for falls.</a:t>
            </a:r>
          </a:p>
          <a:p>
            <a:pPr marL="0" indent="0">
              <a:buNone/>
            </a:pPr>
            <a:endParaRPr lang="en-US" dirty="0"/>
          </a:p>
        </p:txBody>
      </p:sp>
      <p:pic>
        <p:nvPicPr>
          <p:cNvPr id="4" name="Graphic 3" descr="Checklist RTL">
            <a:extLst>
              <a:ext uri="{FF2B5EF4-FFF2-40B4-BE49-F238E27FC236}">
                <a16:creationId xmlns:a16="http://schemas.microsoft.com/office/drawing/2014/main" id="{EB426CD9-64E4-4DF6-9CB8-2416E87542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9709" y="834390"/>
            <a:ext cx="914400" cy="914400"/>
          </a:xfrm>
          <a:prstGeom prst="rect">
            <a:avLst/>
          </a:prstGeom>
        </p:spPr>
      </p:pic>
    </p:spTree>
    <p:extLst>
      <p:ext uri="{BB962C8B-B14F-4D97-AF65-F5344CB8AC3E}">
        <p14:creationId xmlns:p14="http://schemas.microsoft.com/office/powerpoint/2010/main" val="36503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 Practice for using Solution </a:t>
            </a:r>
          </a:p>
        </p:txBody>
      </p:sp>
      <p:pic>
        <p:nvPicPr>
          <p:cNvPr id="67" name="Picture 66">
            <a:extLst>
              <a:ext uri="{FF2B5EF4-FFF2-40B4-BE49-F238E27FC236}">
                <a16:creationId xmlns:a16="http://schemas.microsoft.com/office/drawing/2014/main" id="{E14C2F0D-0066-4851-9108-95817FBEAE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311" y="3504068"/>
            <a:ext cx="4143375" cy="2762885"/>
          </a:xfrm>
          <a:prstGeom prst="rect">
            <a:avLst/>
          </a:prstGeom>
          <a:noFill/>
          <a:ln>
            <a:noFill/>
          </a:ln>
        </p:spPr>
      </p:pic>
      <p:pic>
        <p:nvPicPr>
          <p:cNvPr id="68" name="Picture 67">
            <a:extLst>
              <a:ext uri="{FF2B5EF4-FFF2-40B4-BE49-F238E27FC236}">
                <a16:creationId xmlns:a16="http://schemas.microsoft.com/office/drawing/2014/main" id="{8C413F1D-507D-4AF8-BE60-FB77982C8FC9}"/>
              </a:ext>
            </a:extLst>
          </p:cNvPr>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16581" r="25448" b="18422"/>
          <a:stretch/>
        </p:blipFill>
        <p:spPr bwMode="auto">
          <a:xfrm>
            <a:off x="5672273" y="3504068"/>
            <a:ext cx="4752975" cy="2762885"/>
          </a:xfrm>
          <a:prstGeom prst="rect">
            <a:avLst/>
          </a:prstGeom>
          <a:noFill/>
          <a:ln>
            <a:noFill/>
          </a:ln>
          <a:extLst>
            <a:ext uri="{53640926-AAD7-44D8-BBD7-CCE9431645EC}">
              <a14:shadowObscured xmlns:a14="http://schemas.microsoft.com/office/drawing/2010/main"/>
            </a:ext>
          </a:extLst>
        </p:spPr>
      </p:pic>
      <p:sp>
        <p:nvSpPr>
          <p:cNvPr id="69" name="Content Placeholder 2">
            <a:extLst>
              <a:ext uri="{FF2B5EF4-FFF2-40B4-BE49-F238E27FC236}">
                <a16:creationId xmlns:a16="http://schemas.microsoft.com/office/drawing/2014/main" id="{E4EA81FF-24F1-494E-AA84-6B325886A4F8}"/>
              </a:ext>
            </a:extLst>
          </p:cNvPr>
          <p:cNvSpPr>
            <a:spLocks noGrp="1"/>
          </p:cNvSpPr>
          <p:nvPr>
            <p:ph idx="1"/>
          </p:nvPr>
        </p:nvSpPr>
        <p:spPr>
          <a:xfrm>
            <a:off x="982980" y="2017714"/>
            <a:ext cx="9349740" cy="1574572"/>
          </a:xfrm>
        </p:spPr>
        <p:txBody>
          <a:bodyPr/>
          <a:lstStyle/>
          <a:p>
            <a:r>
              <a:rPr lang="en-US" sz="2000" dirty="0"/>
              <a:t>Every stretcher should be equipped with a position alert monitor</a:t>
            </a:r>
          </a:p>
          <a:p>
            <a:r>
              <a:rPr lang="en-US" sz="2000" dirty="0"/>
              <a:t>Monitor should always stay with the stretcher</a:t>
            </a:r>
          </a:p>
          <a:p>
            <a:r>
              <a:rPr lang="en-US" sz="2000" dirty="0"/>
              <a:t>Having the equipment readily available on the stretcher makes it more likely to be used. </a:t>
            </a:r>
          </a:p>
        </p:txBody>
      </p:sp>
      <p:pic>
        <p:nvPicPr>
          <p:cNvPr id="4" name="Graphic 3" descr="Thumbs up sign">
            <a:extLst>
              <a:ext uri="{FF2B5EF4-FFF2-40B4-BE49-F238E27FC236}">
                <a16:creationId xmlns:a16="http://schemas.microsoft.com/office/drawing/2014/main" id="{13A946B8-3C02-4CDC-955C-F86AE4B3C2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4330" y="834390"/>
            <a:ext cx="914400" cy="914400"/>
          </a:xfrm>
          <a:prstGeom prst="rect">
            <a:avLst/>
          </a:prstGeom>
        </p:spPr>
      </p:pic>
    </p:spTree>
    <p:extLst>
      <p:ext uri="{BB962C8B-B14F-4D97-AF65-F5344CB8AC3E}">
        <p14:creationId xmlns:p14="http://schemas.microsoft.com/office/powerpoint/2010/main" val="176625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a:srcRect l="9792" t="7437" r="7914"/>
          <a:stretch/>
        </p:blipFill>
        <p:spPr>
          <a:xfrm>
            <a:off x="6261696" y="0"/>
            <a:ext cx="5930304" cy="6857999"/>
          </a:xfrm>
        </p:spPr>
      </p:pic>
      <p:sp>
        <p:nvSpPr>
          <p:cNvPr id="2" name="TextBox 1"/>
          <p:cNvSpPr txBox="1"/>
          <p:nvPr/>
        </p:nvSpPr>
        <p:spPr>
          <a:xfrm>
            <a:off x="1002890" y="2797294"/>
            <a:ext cx="3952567" cy="1200329"/>
          </a:xfrm>
          <a:prstGeom prst="rect">
            <a:avLst/>
          </a:prstGeom>
          <a:noFill/>
        </p:spPr>
        <p:txBody>
          <a:bodyPr wrap="square" rtlCol="0">
            <a:spAutoFit/>
          </a:bodyPr>
          <a:lstStyle/>
          <a:p>
            <a:pPr algn="ctr" fontAlgn="base">
              <a:spcBef>
                <a:spcPct val="0"/>
              </a:spcBef>
              <a:spcAft>
                <a:spcPct val="0"/>
              </a:spcAft>
            </a:pPr>
            <a:r>
              <a:rPr lang="en-US" sz="3600" b="1" dirty="0">
                <a:solidFill>
                  <a:schemeClr val="bg1"/>
                </a:solidFill>
                <a:latin typeface="+mj-lt"/>
                <a:ea typeface="+mj-ea"/>
                <a:cs typeface="+mj-cs"/>
              </a:rPr>
              <a:t>Redesigned for  Patient Safety</a:t>
            </a:r>
          </a:p>
        </p:txBody>
      </p:sp>
    </p:spTree>
    <p:extLst>
      <p:ext uri="{BB962C8B-B14F-4D97-AF65-F5344CB8AC3E}">
        <p14:creationId xmlns:p14="http://schemas.microsoft.com/office/powerpoint/2010/main" val="372806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7540-602E-7E41-AC0F-C7685C12F7B3}"/>
              </a:ext>
            </a:extLst>
          </p:cNvPr>
          <p:cNvSpPr>
            <a:spLocks noGrp="1"/>
          </p:cNvSpPr>
          <p:nvPr>
            <p:ph type="title" idx="4294967295"/>
          </p:nvPr>
        </p:nvSpPr>
        <p:spPr>
          <a:xfrm>
            <a:off x="137327" y="324566"/>
            <a:ext cx="5958673" cy="1292225"/>
          </a:xfrm>
        </p:spPr>
        <p:txBody>
          <a:bodyPr/>
          <a:lstStyle/>
          <a:p>
            <a:pPr algn="ctr"/>
            <a:r>
              <a:rPr lang="en-US" b="1" dirty="0"/>
              <a:t>Curbell Toileting Solutions</a:t>
            </a:r>
          </a:p>
        </p:txBody>
      </p:sp>
      <p:sp>
        <p:nvSpPr>
          <p:cNvPr id="3" name="Content Placeholder 2">
            <a:extLst>
              <a:ext uri="{FF2B5EF4-FFF2-40B4-BE49-F238E27FC236}">
                <a16:creationId xmlns:a16="http://schemas.microsoft.com/office/drawing/2014/main" id="{D739DCDF-CC5B-7340-A66F-04D714322D69}"/>
              </a:ext>
            </a:extLst>
          </p:cNvPr>
          <p:cNvSpPr>
            <a:spLocks noGrp="1"/>
          </p:cNvSpPr>
          <p:nvPr>
            <p:ph idx="4294967295"/>
          </p:nvPr>
        </p:nvSpPr>
        <p:spPr>
          <a:xfrm>
            <a:off x="361741" y="1798655"/>
            <a:ext cx="5416061" cy="4333858"/>
          </a:xfrm>
        </p:spPr>
        <p:txBody>
          <a:bodyPr/>
          <a:lstStyle/>
          <a:p>
            <a:pPr marL="0" indent="0" algn="ctr">
              <a:lnSpc>
                <a:spcPct val="80000"/>
              </a:lnSpc>
              <a:spcAft>
                <a:spcPts val="600"/>
              </a:spcAft>
              <a:buNone/>
            </a:pPr>
            <a:r>
              <a:rPr lang="en-US" dirty="0">
                <a:solidFill>
                  <a:srgbClr val="A1C275"/>
                </a:solidFill>
              </a:rPr>
              <a:t>Wireless Motion Sensor </a:t>
            </a:r>
          </a:p>
          <a:p>
            <a:pPr marL="0" lvl="1" indent="0">
              <a:lnSpc>
                <a:spcPct val="80000"/>
              </a:lnSpc>
              <a:spcAft>
                <a:spcPts val="600"/>
              </a:spcAft>
              <a:buNone/>
            </a:pPr>
            <a:r>
              <a:rPr lang="en-US" sz="2400" dirty="0">
                <a:solidFill>
                  <a:schemeClr val="bg1"/>
                </a:solidFill>
                <a:cs typeface="+mn-cs"/>
              </a:rPr>
              <a:t>Will alarm to notify staff if the patient enters the toileting area unattended or can be position to be used when a patient is getting of the toilet without assistance.</a:t>
            </a:r>
          </a:p>
          <a:p>
            <a:pPr marL="800100" lvl="3" indent="-457200">
              <a:lnSpc>
                <a:spcPct val="80000"/>
              </a:lnSpc>
              <a:spcAft>
                <a:spcPts val="600"/>
              </a:spcAft>
              <a:buSzPct val="100000"/>
              <a:buFont typeface="Wingdings" panose="05000000000000000000" pitchFamily="2" charset="2"/>
              <a:buChar char="§"/>
            </a:pPr>
            <a:r>
              <a:rPr lang="en-US" sz="2100" dirty="0">
                <a:solidFill>
                  <a:schemeClr val="bg1"/>
                </a:solidFill>
                <a:cs typeface="+mn-cs"/>
              </a:rPr>
              <a:t>Cordless solution</a:t>
            </a:r>
          </a:p>
          <a:p>
            <a:pPr marL="800100" lvl="3" indent="-457200">
              <a:lnSpc>
                <a:spcPct val="80000"/>
              </a:lnSpc>
              <a:spcAft>
                <a:spcPts val="600"/>
              </a:spcAft>
              <a:buSzPct val="100000"/>
              <a:buFont typeface="Wingdings" panose="05000000000000000000" pitchFamily="2" charset="2"/>
              <a:buChar char="§"/>
            </a:pPr>
            <a:r>
              <a:rPr lang="en-US" sz="2100" dirty="0">
                <a:solidFill>
                  <a:schemeClr val="bg1"/>
                </a:solidFill>
                <a:cs typeface="+mn-cs"/>
              </a:rPr>
              <a:t>Mounts to wall or can be set on a shelf</a:t>
            </a:r>
          </a:p>
          <a:p>
            <a:pPr marL="800100" lvl="3" indent="-457200">
              <a:lnSpc>
                <a:spcPct val="80000"/>
              </a:lnSpc>
              <a:spcAft>
                <a:spcPts val="600"/>
              </a:spcAft>
              <a:buSzPct val="100000"/>
              <a:buFont typeface="Wingdings" panose="05000000000000000000" pitchFamily="2" charset="2"/>
              <a:buChar char="§"/>
            </a:pPr>
            <a:r>
              <a:rPr lang="en-US" sz="2100" dirty="0">
                <a:solidFill>
                  <a:schemeClr val="bg1"/>
                </a:solidFill>
                <a:cs typeface="+mn-cs"/>
              </a:rPr>
              <a:t>Replaces traditional toilet seat sensors</a:t>
            </a:r>
          </a:p>
          <a:p>
            <a:pPr marL="800100" lvl="3" indent="-457200">
              <a:lnSpc>
                <a:spcPct val="80000"/>
              </a:lnSpc>
              <a:spcAft>
                <a:spcPts val="600"/>
              </a:spcAft>
              <a:buSzPct val="100000"/>
              <a:buFont typeface="Wingdings" panose="05000000000000000000" pitchFamily="2" charset="2"/>
              <a:buChar char="§"/>
            </a:pPr>
            <a:r>
              <a:rPr lang="en-US" sz="2100" dirty="0">
                <a:solidFill>
                  <a:schemeClr val="bg1"/>
                </a:solidFill>
                <a:cs typeface="+mn-cs"/>
              </a:rPr>
              <a:t>Aligned to Nurse Call Systems when paired with Curbell’s BC600 monitor </a:t>
            </a:r>
          </a:p>
          <a:p>
            <a:pPr marL="0" indent="0">
              <a:buNone/>
            </a:pPr>
            <a:endParaRPr lang="en-US" dirty="0"/>
          </a:p>
        </p:txBody>
      </p:sp>
      <p:pic>
        <p:nvPicPr>
          <p:cNvPr id="4" name="Picture 3">
            <a:extLst>
              <a:ext uri="{FF2B5EF4-FFF2-40B4-BE49-F238E27FC236}">
                <a16:creationId xmlns:a16="http://schemas.microsoft.com/office/drawing/2014/main" id="{1BD08EA1-8C92-4267-A67E-B8C11BD0B321}"/>
              </a:ext>
            </a:extLst>
          </p:cNvPr>
          <p:cNvPicPr>
            <a:picLocks noChangeAspect="1"/>
          </p:cNvPicPr>
          <p:nvPr/>
        </p:nvPicPr>
        <p:blipFill rotWithShape="1">
          <a:blip r:embed="rId3"/>
          <a:srcRect t="49641"/>
          <a:stretch/>
        </p:blipFill>
        <p:spPr>
          <a:xfrm>
            <a:off x="6451042" y="4692580"/>
            <a:ext cx="5628361" cy="2077496"/>
          </a:xfrm>
          <a:prstGeom prst="rect">
            <a:avLst/>
          </a:prstGeom>
        </p:spPr>
      </p:pic>
      <p:pic>
        <p:nvPicPr>
          <p:cNvPr id="109" name="Picture 108">
            <a:extLst>
              <a:ext uri="{FF2B5EF4-FFF2-40B4-BE49-F238E27FC236}">
                <a16:creationId xmlns:a16="http://schemas.microsoft.com/office/drawing/2014/main" id="{9358D23C-B56A-408C-A3C5-EB080CAF6A0E}"/>
              </a:ext>
            </a:extLst>
          </p:cNvPr>
          <p:cNvPicPr>
            <a:picLocks noChangeAspect="1"/>
          </p:cNvPicPr>
          <p:nvPr/>
        </p:nvPicPr>
        <p:blipFill rotWithShape="1">
          <a:blip r:embed="rId4"/>
          <a:srcRect b="4740"/>
          <a:stretch/>
        </p:blipFill>
        <p:spPr>
          <a:xfrm>
            <a:off x="7271591" y="213403"/>
            <a:ext cx="3987265" cy="4333858"/>
          </a:xfrm>
          <a:prstGeom prst="rect">
            <a:avLst/>
          </a:prstGeom>
        </p:spPr>
      </p:pic>
      <p:sp>
        <p:nvSpPr>
          <p:cNvPr id="110" name="Rectangle 109">
            <a:extLst>
              <a:ext uri="{FF2B5EF4-FFF2-40B4-BE49-F238E27FC236}">
                <a16:creationId xmlns:a16="http://schemas.microsoft.com/office/drawing/2014/main" id="{6F7E982C-72AE-434C-AD2F-529937EB6E5F}"/>
              </a:ext>
            </a:extLst>
          </p:cNvPr>
          <p:cNvSpPr/>
          <p:nvPr/>
        </p:nvSpPr>
        <p:spPr bwMode="auto">
          <a:xfrm>
            <a:off x="10078497" y="4401178"/>
            <a:ext cx="1055077" cy="291402"/>
          </a:xfrm>
          <a:prstGeom prst="rect">
            <a:avLst/>
          </a:prstGeom>
          <a:solidFill>
            <a:schemeClr val="bg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cxnSp>
        <p:nvCxnSpPr>
          <p:cNvPr id="112" name="Straight Arrow Connector 111">
            <a:extLst>
              <a:ext uri="{FF2B5EF4-FFF2-40B4-BE49-F238E27FC236}">
                <a16:creationId xmlns:a16="http://schemas.microsoft.com/office/drawing/2014/main" id="{1A3E615C-1815-4857-B381-6ED0B95ED3E1}"/>
              </a:ext>
            </a:extLst>
          </p:cNvPr>
          <p:cNvCxnSpPr>
            <a:cxnSpLocks/>
          </p:cNvCxnSpPr>
          <p:nvPr/>
        </p:nvCxnSpPr>
        <p:spPr bwMode="auto">
          <a:xfrm flipH="1" flipV="1">
            <a:off x="11133574" y="5174902"/>
            <a:ext cx="377134" cy="160773"/>
          </a:xfrm>
          <a:prstGeom prst="straightConnector1">
            <a:avLst/>
          </a:prstGeom>
          <a:ln w="57150">
            <a:solidFill>
              <a:srgbClr val="FF0000"/>
            </a:solidFill>
            <a:headEnd type="none" w="med" len="med"/>
            <a:tailEnd type="triangle"/>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5174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5C1A-3FD9-457B-A364-19B53F6220F1}"/>
              </a:ext>
            </a:extLst>
          </p:cNvPr>
          <p:cNvSpPr>
            <a:spLocks noGrp="1"/>
          </p:cNvSpPr>
          <p:nvPr>
            <p:ph type="title"/>
          </p:nvPr>
        </p:nvSpPr>
        <p:spPr/>
        <p:txBody>
          <a:bodyPr/>
          <a:lstStyle/>
          <a:p>
            <a:r>
              <a:rPr lang="en-US" dirty="0"/>
              <a:t>Bedside Mats/Fall Cushions</a:t>
            </a:r>
          </a:p>
        </p:txBody>
      </p:sp>
      <p:sp>
        <p:nvSpPr>
          <p:cNvPr id="8" name="Content Placeholder 7">
            <a:extLst>
              <a:ext uri="{FF2B5EF4-FFF2-40B4-BE49-F238E27FC236}">
                <a16:creationId xmlns:a16="http://schemas.microsoft.com/office/drawing/2014/main" id="{82405691-8A5F-49FC-BD05-6CA48E2315C5}"/>
              </a:ext>
            </a:extLst>
          </p:cNvPr>
          <p:cNvSpPr>
            <a:spLocks noGrp="1"/>
          </p:cNvSpPr>
          <p:nvPr>
            <p:ph idx="1"/>
          </p:nvPr>
        </p:nvSpPr>
        <p:spPr/>
        <p:txBody>
          <a:bodyPr/>
          <a:lstStyle/>
          <a:p>
            <a:r>
              <a:rPr lang="en-US" sz="2700" dirty="0"/>
              <a:t>Bedside Fall Cushions</a:t>
            </a:r>
          </a:p>
          <a:p>
            <a:r>
              <a:rPr lang="en-US" sz="2700" dirty="0"/>
              <a:t>Floor Sensor Cushions</a:t>
            </a:r>
          </a:p>
          <a:p>
            <a:r>
              <a:rPr lang="en-US" sz="2700" dirty="0"/>
              <a:t>Floor Sensor Mat</a:t>
            </a:r>
          </a:p>
          <a:p>
            <a:r>
              <a:rPr lang="en-US" sz="2700" dirty="0"/>
              <a:t>Tri-Fold Bedside Mat</a:t>
            </a:r>
          </a:p>
          <a:p>
            <a:r>
              <a:rPr lang="en-US" sz="2700" dirty="0"/>
              <a:t>Roll-On Bedside Mat</a:t>
            </a:r>
          </a:p>
          <a:p>
            <a:r>
              <a:rPr lang="en-US" sz="2700" dirty="0"/>
              <a:t>Soft Fall bedside Mat</a:t>
            </a:r>
          </a:p>
          <a:p>
            <a:r>
              <a:rPr lang="en-US" sz="2700" b="1" dirty="0">
                <a:solidFill>
                  <a:srgbClr val="55A839"/>
                </a:solidFill>
              </a:rPr>
              <a:t>HD Nursing</a:t>
            </a:r>
          </a:p>
          <a:p>
            <a:pPr lvl="1"/>
            <a:r>
              <a:rPr lang="en-US" sz="2700" dirty="0"/>
              <a:t>New Innovative Floor Mat</a:t>
            </a:r>
          </a:p>
          <a:p>
            <a:pPr lvl="1"/>
            <a:r>
              <a:rPr lang="en-US" sz="2700" dirty="0" err="1"/>
              <a:t>SenseAi</a:t>
            </a:r>
            <a:endParaRPr lang="en-US" sz="2700" dirty="0"/>
          </a:p>
          <a:p>
            <a:endParaRPr lang="en-US" dirty="0"/>
          </a:p>
          <a:p>
            <a:endParaRPr lang="en-US" dirty="0"/>
          </a:p>
        </p:txBody>
      </p:sp>
      <p:pic>
        <p:nvPicPr>
          <p:cNvPr id="10" name="Picture 9">
            <a:extLst>
              <a:ext uri="{FF2B5EF4-FFF2-40B4-BE49-F238E27FC236}">
                <a16:creationId xmlns:a16="http://schemas.microsoft.com/office/drawing/2014/main" id="{558BAE22-EF63-4F38-8965-36AA3B42D5D4}"/>
              </a:ext>
            </a:extLst>
          </p:cNvPr>
          <p:cNvPicPr>
            <a:picLocks noChangeAspect="1"/>
          </p:cNvPicPr>
          <p:nvPr/>
        </p:nvPicPr>
        <p:blipFill rotWithShape="1">
          <a:blip r:embed="rId3"/>
          <a:srcRect l="15992" r="26034"/>
          <a:stretch/>
        </p:blipFill>
        <p:spPr>
          <a:xfrm>
            <a:off x="6210689" y="2249496"/>
            <a:ext cx="3023402" cy="293345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718D7C1-FEC0-4EB8-B59F-0C3792871FE8}"/>
              </a:ext>
            </a:extLst>
          </p:cNvPr>
          <p:cNvPicPr>
            <a:picLocks noChangeAspect="1"/>
          </p:cNvPicPr>
          <p:nvPr/>
        </p:nvPicPr>
        <p:blipFill rotWithShape="1">
          <a:blip r:embed="rId4"/>
          <a:srcRect l="4575" r="37893"/>
          <a:stretch/>
        </p:blipFill>
        <p:spPr>
          <a:xfrm>
            <a:off x="8320067" y="3627455"/>
            <a:ext cx="2522693" cy="246649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6B7A7ED1-4D13-44FA-AB42-E440BDB3061F}"/>
              </a:ext>
            </a:extLst>
          </p:cNvPr>
          <p:cNvSpPr/>
          <p:nvPr/>
        </p:nvSpPr>
        <p:spPr>
          <a:xfrm>
            <a:off x="4658289" y="6395649"/>
            <a:ext cx="3292504" cy="384721"/>
          </a:xfrm>
          <a:prstGeom prst="rect">
            <a:avLst/>
          </a:prstGeom>
        </p:spPr>
        <p:txBody>
          <a:bodyPr wrap="none">
            <a:spAutoFit/>
          </a:bodyPr>
          <a:lstStyle/>
          <a:p>
            <a:r>
              <a:rPr lang="en-US" dirty="0">
                <a:hlinkClick r:id="rId5"/>
              </a:rPr>
              <a:t>https://www.hdnursing.com/</a:t>
            </a:r>
            <a:endParaRPr lang="en-US" dirty="0"/>
          </a:p>
        </p:txBody>
      </p:sp>
    </p:spTree>
    <p:extLst>
      <p:ext uri="{BB962C8B-B14F-4D97-AF65-F5344CB8AC3E}">
        <p14:creationId xmlns:p14="http://schemas.microsoft.com/office/powerpoint/2010/main" val="297930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E350-C8E9-9743-934B-AB4DA258AD79}"/>
              </a:ext>
            </a:extLst>
          </p:cNvPr>
          <p:cNvSpPr>
            <a:spLocks noGrp="1"/>
          </p:cNvSpPr>
          <p:nvPr>
            <p:ph type="title"/>
          </p:nvPr>
        </p:nvSpPr>
        <p:spPr/>
        <p:txBody>
          <a:bodyPr/>
          <a:lstStyle/>
          <a:p>
            <a:r>
              <a:rPr lang="en-US" b="1" dirty="0"/>
              <a:t>We Share the Same Goals</a:t>
            </a:r>
          </a:p>
        </p:txBody>
      </p:sp>
      <p:sp>
        <p:nvSpPr>
          <p:cNvPr id="3" name="Content Placeholder 2">
            <a:extLst>
              <a:ext uri="{FF2B5EF4-FFF2-40B4-BE49-F238E27FC236}">
                <a16:creationId xmlns:a16="http://schemas.microsoft.com/office/drawing/2014/main" id="{FACF18B5-0821-8A42-A3CB-2F0C45F32E95}"/>
              </a:ext>
            </a:extLst>
          </p:cNvPr>
          <p:cNvSpPr>
            <a:spLocks noGrp="1"/>
          </p:cNvSpPr>
          <p:nvPr>
            <p:ph idx="1"/>
          </p:nvPr>
        </p:nvSpPr>
        <p:spPr/>
        <p:txBody>
          <a:bodyPr/>
          <a:lstStyle/>
          <a:p>
            <a:r>
              <a:rPr lang="en-US" dirty="0"/>
              <a:t>Create an environment for all, engage our patients/residents and caregivers as partners in care,  and  </a:t>
            </a:r>
          </a:p>
          <a:p>
            <a:r>
              <a:rPr lang="en-US" dirty="0">
                <a:solidFill>
                  <a:srgbClr val="A1C275"/>
                </a:solidFill>
              </a:rPr>
              <a:t>Preserve and advance each person’s function and safety: </a:t>
            </a:r>
            <a:r>
              <a:rPr lang="en-US" b="1" dirty="0">
                <a:solidFill>
                  <a:srgbClr val="55A839"/>
                </a:solidFill>
              </a:rPr>
              <a:t>Individualized Fall Prevention Care Management Across the Care Continuum </a:t>
            </a:r>
          </a:p>
          <a:p>
            <a:endParaRPr lang="en-US" dirty="0"/>
          </a:p>
        </p:txBody>
      </p:sp>
      <p:pic>
        <p:nvPicPr>
          <p:cNvPr id="6" name="Graphic 5" descr="Trophy">
            <a:extLst>
              <a:ext uri="{FF2B5EF4-FFF2-40B4-BE49-F238E27FC236}">
                <a16:creationId xmlns:a16="http://schemas.microsoft.com/office/drawing/2014/main" id="{6FDEFE60-FC9B-40C6-899E-A2AE3D1E17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4233" y="834390"/>
            <a:ext cx="914400" cy="914400"/>
          </a:xfrm>
          <a:prstGeom prst="rect">
            <a:avLst/>
          </a:prstGeom>
        </p:spPr>
      </p:pic>
    </p:spTree>
    <p:extLst>
      <p:ext uri="{BB962C8B-B14F-4D97-AF65-F5344CB8AC3E}">
        <p14:creationId xmlns:p14="http://schemas.microsoft.com/office/powerpoint/2010/main" val="100853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8BCF5-C395-F24E-87C9-CD58F409B06A}"/>
              </a:ext>
            </a:extLst>
          </p:cNvPr>
          <p:cNvSpPr>
            <a:spLocks noGrp="1"/>
          </p:cNvSpPr>
          <p:nvPr>
            <p:ph type="title"/>
          </p:nvPr>
        </p:nvSpPr>
        <p:spPr/>
        <p:txBody>
          <a:bodyPr/>
          <a:lstStyle/>
          <a:p>
            <a:r>
              <a:rPr lang="en-US" b="1" dirty="0"/>
              <a:t>My Goals:</a:t>
            </a:r>
          </a:p>
        </p:txBody>
      </p:sp>
      <p:sp>
        <p:nvSpPr>
          <p:cNvPr id="6" name="Content Placeholder 5">
            <a:extLst>
              <a:ext uri="{FF2B5EF4-FFF2-40B4-BE49-F238E27FC236}">
                <a16:creationId xmlns:a16="http://schemas.microsoft.com/office/drawing/2014/main" id="{0988C671-F081-4F4C-BC7E-88C309E20282}"/>
              </a:ext>
            </a:extLst>
          </p:cNvPr>
          <p:cNvSpPr>
            <a:spLocks noGrp="1"/>
          </p:cNvSpPr>
          <p:nvPr>
            <p:ph idx="1"/>
          </p:nvPr>
        </p:nvSpPr>
        <p:spPr/>
        <p:txBody>
          <a:bodyPr/>
          <a:lstStyle/>
          <a:p>
            <a:pPr marL="0" indent="0">
              <a:buNone/>
            </a:pPr>
            <a:r>
              <a:rPr lang="en-US" b="1" dirty="0">
                <a:solidFill>
                  <a:schemeClr val="accent5">
                    <a:lumMod val="75000"/>
                  </a:schemeClr>
                </a:solidFill>
                <a:cs typeface="72 Black" panose="020B0A04030603020204" pitchFamily="34" charset="0"/>
              </a:rPr>
              <a:t>Challenge</a:t>
            </a:r>
            <a:r>
              <a:rPr lang="en-US" dirty="0">
                <a:solidFill>
                  <a:srgbClr val="FF0000"/>
                </a:solidFill>
              </a:rPr>
              <a:t> </a:t>
            </a:r>
            <a:r>
              <a:rPr lang="en-US" dirty="0"/>
              <a:t>and </a:t>
            </a:r>
            <a:r>
              <a:rPr lang="en-US" b="1" dirty="0">
                <a:solidFill>
                  <a:schemeClr val="accent5">
                    <a:lumMod val="75000"/>
                  </a:schemeClr>
                </a:solidFill>
                <a:cs typeface="72 Black" panose="020B0A04030603020204" pitchFamily="34" charset="0"/>
              </a:rPr>
              <a:t>Inspire</a:t>
            </a:r>
            <a:r>
              <a:rPr lang="en-US" dirty="0"/>
              <a:t> you to implement  </a:t>
            </a:r>
            <a:r>
              <a:rPr lang="en-US" b="1" dirty="0">
                <a:solidFill>
                  <a:srgbClr val="A1C275"/>
                </a:solidFill>
              </a:rPr>
              <a:t>innovative technology and fall care planning management </a:t>
            </a:r>
            <a:r>
              <a:rPr lang="en-US" dirty="0"/>
              <a:t>into Emergency Departments’ fall and injury reduction practices. </a:t>
            </a:r>
          </a:p>
          <a:p>
            <a:pPr marL="0" indent="0">
              <a:buNone/>
            </a:pPr>
            <a:r>
              <a:rPr lang="en-US" b="1" dirty="0">
                <a:solidFill>
                  <a:schemeClr val="accent5">
                    <a:lumMod val="75000"/>
                  </a:schemeClr>
                </a:solidFill>
              </a:rPr>
              <a:t>Affirm our Moral Imperative </a:t>
            </a:r>
            <a:r>
              <a:rPr lang="en-US" dirty="0"/>
              <a:t>to reduce fall risks through individualized  fall prevention management to promote patients’ function,  independence and safety.  </a:t>
            </a:r>
          </a:p>
          <a:p>
            <a:pPr marL="0" indent="0">
              <a:buNone/>
            </a:pPr>
            <a:endParaRPr lang="en-US" dirty="0"/>
          </a:p>
          <a:p>
            <a:pPr marL="0" indent="0">
              <a:buNone/>
            </a:pPr>
            <a:endParaRPr lang="en-US" dirty="0"/>
          </a:p>
        </p:txBody>
      </p:sp>
      <p:grpSp>
        <p:nvGrpSpPr>
          <p:cNvPr id="4" name="Google Shape;11565;p71">
            <a:extLst>
              <a:ext uri="{FF2B5EF4-FFF2-40B4-BE49-F238E27FC236}">
                <a16:creationId xmlns:a16="http://schemas.microsoft.com/office/drawing/2014/main" id="{1D4F4EE8-934D-4DFF-B6D7-C158A39951DE}"/>
              </a:ext>
            </a:extLst>
          </p:cNvPr>
          <p:cNvGrpSpPr/>
          <p:nvPr/>
        </p:nvGrpSpPr>
        <p:grpSpPr>
          <a:xfrm>
            <a:off x="10951997" y="833962"/>
            <a:ext cx="914400" cy="915255"/>
            <a:chOff x="7073928" y="2905757"/>
            <a:chExt cx="371395" cy="371809"/>
          </a:xfrm>
          <a:solidFill>
            <a:schemeClr val="tx1"/>
          </a:solidFill>
        </p:grpSpPr>
        <p:sp>
          <p:nvSpPr>
            <p:cNvPr id="7" name="Google Shape;11566;p71">
              <a:extLst>
                <a:ext uri="{FF2B5EF4-FFF2-40B4-BE49-F238E27FC236}">
                  <a16:creationId xmlns:a16="http://schemas.microsoft.com/office/drawing/2014/main" id="{9E99BE19-0257-475B-BD97-398DEC3F286E}"/>
                </a:ext>
              </a:extLst>
            </p:cNvPr>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1567;p71">
              <a:extLst>
                <a:ext uri="{FF2B5EF4-FFF2-40B4-BE49-F238E27FC236}">
                  <a16:creationId xmlns:a16="http://schemas.microsoft.com/office/drawing/2014/main" id="{48DCEC59-2C4C-4725-881F-9164F097D781}"/>
                </a:ext>
              </a:extLst>
            </p:cNvPr>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568;p71">
              <a:extLst>
                <a:ext uri="{FF2B5EF4-FFF2-40B4-BE49-F238E27FC236}">
                  <a16:creationId xmlns:a16="http://schemas.microsoft.com/office/drawing/2014/main" id="{527BB0FF-C24A-424F-8381-ACE58B7A47C8}"/>
                </a:ext>
              </a:extLst>
            </p:cNvPr>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74254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7C90-AFE8-C34F-A9F2-3E73FDC1EA47}"/>
              </a:ext>
            </a:extLst>
          </p:cNvPr>
          <p:cNvSpPr>
            <a:spLocks noGrp="1"/>
          </p:cNvSpPr>
          <p:nvPr>
            <p:ph type="title"/>
          </p:nvPr>
        </p:nvSpPr>
        <p:spPr/>
        <p:txBody>
          <a:bodyPr/>
          <a:lstStyle/>
          <a:p>
            <a:r>
              <a:rPr lang="en-US" b="1" dirty="0"/>
              <a:t>Fall Risk Screening and Assessment </a:t>
            </a:r>
          </a:p>
        </p:txBody>
      </p:sp>
      <p:sp>
        <p:nvSpPr>
          <p:cNvPr id="3" name="Content Placeholder 2">
            <a:extLst>
              <a:ext uri="{FF2B5EF4-FFF2-40B4-BE49-F238E27FC236}">
                <a16:creationId xmlns:a16="http://schemas.microsoft.com/office/drawing/2014/main" id="{89CCC3E8-FE6D-014D-8120-D218D0D88177}"/>
              </a:ext>
            </a:extLst>
          </p:cNvPr>
          <p:cNvSpPr>
            <a:spLocks noGrp="1"/>
          </p:cNvSpPr>
          <p:nvPr>
            <p:ph idx="1"/>
          </p:nvPr>
        </p:nvSpPr>
        <p:spPr/>
        <p:txBody>
          <a:bodyPr/>
          <a:lstStyle/>
          <a:p>
            <a:r>
              <a:rPr lang="en-US" dirty="0"/>
              <a:t>Every Older Adults who enters the ED should have a Fall Care Plan Started:   </a:t>
            </a:r>
          </a:p>
          <a:p>
            <a:r>
              <a:rPr lang="en-US" dirty="0"/>
              <a:t>Screen – History </a:t>
            </a:r>
          </a:p>
          <a:p>
            <a:r>
              <a:rPr lang="en-US" dirty="0"/>
              <a:t>Assessment</a:t>
            </a:r>
          </a:p>
          <a:p>
            <a:r>
              <a:rPr lang="en-US" dirty="0"/>
              <a:t>Functional Assessment (for those who can,  when stable and at appropriate level of care)</a:t>
            </a:r>
          </a:p>
          <a:p>
            <a:r>
              <a:rPr lang="en-US" b="1" dirty="0">
                <a:solidFill>
                  <a:srgbClr val="A1C275"/>
                </a:solidFill>
              </a:rPr>
              <a:t>Introduce you to </a:t>
            </a:r>
            <a:r>
              <a:rPr lang="en-US" b="1" dirty="0">
                <a:solidFill>
                  <a:schemeClr val="accent5">
                    <a:lumMod val="75000"/>
                  </a:schemeClr>
                </a:solidFill>
              </a:rPr>
              <a:t>Safe Balance</a:t>
            </a:r>
          </a:p>
        </p:txBody>
      </p:sp>
      <p:sp>
        <p:nvSpPr>
          <p:cNvPr id="4" name="Rectangle 3">
            <a:extLst>
              <a:ext uri="{FF2B5EF4-FFF2-40B4-BE49-F238E27FC236}">
                <a16:creationId xmlns:a16="http://schemas.microsoft.com/office/drawing/2014/main" id="{9A5383DF-DE32-4251-8E41-46AB2596F378}"/>
              </a:ext>
            </a:extLst>
          </p:cNvPr>
          <p:cNvSpPr/>
          <p:nvPr/>
        </p:nvSpPr>
        <p:spPr>
          <a:xfrm>
            <a:off x="1908549" y="6303774"/>
            <a:ext cx="8051127" cy="384721"/>
          </a:xfrm>
          <a:prstGeom prst="rect">
            <a:avLst/>
          </a:prstGeom>
        </p:spPr>
        <p:txBody>
          <a:bodyPr wrap="square">
            <a:spAutoFit/>
          </a:bodyPr>
          <a:lstStyle/>
          <a:p>
            <a:r>
              <a:rPr lang="en-US" dirty="0">
                <a:hlinkClick r:id="rId2"/>
              </a:rPr>
              <a:t>SAFE BALANCE® Technology | Safe Balance (safe-balance.com)</a:t>
            </a:r>
            <a:endParaRPr lang="en-US" dirty="0"/>
          </a:p>
        </p:txBody>
      </p:sp>
    </p:spTree>
    <p:extLst>
      <p:ext uri="{BB962C8B-B14F-4D97-AF65-F5344CB8AC3E}">
        <p14:creationId xmlns:p14="http://schemas.microsoft.com/office/powerpoint/2010/main" val="302766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D2F57F-FDC9-4E47-9CE7-E972E3187738}"/>
              </a:ext>
            </a:extLst>
          </p:cNvPr>
          <p:cNvGraphicFramePr/>
          <p:nvPr>
            <p:extLst>
              <p:ext uri="{D42A27DB-BD31-4B8C-83A1-F6EECF244321}">
                <p14:modId xmlns:p14="http://schemas.microsoft.com/office/powerpoint/2010/main" val="1332888328"/>
              </p:ext>
            </p:extLst>
          </p:nvPr>
        </p:nvGraphicFramePr>
        <p:xfrm>
          <a:off x="560069" y="2748546"/>
          <a:ext cx="11534116" cy="326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E8ED153D-1237-472C-9DA4-F8EDA248DD50}"/>
              </a:ext>
            </a:extLst>
          </p:cNvPr>
          <p:cNvGrpSpPr/>
          <p:nvPr/>
        </p:nvGrpSpPr>
        <p:grpSpPr>
          <a:xfrm>
            <a:off x="2981142" y="3625885"/>
            <a:ext cx="4629677" cy="917184"/>
            <a:chOff x="1544897" y="583470"/>
            <a:chExt cx="4629677" cy="917184"/>
          </a:xfrm>
        </p:grpSpPr>
        <p:sp>
          <p:nvSpPr>
            <p:cNvPr id="7" name="Rectangle 6">
              <a:extLst>
                <a:ext uri="{FF2B5EF4-FFF2-40B4-BE49-F238E27FC236}">
                  <a16:creationId xmlns:a16="http://schemas.microsoft.com/office/drawing/2014/main" id="{A15E7923-FAC7-4D92-9EEF-0C663E04D55A}"/>
                </a:ext>
              </a:extLst>
            </p:cNvPr>
            <p:cNvSpPr/>
            <p:nvPr/>
          </p:nvSpPr>
          <p:spPr>
            <a:xfrm>
              <a:off x="1544897" y="583470"/>
              <a:ext cx="3345985" cy="548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89EC9228-606B-4AF9-9E81-25D60023CE47}"/>
                </a:ext>
              </a:extLst>
            </p:cNvPr>
            <p:cNvSpPr txBox="1"/>
            <p:nvPr/>
          </p:nvSpPr>
          <p:spPr>
            <a:xfrm>
              <a:off x="2321595" y="951704"/>
              <a:ext cx="3852979" cy="548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1100" kern="1200" dirty="0"/>
                <a:t>Provider Reviews </a:t>
              </a:r>
              <a:r>
                <a:rPr lang="en-US" sz="1100" dirty="0"/>
                <a:t>R</a:t>
              </a:r>
              <a:r>
                <a:rPr lang="en-US" sz="1100" kern="1200" dirty="0"/>
                <a:t>esults and Admits </a:t>
              </a:r>
              <a:r>
                <a:rPr lang="en-US" sz="1100" dirty="0"/>
                <a:t>P</a:t>
              </a:r>
              <a:r>
                <a:rPr lang="en-US" sz="1100" kern="1200" dirty="0"/>
                <a:t>atient to the Hospital</a:t>
              </a:r>
            </a:p>
          </p:txBody>
        </p:sp>
      </p:grpSp>
      <p:pic>
        <p:nvPicPr>
          <p:cNvPr id="10" name="Picture 9" descr="A picture containing text&#10;&#10;Description automatically generated">
            <a:extLst>
              <a:ext uri="{FF2B5EF4-FFF2-40B4-BE49-F238E27FC236}">
                <a16:creationId xmlns:a16="http://schemas.microsoft.com/office/drawing/2014/main" id="{48744BF0-6D32-4CF5-9389-8260E6BCDEBC}"/>
              </a:ext>
            </a:extLst>
          </p:cNvPr>
          <p:cNvPicPr>
            <a:picLocks noChangeAspect="1"/>
          </p:cNvPicPr>
          <p:nvPr/>
        </p:nvPicPr>
        <p:blipFill>
          <a:blip r:embed="rId8"/>
          <a:stretch>
            <a:fillRect/>
          </a:stretch>
        </p:blipFill>
        <p:spPr>
          <a:xfrm>
            <a:off x="9390636" y="2654787"/>
            <a:ext cx="2205255" cy="2853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118B30D2-3756-4D7F-871F-627D6315DEBB}"/>
              </a:ext>
            </a:extLst>
          </p:cNvPr>
          <p:cNvSpPr/>
          <p:nvPr/>
        </p:nvSpPr>
        <p:spPr>
          <a:xfrm>
            <a:off x="448742" y="2087074"/>
            <a:ext cx="8976612" cy="1077218"/>
          </a:xfrm>
          <a:prstGeom prst="rect">
            <a:avLst/>
          </a:prstGeom>
        </p:spPr>
        <p:txBody>
          <a:bodyPr wrap="square">
            <a:spAutoFit/>
          </a:bodyPr>
          <a:lstStyle/>
          <a:p>
            <a:r>
              <a:rPr lang="en-US" sz="3200" b="1" dirty="0"/>
              <a:t>Emergency Dept. to Admission Scenario</a:t>
            </a:r>
            <a:br>
              <a:rPr lang="en-US" sz="3200" b="1" dirty="0"/>
            </a:br>
            <a:endParaRPr lang="en-US" sz="3200" dirty="0"/>
          </a:p>
        </p:txBody>
      </p:sp>
      <p:sp>
        <p:nvSpPr>
          <p:cNvPr id="9" name="Title 8">
            <a:extLst>
              <a:ext uri="{FF2B5EF4-FFF2-40B4-BE49-F238E27FC236}">
                <a16:creationId xmlns:a16="http://schemas.microsoft.com/office/drawing/2014/main" id="{6DCEA281-2448-4026-A85D-9AD5CBD2E601}"/>
              </a:ext>
            </a:extLst>
          </p:cNvPr>
          <p:cNvSpPr>
            <a:spLocks noGrp="1"/>
          </p:cNvSpPr>
          <p:nvPr>
            <p:ph type="title"/>
          </p:nvPr>
        </p:nvSpPr>
        <p:spPr/>
        <p:txBody>
          <a:bodyPr/>
          <a:lstStyle/>
          <a:p>
            <a:r>
              <a:rPr lang="en-US" b="1" dirty="0"/>
              <a:t>Safe Balance</a:t>
            </a:r>
          </a:p>
        </p:txBody>
      </p:sp>
      <p:sp>
        <p:nvSpPr>
          <p:cNvPr id="12" name="Rectangle 11">
            <a:extLst>
              <a:ext uri="{FF2B5EF4-FFF2-40B4-BE49-F238E27FC236}">
                <a16:creationId xmlns:a16="http://schemas.microsoft.com/office/drawing/2014/main" id="{E8ED1032-562E-4AAA-99FF-0968D1B94704}"/>
              </a:ext>
            </a:extLst>
          </p:cNvPr>
          <p:cNvSpPr/>
          <p:nvPr/>
        </p:nvSpPr>
        <p:spPr>
          <a:xfrm>
            <a:off x="1938693" y="6343967"/>
            <a:ext cx="8051127" cy="384721"/>
          </a:xfrm>
          <a:prstGeom prst="rect">
            <a:avLst/>
          </a:prstGeom>
        </p:spPr>
        <p:txBody>
          <a:bodyPr wrap="square">
            <a:spAutoFit/>
          </a:bodyPr>
          <a:lstStyle/>
          <a:p>
            <a:r>
              <a:rPr lang="en-US" dirty="0">
                <a:hlinkClick r:id="rId9"/>
              </a:rPr>
              <a:t>SAFE BALANCE® Technology | Safe Balance (safe-balance.com)</a:t>
            </a:r>
            <a:endParaRPr lang="en-US" dirty="0"/>
          </a:p>
        </p:txBody>
      </p:sp>
    </p:spTree>
    <p:extLst>
      <p:ext uri="{BB962C8B-B14F-4D97-AF65-F5344CB8AC3E}">
        <p14:creationId xmlns:p14="http://schemas.microsoft.com/office/powerpoint/2010/main" val="3944837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D2F57F-FDC9-4E47-9CE7-E972E3187738}"/>
              </a:ext>
            </a:extLst>
          </p:cNvPr>
          <p:cNvGraphicFramePr/>
          <p:nvPr>
            <p:extLst>
              <p:ext uri="{D42A27DB-BD31-4B8C-83A1-F6EECF244321}">
                <p14:modId xmlns:p14="http://schemas.microsoft.com/office/powerpoint/2010/main" val="4072559646"/>
              </p:ext>
            </p:extLst>
          </p:nvPr>
        </p:nvGraphicFramePr>
        <p:xfrm>
          <a:off x="560069" y="2712191"/>
          <a:ext cx="11534116" cy="326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E8ED153D-1237-472C-9DA4-F8EDA248DD50}"/>
              </a:ext>
            </a:extLst>
          </p:cNvPr>
          <p:cNvGrpSpPr/>
          <p:nvPr/>
        </p:nvGrpSpPr>
        <p:grpSpPr>
          <a:xfrm>
            <a:off x="2560277" y="4068010"/>
            <a:ext cx="5272474" cy="548950"/>
            <a:chOff x="1544897" y="583470"/>
            <a:chExt cx="5272474" cy="548950"/>
          </a:xfrm>
        </p:grpSpPr>
        <p:sp>
          <p:nvSpPr>
            <p:cNvPr id="7" name="Rectangle 6">
              <a:extLst>
                <a:ext uri="{FF2B5EF4-FFF2-40B4-BE49-F238E27FC236}">
                  <a16:creationId xmlns:a16="http://schemas.microsoft.com/office/drawing/2014/main" id="{A15E7923-FAC7-4D92-9EEF-0C663E04D55A}"/>
                </a:ext>
              </a:extLst>
            </p:cNvPr>
            <p:cNvSpPr/>
            <p:nvPr/>
          </p:nvSpPr>
          <p:spPr>
            <a:xfrm>
              <a:off x="1544897" y="583470"/>
              <a:ext cx="3345985" cy="548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89EC9228-606B-4AF9-9E81-25D60023CE47}"/>
                </a:ext>
              </a:extLst>
            </p:cNvPr>
            <p:cNvSpPr txBox="1"/>
            <p:nvPr/>
          </p:nvSpPr>
          <p:spPr>
            <a:xfrm>
              <a:off x="2964392" y="583470"/>
              <a:ext cx="3852979" cy="548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1100" kern="1200" dirty="0"/>
                <a:t>Provider reviews results and discharges patient home with care plan, orders and referral to primary care physician for continued intervention of fall risk factors identified.</a:t>
              </a:r>
            </a:p>
          </p:txBody>
        </p:sp>
      </p:grpSp>
      <p:pic>
        <p:nvPicPr>
          <p:cNvPr id="10" name="Picture 9">
            <a:extLst>
              <a:ext uri="{FF2B5EF4-FFF2-40B4-BE49-F238E27FC236}">
                <a16:creationId xmlns:a16="http://schemas.microsoft.com/office/drawing/2014/main" id="{48744BF0-6D32-4CF5-9389-8260E6BCDEBC}"/>
              </a:ext>
            </a:extLst>
          </p:cNvPr>
          <p:cNvPicPr>
            <a:picLocks noChangeAspect="1"/>
          </p:cNvPicPr>
          <p:nvPr/>
        </p:nvPicPr>
        <p:blipFill>
          <a:blip r:embed="rId8"/>
          <a:srcRect/>
          <a:stretch/>
        </p:blipFill>
        <p:spPr>
          <a:xfrm>
            <a:off x="9390988" y="3096912"/>
            <a:ext cx="2205254" cy="2853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426EA979-EAD0-436D-850D-92092FB0A8E1}"/>
              </a:ext>
            </a:extLst>
          </p:cNvPr>
          <p:cNvSpPr/>
          <p:nvPr/>
        </p:nvSpPr>
        <p:spPr>
          <a:xfrm>
            <a:off x="448742" y="2087074"/>
            <a:ext cx="8976612" cy="1077218"/>
          </a:xfrm>
          <a:prstGeom prst="rect">
            <a:avLst/>
          </a:prstGeom>
        </p:spPr>
        <p:txBody>
          <a:bodyPr wrap="square">
            <a:spAutoFit/>
          </a:bodyPr>
          <a:lstStyle/>
          <a:p>
            <a:r>
              <a:rPr lang="en-US" sz="3200" b="1" dirty="0"/>
              <a:t>Emergency Dept. to Home Scenario</a:t>
            </a:r>
            <a:br>
              <a:rPr lang="en-US" sz="3200" b="1" dirty="0"/>
            </a:br>
            <a:endParaRPr lang="en-US" sz="3200" dirty="0"/>
          </a:p>
        </p:txBody>
      </p:sp>
      <p:sp>
        <p:nvSpPr>
          <p:cNvPr id="5" name="Title 4">
            <a:extLst>
              <a:ext uri="{FF2B5EF4-FFF2-40B4-BE49-F238E27FC236}">
                <a16:creationId xmlns:a16="http://schemas.microsoft.com/office/drawing/2014/main" id="{7D93C991-BE5D-40B7-B6CE-5BB51B5ABF28}"/>
              </a:ext>
            </a:extLst>
          </p:cNvPr>
          <p:cNvSpPr>
            <a:spLocks noGrp="1"/>
          </p:cNvSpPr>
          <p:nvPr>
            <p:ph type="title"/>
          </p:nvPr>
        </p:nvSpPr>
        <p:spPr/>
        <p:txBody>
          <a:bodyPr/>
          <a:lstStyle/>
          <a:p>
            <a:r>
              <a:rPr lang="en-US" b="1" dirty="0"/>
              <a:t>Safe Balance</a:t>
            </a:r>
          </a:p>
        </p:txBody>
      </p:sp>
      <p:sp>
        <p:nvSpPr>
          <p:cNvPr id="12" name="Rectangle 11">
            <a:extLst>
              <a:ext uri="{FF2B5EF4-FFF2-40B4-BE49-F238E27FC236}">
                <a16:creationId xmlns:a16="http://schemas.microsoft.com/office/drawing/2014/main" id="{2C6F0BD7-EF56-4D57-AA15-B5423D3FFB3F}"/>
              </a:ext>
            </a:extLst>
          </p:cNvPr>
          <p:cNvSpPr/>
          <p:nvPr/>
        </p:nvSpPr>
        <p:spPr>
          <a:xfrm>
            <a:off x="1908549" y="6303774"/>
            <a:ext cx="8051127" cy="384721"/>
          </a:xfrm>
          <a:prstGeom prst="rect">
            <a:avLst/>
          </a:prstGeom>
        </p:spPr>
        <p:txBody>
          <a:bodyPr wrap="square">
            <a:spAutoFit/>
          </a:bodyPr>
          <a:lstStyle/>
          <a:p>
            <a:r>
              <a:rPr lang="en-US" dirty="0">
                <a:hlinkClick r:id="rId9"/>
              </a:rPr>
              <a:t>SAFE BALANCE® Technology | Safe Balance (safe-balance.com)</a:t>
            </a:r>
            <a:endParaRPr lang="en-US" dirty="0"/>
          </a:p>
        </p:txBody>
      </p:sp>
    </p:spTree>
    <p:extLst>
      <p:ext uri="{BB962C8B-B14F-4D97-AF65-F5344CB8AC3E}">
        <p14:creationId xmlns:p14="http://schemas.microsoft.com/office/powerpoint/2010/main" val="262947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70BA-2FF5-B147-9A8C-3934856FC073}"/>
              </a:ext>
            </a:extLst>
          </p:cNvPr>
          <p:cNvSpPr>
            <a:spLocks noGrp="1"/>
          </p:cNvSpPr>
          <p:nvPr>
            <p:ph type="title"/>
          </p:nvPr>
        </p:nvSpPr>
        <p:spPr>
          <a:xfrm>
            <a:off x="560069" y="645477"/>
            <a:ext cx="11335092" cy="1292226"/>
          </a:xfrm>
        </p:spPr>
        <p:txBody>
          <a:bodyPr/>
          <a:lstStyle/>
          <a:p>
            <a:r>
              <a:rPr lang="en-US" sz="3000" b="1" dirty="0"/>
              <a:t>Risks Continually Managed throughout Continuum of Care</a:t>
            </a:r>
          </a:p>
        </p:txBody>
      </p:sp>
      <p:graphicFrame>
        <p:nvGraphicFramePr>
          <p:cNvPr id="6" name="Object 5">
            <a:extLst>
              <a:ext uri="{FF2B5EF4-FFF2-40B4-BE49-F238E27FC236}">
                <a16:creationId xmlns:a16="http://schemas.microsoft.com/office/drawing/2014/main" id="{7F328E27-7B82-4EF3-A827-8650DFCD129A}"/>
              </a:ext>
            </a:extLst>
          </p:cNvPr>
          <p:cNvGraphicFramePr>
            <a:graphicFrameLocks noChangeAspect="1"/>
          </p:cNvGraphicFramePr>
          <p:nvPr>
            <p:extLst>
              <p:ext uri="{D42A27DB-BD31-4B8C-83A1-F6EECF244321}">
                <p14:modId xmlns:p14="http://schemas.microsoft.com/office/powerpoint/2010/main" val="2402867182"/>
              </p:ext>
            </p:extLst>
          </p:nvPr>
        </p:nvGraphicFramePr>
        <p:xfrm>
          <a:off x="560069" y="2354945"/>
          <a:ext cx="3552949" cy="4382975"/>
        </p:xfrm>
        <a:graphic>
          <a:graphicData uri="http://schemas.openxmlformats.org/presentationml/2006/ole">
            <mc:AlternateContent xmlns:mc="http://schemas.openxmlformats.org/markup-compatibility/2006">
              <mc:Choice xmlns:v="urn:schemas-microsoft-com:vml" Requires="v">
                <p:oleObj spid="_x0000_s1051" name="Acrobat Document" r:id="rId3" imgW="4663388" imgH="6034971" progId="AcroExch.Document.DC">
                  <p:embed/>
                </p:oleObj>
              </mc:Choice>
              <mc:Fallback>
                <p:oleObj name="Acrobat Document" r:id="rId3" imgW="4663388" imgH="6034971" progId="AcroExch.Document.DC">
                  <p:embed/>
                  <p:pic>
                    <p:nvPicPr>
                      <p:cNvPr id="0" name=""/>
                      <p:cNvPicPr/>
                      <p:nvPr/>
                    </p:nvPicPr>
                    <p:blipFill>
                      <a:blip r:embed="rId4"/>
                      <a:stretch>
                        <a:fillRect/>
                      </a:stretch>
                    </p:blipFill>
                    <p:spPr>
                      <a:xfrm>
                        <a:off x="560069" y="2354945"/>
                        <a:ext cx="3552949" cy="4382975"/>
                      </a:xfrm>
                      <a:prstGeom prst="rect">
                        <a:avLst/>
                      </a:prstGeom>
                    </p:spPr>
                  </p:pic>
                </p:oleObj>
              </mc:Fallback>
            </mc:AlternateContent>
          </a:graphicData>
        </a:graphic>
      </p:graphicFrame>
      <p:pic>
        <p:nvPicPr>
          <p:cNvPr id="12" name="Picture 11" descr="A picture containing diagram&#10;&#10;Description automatically generated">
            <a:extLst>
              <a:ext uri="{FF2B5EF4-FFF2-40B4-BE49-F238E27FC236}">
                <a16:creationId xmlns:a16="http://schemas.microsoft.com/office/drawing/2014/main" id="{298A4517-56A3-47DE-B5D7-3662A83EDC56}"/>
              </a:ext>
            </a:extLst>
          </p:cNvPr>
          <p:cNvPicPr>
            <a:picLocks noChangeAspect="1"/>
          </p:cNvPicPr>
          <p:nvPr/>
        </p:nvPicPr>
        <p:blipFill>
          <a:blip r:embed="rId5"/>
          <a:stretch>
            <a:fillRect/>
          </a:stretch>
        </p:blipFill>
        <p:spPr>
          <a:xfrm>
            <a:off x="7523073" y="2206800"/>
            <a:ext cx="1983638" cy="2567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ext&#10;&#10;Description automatically generated">
            <a:extLst>
              <a:ext uri="{FF2B5EF4-FFF2-40B4-BE49-F238E27FC236}">
                <a16:creationId xmlns:a16="http://schemas.microsoft.com/office/drawing/2014/main" id="{199920F9-E6A6-4C97-B912-AE7A2E96E7A3}"/>
              </a:ext>
            </a:extLst>
          </p:cNvPr>
          <p:cNvPicPr>
            <a:picLocks noChangeAspect="1"/>
          </p:cNvPicPr>
          <p:nvPr/>
        </p:nvPicPr>
        <p:blipFill>
          <a:blip r:embed="rId6"/>
          <a:stretch>
            <a:fillRect/>
          </a:stretch>
        </p:blipFill>
        <p:spPr>
          <a:xfrm>
            <a:off x="8655338" y="3753869"/>
            <a:ext cx="1892942" cy="2449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Graphical user interface, text, application&#10;&#10;Description automatically generated">
            <a:extLst>
              <a:ext uri="{FF2B5EF4-FFF2-40B4-BE49-F238E27FC236}">
                <a16:creationId xmlns:a16="http://schemas.microsoft.com/office/drawing/2014/main" id="{0F25D5C8-4046-4CD7-8121-C2438F166F5E}"/>
              </a:ext>
            </a:extLst>
          </p:cNvPr>
          <p:cNvPicPr>
            <a:picLocks noChangeAspect="1"/>
          </p:cNvPicPr>
          <p:nvPr/>
        </p:nvPicPr>
        <p:blipFill>
          <a:blip r:embed="rId7"/>
          <a:stretch>
            <a:fillRect/>
          </a:stretch>
        </p:blipFill>
        <p:spPr>
          <a:xfrm>
            <a:off x="9696906" y="2610095"/>
            <a:ext cx="2198255" cy="284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iagram&#10;&#10;Description automatically generated">
            <a:extLst>
              <a:ext uri="{FF2B5EF4-FFF2-40B4-BE49-F238E27FC236}">
                <a16:creationId xmlns:a16="http://schemas.microsoft.com/office/drawing/2014/main" id="{87B58668-DD31-4426-BC0A-0DE1FF949649}"/>
              </a:ext>
            </a:extLst>
          </p:cNvPr>
          <p:cNvPicPr>
            <a:picLocks noChangeAspect="1"/>
          </p:cNvPicPr>
          <p:nvPr/>
        </p:nvPicPr>
        <p:blipFill>
          <a:blip r:embed="rId8"/>
          <a:stretch>
            <a:fillRect/>
          </a:stretch>
        </p:blipFill>
        <p:spPr>
          <a:xfrm>
            <a:off x="4494006" y="2206800"/>
            <a:ext cx="2648079" cy="342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raphical user interface, text&#10;&#10;Description automatically generated">
            <a:extLst>
              <a:ext uri="{FF2B5EF4-FFF2-40B4-BE49-F238E27FC236}">
                <a16:creationId xmlns:a16="http://schemas.microsoft.com/office/drawing/2014/main" id="{5B43EC1F-CC79-4F63-ACE0-B4DD79803C9F}"/>
              </a:ext>
            </a:extLst>
          </p:cNvPr>
          <p:cNvPicPr>
            <a:picLocks noChangeAspect="1"/>
          </p:cNvPicPr>
          <p:nvPr/>
        </p:nvPicPr>
        <p:blipFill>
          <a:blip r:embed="rId9"/>
          <a:stretch>
            <a:fillRect/>
          </a:stretch>
        </p:blipFill>
        <p:spPr>
          <a:xfrm>
            <a:off x="6332196" y="3251818"/>
            <a:ext cx="2000766" cy="2589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7787FE33-65F1-40EA-8027-1D35334B00BE}"/>
              </a:ext>
            </a:extLst>
          </p:cNvPr>
          <p:cNvSpPr/>
          <p:nvPr/>
        </p:nvSpPr>
        <p:spPr>
          <a:xfrm>
            <a:off x="1908549" y="6303774"/>
            <a:ext cx="8051127" cy="384721"/>
          </a:xfrm>
          <a:prstGeom prst="rect">
            <a:avLst/>
          </a:prstGeom>
        </p:spPr>
        <p:txBody>
          <a:bodyPr wrap="square">
            <a:spAutoFit/>
          </a:bodyPr>
          <a:lstStyle/>
          <a:p>
            <a:r>
              <a:rPr lang="en-US" dirty="0">
                <a:hlinkClick r:id="rId10"/>
              </a:rPr>
              <a:t>SAFE BALANCE® Technology | Safe Balance (safe-balance.com)</a:t>
            </a:r>
            <a:endParaRPr lang="en-US" dirty="0"/>
          </a:p>
        </p:txBody>
      </p:sp>
    </p:spTree>
    <p:extLst>
      <p:ext uri="{BB962C8B-B14F-4D97-AF65-F5344CB8AC3E}">
        <p14:creationId xmlns:p14="http://schemas.microsoft.com/office/powerpoint/2010/main" val="228148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23479" y="214984"/>
            <a:ext cx="4783017" cy="1292225"/>
          </a:xfrm>
        </p:spPr>
        <p:txBody>
          <a:bodyPr/>
          <a:lstStyle/>
          <a:p>
            <a:pPr algn="ctr" eaLnBrk="1" hangingPunct="1"/>
            <a:br>
              <a:rPr lang="en-US" dirty="0"/>
            </a:br>
            <a:r>
              <a:rPr lang="en-US" b="1" dirty="0"/>
              <a:t>Think Vulnerable Populations: </a:t>
            </a:r>
            <a:br>
              <a:rPr lang="en-US" dirty="0"/>
            </a:br>
            <a:endParaRPr lang="en-US" dirty="0"/>
          </a:p>
        </p:txBody>
      </p:sp>
      <p:pic>
        <p:nvPicPr>
          <p:cNvPr id="5" name="Picture 4">
            <a:extLst>
              <a:ext uri="{FF2B5EF4-FFF2-40B4-BE49-F238E27FC236}">
                <a16:creationId xmlns:a16="http://schemas.microsoft.com/office/drawing/2014/main" id="{F85D292E-0D94-4F4A-8164-C98F181AAF4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160" t="631" r="16593" b="-194"/>
          <a:stretch/>
        </p:blipFill>
        <p:spPr>
          <a:xfrm>
            <a:off x="6270171" y="0"/>
            <a:ext cx="5921829" cy="6858000"/>
          </a:xfrm>
          <a:prstGeom prst="rect">
            <a:avLst/>
          </a:prstGeom>
        </p:spPr>
      </p:pic>
      <p:grpSp>
        <p:nvGrpSpPr>
          <p:cNvPr id="2" name="Group 1">
            <a:extLst>
              <a:ext uri="{FF2B5EF4-FFF2-40B4-BE49-F238E27FC236}">
                <a16:creationId xmlns:a16="http://schemas.microsoft.com/office/drawing/2014/main" id="{97FA3C2E-1EC0-427E-8C41-E4098252D86A}"/>
              </a:ext>
            </a:extLst>
          </p:cNvPr>
          <p:cNvGrpSpPr/>
          <p:nvPr/>
        </p:nvGrpSpPr>
        <p:grpSpPr>
          <a:xfrm>
            <a:off x="1494611" y="1708222"/>
            <a:ext cx="3240751" cy="3868613"/>
            <a:chOff x="1351346" y="1708222"/>
            <a:chExt cx="3527285" cy="4195806"/>
          </a:xfrm>
        </p:grpSpPr>
        <p:sp>
          <p:nvSpPr>
            <p:cNvPr id="6" name="Google Shape;429;p22">
              <a:extLst>
                <a:ext uri="{FF2B5EF4-FFF2-40B4-BE49-F238E27FC236}">
                  <a16:creationId xmlns:a16="http://schemas.microsoft.com/office/drawing/2014/main" id="{940D5023-AEFA-453D-AEF1-9B2954B6CD6C}"/>
                </a:ext>
              </a:extLst>
            </p:cNvPr>
            <p:cNvSpPr/>
            <p:nvPr/>
          </p:nvSpPr>
          <p:spPr>
            <a:xfrm>
              <a:off x="1351347" y="1708222"/>
              <a:ext cx="3527284" cy="732474"/>
            </a:xfrm>
            <a:prstGeom prst="roundRect">
              <a:avLst>
                <a:gd name="adj" fmla="val 50000"/>
              </a:avLst>
            </a:prstGeom>
            <a:solidFill>
              <a:srgbClr val="94BA62"/>
            </a:solidFill>
            <a:ln>
              <a:noFill/>
            </a:ln>
          </p:spPr>
          <p:txBody>
            <a:bodyPr spcFirstLastPara="1" wrap="square" lIns="91425" tIns="91425" rIns="91425" bIns="91425" anchor="ctr" anchorCtr="0">
              <a:noAutofit/>
            </a:bodyPr>
            <a:lstStyle/>
            <a:p>
              <a:pPr algn="ctr">
                <a:lnSpc>
                  <a:spcPct val="90000"/>
                </a:lnSpc>
              </a:pPr>
              <a:r>
                <a:rPr lang="en-US" sz="2400" b="1" dirty="0"/>
                <a:t>Age: &gt;85 years</a:t>
              </a:r>
            </a:p>
          </p:txBody>
        </p:sp>
        <p:sp>
          <p:nvSpPr>
            <p:cNvPr id="7" name="Google Shape;429;p22">
              <a:extLst>
                <a:ext uri="{FF2B5EF4-FFF2-40B4-BE49-F238E27FC236}">
                  <a16:creationId xmlns:a16="http://schemas.microsoft.com/office/drawing/2014/main" id="{04B43E9E-F8E0-4D2E-A394-DB6131F2460F}"/>
                </a:ext>
              </a:extLst>
            </p:cNvPr>
            <p:cNvSpPr/>
            <p:nvPr/>
          </p:nvSpPr>
          <p:spPr>
            <a:xfrm>
              <a:off x="1351346" y="2574055"/>
              <a:ext cx="3527284" cy="732474"/>
            </a:xfrm>
            <a:prstGeom prst="roundRect">
              <a:avLst>
                <a:gd name="adj" fmla="val 50000"/>
              </a:avLst>
            </a:prstGeom>
            <a:solidFill>
              <a:srgbClr val="94BA62"/>
            </a:solidFill>
            <a:ln>
              <a:noFill/>
            </a:ln>
          </p:spPr>
          <p:txBody>
            <a:bodyPr spcFirstLastPara="1" wrap="square" lIns="91425" tIns="91425" rIns="91425" bIns="91425" anchor="ctr" anchorCtr="0">
              <a:noAutofit/>
            </a:bodyPr>
            <a:lstStyle/>
            <a:p>
              <a:pPr algn="ctr">
                <a:lnSpc>
                  <a:spcPct val="90000"/>
                </a:lnSpc>
              </a:pPr>
              <a:r>
                <a:rPr lang="en-US" sz="2400" b="1" dirty="0"/>
                <a:t>Frailty</a:t>
              </a:r>
            </a:p>
          </p:txBody>
        </p:sp>
        <p:sp>
          <p:nvSpPr>
            <p:cNvPr id="8" name="Google Shape;429;p22">
              <a:extLst>
                <a:ext uri="{FF2B5EF4-FFF2-40B4-BE49-F238E27FC236}">
                  <a16:creationId xmlns:a16="http://schemas.microsoft.com/office/drawing/2014/main" id="{022BF8DB-FF24-4DEF-9691-B45115DA8CC0}"/>
                </a:ext>
              </a:extLst>
            </p:cNvPr>
            <p:cNvSpPr/>
            <p:nvPr/>
          </p:nvSpPr>
          <p:spPr>
            <a:xfrm>
              <a:off x="1351346" y="3439888"/>
              <a:ext cx="3527284" cy="732474"/>
            </a:xfrm>
            <a:prstGeom prst="roundRect">
              <a:avLst>
                <a:gd name="adj" fmla="val 50000"/>
              </a:avLst>
            </a:prstGeom>
            <a:solidFill>
              <a:srgbClr val="94BA62"/>
            </a:solidFill>
            <a:ln>
              <a:noFill/>
            </a:ln>
          </p:spPr>
          <p:txBody>
            <a:bodyPr spcFirstLastPara="1" wrap="square" lIns="91425" tIns="91425" rIns="91425" bIns="91425" anchor="ctr" anchorCtr="0">
              <a:noAutofit/>
            </a:bodyPr>
            <a:lstStyle/>
            <a:p>
              <a:pPr algn="ctr">
                <a:lnSpc>
                  <a:spcPct val="90000"/>
                </a:lnSpc>
              </a:pPr>
              <a:r>
                <a:rPr lang="en-US" sz="2400" b="1" dirty="0"/>
                <a:t>Known Fallers</a:t>
              </a:r>
            </a:p>
          </p:txBody>
        </p:sp>
        <p:sp>
          <p:nvSpPr>
            <p:cNvPr id="9" name="Google Shape;429;p22">
              <a:extLst>
                <a:ext uri="{FF2B5EF4-FFF2-40B4-BE49-F238E27FC236}">
                  <a16:creationId xmlns:a16="http://schemas.microsoft.com/office/drawing/2014/main" id="{0F1D488B-D418-4E90-B027-130BBDCB33DD}"/>
                </a:ext>
              </a:extLst>
            </p:cNvPr>
            <p:cNvSpPr/>
            <p:nvPr/>
          </p:nvSpPr>
          <p:spPr>
            <a:xfrm>
              <a:off x="1351346" y="4305721"/>
              <a:ext cx="3527284" cy="732474"/>
            </a:xfrm>
            <a:prstGeom prst="roundRect">
              <a:avLst>
                <a:gd name="adj" fmla="val 50000"/>
              </a:avLst>
            </a:prstGeom>
            <a:solidFill>
              <a:srgbClr val="94BA62"/>
            </a:solidFill>
            <a:ln>
              <a:noFill/>
            </a:ln>
          </p:spPr>
          <p:txBody>
            <a:bodyPr spcFirstLastPara="1" wrap="square" lIns="91425" tIns="91425" rIns="91425" bIns="91425" anchor="ctr" anchorCtr="0">
              <a:noAutofit/>
            </a:bodyPr>
            <a:lstStyle/>
            <a:p>
              <a:pPr algn="ctr">
                <a:lnSpc>
                  <a:spcPct val="90000"/>
                </a:lnSpc>
              </a:pPr>
              <a:r>
                <a:rPr lang="en-US" sz="2400" b="1" dirty="0"/>
                <a:t>Prior Hip Fracture</a:t>
              </a:r>
            </a:p>
          </p:txBody>
        </p:sp>
        <p:sp>
          <p:nvSpPr>
            <p:cNvPr id="10" name="Google Shape;429;p22">
              <a:extLst>
                <a:ext uri="{FF2B5EF4-FFF2-40B4-BE49-F238E27FC236}">
                  <a16:creationId xmlns:a16="http://schemas.microsoft.com/office/drawing/2014/main" id="{0295C4DA-A20B-4405-994F-8DC1605E2DCD}"/>
                </a:ext>
              </a:extLst>
            </p:cNvPr>
            <p:cNvSpPr/>
            <p:nvPr/>
          </p:nvSpPr>
          <p:spPr>
            <a:xfrm>
              <a:off x="1351346" y="5171554"/>
              <a:ext cx="3527284" cy="732474"/>
            </a:xfrm>
            <a:prstGeom prst="roundRect">
              <a:avLst>
                <a:gd name="adj" fmla="val 50000"/>
              </a:avLst>
            </a:prstGeom>
            <a:solidFill>
              <a:srgbClr val="94BA62"/>
            </a:solidFill>
            <a:ln>
              <a:noFill/>
            </a:ln>
          </p:spPr>
          <p:txBody>
            <a:bodyPr spcFirstLastPara="1" wrap="square" lIns="91425" tIns="91425" rIns="91425" bIns="91425" anchor="ctr" anchorCtr="0">
              <a:noAutofit/>
            </a:bodyPr>
            <a:lstStyle/>
            <a:p>
              <a:pPr algn="ctr">
                <a:lnSpc>
                  <a:spcPct val="90000"/>
                </a:lnSpc>
              </a:pPr>
              <a:r>
                <a:rPr lang="en-US" sz="2400" b="1" dirty="0"/>
                <a:t>Dementia</a:t>
              </a:r>
            </a:p>
          </p:txBody>
        </p:sp>
      </p:grpSp>
      <p:sp>
        <p:nvSpPr>
          <p:cNvPr id="11" name="Google Shape;429;p22">
            <a:extLst>
              <a:ext uri="{FF2B5EF4-FFF2-40B4-BE49-F238E27FC236}">
                <a16:creationId xmlns:a16="http://schemas.microsoft.com/office/drawing/2014/main" id="{8A7B9836-B48C-4D55-8CE6-681014CB656D}"/>
              </a:ext>
            </a:extLst>
          </p:cNvPr>
          <p:cNvSpPr/>
          <p:nvPr/>
        </p:nvSpPr>
        <p:spPr>
          <a:xfrm>
            <a:off x="1494611" y="5699794"/>
            <a:ext cx="3240750" cy="675355"/>
          </a:xfrm>
          <a:prstGeom prst="roundRect">
            <a:avLst>
              <a:gd name="adj" fmla="val 50000"/>
            </a:avLst>
          </a:prstGeom>
          <a:solidFill>
            <a:srgbClr val="94BA62"/>
          </a:solidFill>
          <a:ln>
            <a:noFill/>
          </a:ln>
        </p:spPr>
        <p:txBody>
          <a:bodyPr spcFirstLastPara="1" wrap="square" lIns="91425" tIns="91425" rIns="91425" bIns="91425" anchor="ctr" anchorCtr="0">
            <a:noAutofit/>
          </a:bodyPr>
          <a:lstStyle/>
          <a:p>
            <a:pPr algn="ctr">
              <a:lnSpc>
                <a:spcPct val="90000"/>
              </a:lnSpc>
            </a:pPr>
            <a:r>
              <a:rPr lang="en-US" sz="2400" b="1" dirty="0"/>
              <a:t>Others…</a:t>
            </a:r>
          </a:p>
        </p:txBody>
      </p:sp>
    </p:spTree>
    <p:extLst>
      <p:ext uri="{BB962C8B-B14F-4D97-AF65-F5344CB8AC3E}">
        <p14:creationId xmlns:p14="http://schemas.microsoft.com/office/powerpoint/2010/main" val="364125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1B44-F3EF-8041-A1A8-7680AD1C4750}"/>
              </a:ext>
            </a:extLst>
          </p:cNvPr>
          <p:cNvSpPr>
            <a:spLocks noGrp="1"/>
          </p:cNvSpPr>
          <p:nvPr>
            <p:ph type="title" idx="4294967295"/>
          </p:nvPr>
        </p:nvSpPr>
        <p:spPr>
          <a:xfrm>
            <a:off x="88760" y="296418"/>
            <a:ext cx="6096000" cy="1292225"/>
          </a:xfrm>
        </p:spPr>
        <p:txBody>
          <a:bodyPr/>
          <a:lstStyle/>
          <a:p>
            <a:r>
              <a:rPr lang="en-US" b="1" dirty="0"/>
              <a:t>Let’s Commit To Change </a:t>
            </a:r>
          </a:p>
        </p:txBody>
      </p:sp>
      <p:sp>
        <p:nvSpPr>
          <p:cNvPr id="3" name="Content Placeholder 2">
            <a:extLst>
              <a:ext uri="{FF2B5EF4-FFF2-40B4-BE49-F238E27FC236}">
                <a16:creationId xmlns:a16="http://schemas.microsoft.com/office/drawing/2014/main" id="{CCEA4CAA-6A93-D84F-BB47-0C4F38628EBF}"/>
              </a:ext>
            </a:extLst>
          </p:cNvPr>
          <p:cNvSpPr>
            <a:spLocks noGrp="1"/>
          </p:cNvSpPr>
          <p:nvPr>
            <p:ph idx="4294967295"/>
          </p:nvPr>
        </p:nvSpPr>
        <p:spPr>
          <a:xfrm>
            <a:off x="160774" y="1588643"/>
            <a:ext cx="5757707" cy="4862399"/>
          </a:xfrm>
        </p:spPr>
        <p:txBody>
          <a:bodyPr/>
          <a:lstStyle/>
          <a:p>
            <a:pPr marL="0" indent="0" algn="ctr">
              <a:buNone/>
            </a:pPr>
            <a:r>
              <a:rPr lang="en-US" b="1" dirty="0">
                <a:solidFill>
                  <a:srgbClr val="A5C249"/>
                </a:solidFill>
              </a:rPr>
              <a:t>It is our shared  responsibility to: </a:t>
            </a:r>
          </a:p>
          <a:p>
            <a:pPr marL="0" indent="0" algn="ctr">
              <a:spcBef>
                <a:spcPts val="1800"/>
              </a:spcBef>
              <a:buNone/>
            </a:pPr>
            <a:r>
              <a:rPr lang="en-US" sz="2400" dirty="0">
                <a:solidFill>
                  <a:schemeClr val="bg1"/>
                </a:solidFill>
              </a:rPr>
              <a:t>- Keep vulnerable patients safe! </a:t>
            </a:r>
          </a:p>
          <a:p>
            <a:pPr marL="0" indent="0" algn="ctr">
              <a:spcBef>
                <a:spcPts val="1800"/>
              </a:spcBef>
              <a:buNone/>
            </a:pPr>
            <a:r>
              <a:rPr lang="en-US" sz="2400" dirty="0">
                <a:solidFill>
                  <a:schemeClr val="bg1"/>
                </a:solidFill>
              </a:rPr>
              <a:t>- Integrate safe technology into the practice setting and workflow!</a:t>
            </a:r>
          </a:p>
          <a:p>
            <a:pPr marL="0" indent="0" algn="ctr">
              <a:spcBef>
                <a:spcPts val="1800"/>
              </a:spcBef>
              <a:buNone/>
            </a:pPr>
            <a:r>
              <a:rPr lang="en-US" sz="2400" dirty="0">
                <a:solidFill>
                  <a:schemeClr val="bg1"/>
                </a:solidFill>
              </a:rPr>
              <a:t>- Initiate individualized care plans to mitigate and eliminate fall risks!</a:t>
            </a:r>
          </a:p>
          <a:p>
            <a:pPr marL="0" indent="0" algn="ctr">
              <a:spcBef>
                <a:spcPts val="1800"/>
              </a:spcBef>
              <a:buNone/>
            </a:pPr>
            <a:r>
              <a:rPr lang="en-US" sz="2400" dirty="0">
                <a:solidFill>
                  <a:schemeClr val="bg1"/>
                </a:solidFill>
              </a:rPr>
              <a:t>- Promote function, and </a:t>
            </a:r>
            <a:r>
              <a:rPr lang="en-US" b="1" dirty="0">
                <a:solidFill>
                  <a:srgbClr val="55A839"/>
                </a:solidFill>
              </a:rPr>
              <a:t>Save Lives!</a:t>
            </a:r>
          </a:p>
          <a:p>
            <a:pPr marL="0" indent="0">
              <a:buNone/>
            </a:pPr>
            <a:endParaRPr lang="en-US" sz="2400" dirty="0"/>
          </a:p>
        </p:txBody>
      </p:sp>
      <p:pic>
        <p:nvPicPr>
          <p:cNvPr id="5122" name="Picture 2" descr="See the source image">
            <a:extLst>
              <a:ext uri="{FF2B5EF4-FFF2-40B4-BE49-F238E27FC236}">
                <a16:creationId xmlns:a16="http://schemas.microsoft.com/office/drawing/2014/main" id="{63436A01-DB83-4E87-ABA5-8DCD8ABFEB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3" r="6581"/>
          <a:stretch/>
        </p:blipFill>
        <p:spPr bwMode="auto">
          <a:xfrm>
            <a:off x="6273520" y="0"/>
            <a:ext cx="60390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9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8545-84E9-6740-B75F-0B821AA97F94}"/>
              </a:ext>
            </a:extLst>
          </p:cNvPr>
          <p:cNvSpPr>
            <a:spLocks noGrp="1"/>
          </p:cNvSpPr>
          <p:nvPr>
            <p:ph type="title"/>
          </p:nvPr>
        </p:nvSpPr>
        <p:spPr/>
        <p:txBody>
          <a:bodyPr/>
          <a:lstStyle/>
          <a:p>
            <a:r>
              <a:rPr lang="en-US" b="1" dirty="0"/>
              <a:t>Thank You and Please Share More!</a:t>
            </a:r>
          </a:p>
        </p:txBody>
      </p:sp>
      <p:sp>
        <p:nvSpPr>
          <p:cNvPr id="3" name="Content Placeholder 2">
            <a:extLst>
              <a:ext uri="{FF2B5EF4-FFF2-40B4-BE49-F238E27FC236}">
                <a16:creationId xmlns:a16="http://schemas.microsoft.com/office/drawing/2014/main" id="{8905F143-62BD-824F-B901-3795EA7E2B03}"/>
              </a:ext>
            </a:extLst>
          </p:cNvPr>
          <p:cNvSpPr>
            <a:spLocks noGrp="1"/>
          </p:cNvSpPr>
          <p:nvPr>
            <p:ph idx="1"/>
          </p:nvPr>
        </p:nvSpPr>
        <p:spPr>
          <a:xfrm>
            <a:off x="982979" y="2017713"/>
            <a:ext cx="9429751" cy="4114800"/>
          </a:xfrm>
        </p:spPr>
        <p:txBody>
          <a:bodyPr/>
          <a:lstStyle/>
          <a:p>
            <a:pPr marL="0" indent="0">
              <a:buNone/>
            </a:pPr>
            <a:r>
              <a:rPr lang="en-US" sz="2800" b="1" dirty="0">
                <a:solidFill>
                  <a:srgbClr val="55A839"/>
                </a:solidFill>
              </a:rPr>
              <a:t>Thank you </a:t>
            </a:r>
            <a:r>
              <a:rPr lang="en-US" sz="2800" dirty="0"/>
              <a:t>for attending, be a </a:t>
            </a:r>
            <a:r>
              <a:rPr lang="en-US" sz="2800" b="1" dirty="0">
                <a:solidFill>
                  <a:srgbClr val="A5C249"/>
                </a:solidFill>
              </a:rPr>
              <a:t>Champion for Change</a:t>
            </a:r>
            <a:r>
              <a:rPr lang="en-US" sz="2800" dirty="0"/>
              <a:t>, and keep me posted – </a:t>
            </a:r>
            <a:r>
              <a:rPr lang="en-US" sz="2800" b="1" dirty="0">
                <a:solidFill>
                  <a:srgbClr val="A5C249"/>
                </a:solidFill>
              </a:rPr>
              <a:t>I am here for you!</a:t>
            </a:r>
          </a:p>
          <a:p>
            <a:pPr>
              <a:buFontTx/>
              <a:buChar char="-"/>
            </a:pPr>
            <a:r>
              <a:rPr lang="en-US" sz="2800" b="1" dirty="0">
                <a:solidFill>
                  <a:srgbClr val="55A839"/>
                </a:solidFill>
              </a:rPr>
              <a:t>Patricia Quigley</a:t>
            </a:r>
            <a:r>
              <a:rPr lang="en-US" sz="2000" b="1" dirty="0">
                <a:solidFill>
                  <a:srgbClr val="55A839"/>
                </a:solidFill>
              </a:rPr>
              <a:t>, </a:t>
            </a:r>
            <a:r>
              <a:rPr lang="en-US" sz="2000" dirty="0"/>
              <a:t>PhD, MPH, ARNP, CRRN, FAAN, FAANP, FARN, Nurse Consultant</a:t>
            </a:r>
          </a:p>
          <a:p>
            <a:pPr marL="0" indent="0">
              <a:buNone/>
            </a:pPr>
            <a:r>
              <a:rPr lang="en-US" sz="2000" dirty="0"/>
              <a:t>	</a:t>
            </a:r>
          </a:p>
          <a:p>
            <a:endParaRPr lang="en-US" dirty="0"/>
          </a:p>
        </p:txBody>
      </p:sp>
      <p:pic>
        <p:nvPicPr>
          <p:cNvPr id="12" name="Graphic 11" descr="Email">
            <a:extLst>
              <a:ext uri="{FF2B5EF4-FFF2-40B4-BE49-F238E27FC236}">
                <a16:creationId xmlns:a16="http://schemas.microsoft.com/office/drawing/2014/main" id="{2FD6DD18-DBF3-4F67-97FE-E06F40BD03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676" y="3778568"/>
            <a:ext cx="445279" cy="445279"/>
          </a:xfrm>
          <a:prstGeom prst="rect">
            <a:avLst/>
          </a:prstGeom>
        </p:spPr>
      </p:pic>
      <p:sp>
        <p:nvSpPr>
          <p:cNvPr id="13" name="Rectangle 12">
            <a:extLst>
              <a:ext uri="{FF2B5EF4-FFF2-40B4-BE49-F238E27FC236}">
                <a16:creationId xmlns:a16="http://schemas.microsoft.com/office/drawing/2014/main" id="{092E13A6-5839-4519-8E2E-CF769D11FB21}"/>
              </a:ext>
            </a:extLst>
          </p:cNvPr>
          <p:cNvSpPr/>
          <p:nvPr/>
        </p:nvSpPr>
        <p:spPr>
          <a:xfrm>
            <a:off x="1487954" y="3823737"/>
            <a:ext cx="4874745" cy="400110"/>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a:ea typeface="ＭＳ Ｐゴシック"/>
                <a:cs typeface="+mn-cs"/>
                <a:hlinkClick r:id="rId4">
                  <a:extLst>
                    <a:ext uri="{A12FA001-AC4F-418D-AE19-62706E023703}">
                      <ahyp:hlinkClr xmlns:ahyp="http://schemas.microsoft.com/office/drawing/2018/hyperlinkcolor" val="tx"/>
                    </a:ext>
                  </a:extLst>
                </a:hlinkClick>
              </a:rPr>
              <a:t>pquigley1@tampabay.rr.com</a:t>
            </a:r>
            <a:endParaRPr kumimoji="0" lang="en-US" sz="2000" b="0" i="0" u="none" strike="noStrike" kern="1200" cap="none" spc="0" normalizeH="0" baseline="0" noProof="0" dirty="0">
              <a:ln>
                <a:noFill/>
              </a:ln>
              <a:solidFill>
                <a:prstClr val="black"/>
              </a:solidFill>
              <a:effectLst/>
              <a:uLnTx/>
              <a:uFillTx/>
              <a:latin typeface="Tahoma"/>
              <a:ea typeface="ＭＳ Ｐゴシック"/>
              <a:cs typeface="+mn-cs"/>
            </a:endParaRPr>
          </a:p>
        </p:txBody>
      </p:sp>
      <p:pic>
        <p:nvPicPr>
          <p:cNvPr id="15" name="Picture 2" descr="https://t4.ftcdn.net/jpg/01/27/67/07/240_F_127670721_BsKiii6VopazxT3xVoIFz9QKfLehhJYj.jpg">
            <a:extLst>
              <a:ext uri="{FF2B5EF4-FFF2-40B4-BE49-F238E27FC236}">
                <a16:creationId xmlns:a16="http://schemas.microsoft.com/office/drawing/2014/main" id="{5A5A269C-5D35-4B17-B269-0BC9939B48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 t="-920" r="-30" b="-152"/>
          <a:stretch/>
        </p:blipFill>
        <p:spPr bwMode="auto">
          <a:xfrm>
            <a:off x="3088395" y="4467550"/>
            <a:ext cx="6015210" cy="2278735"/>
          </a:xfrm>
          <a:prstGeom prst="rect">
            <a:avLst/>
          </a:prstGeom>
          <a:noFill/>
        </p:spPr>
      </p:pic>
    </p:spTree>
    <p:extLst>
      <p:ext uri="{BB962C8B-B14F-4D97-AF65-F5344CB8AC3E}">
        <p14:creationId xmlns:p14="http://schemas.microsoft.com/office/powerpoint/2010/main" val="985348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622E-DFB7-F44A-A349-3F13F56694A9}"/>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6EF9F586-CE6F-6D41-B31E-4D1E8E6DC7B8}"/>
              </a:ext>
            </a:extLst>
          </p:cNvPr>
          <p:cNvSpPr>
            <a:spLocks noGrp="1"/>
          </p:cNvSpPr>
          <p:nvPr>
            <p:ph idx="1"/>
          </p:nvPr>
        </p:nvSpPr>
        <p:spPr/>
        <p:txBody>
          <a:bodyPr/>
          <a:lstStyle/>
          <a:p>
            <a:r>
              <a:rPr lang="en-US" sz="2000" dirty="0"/>
              <a:t>CDC (2021a, February 11). National Center for Injury Prevention and Control. Leading causes of death and injury,   2001-2019.  Available </a:t>
            </a:r>
            <a:r>
              <a:rPr lang="en-US" sz="2000" dirty="0">
                <a:hlinkClick r:id="rId2"/>
              </a:rPr>
              <a:t>here</a:t>
            </a:r>
            <a:r>
              <a:rPr lang="en-US" sz="2000" dirty="0"/>
              <a:t> - Accessed June 4, 2021.  </a:t>
            </a:r>
          </a:p>
          <a:p>
            <a:r>
              <a:rPr lang="en-US" sz="2000" dirty="0"/>
              <a:t>CDC (2021b).  Emergency department visits and hospitalizations for selected nonfatal injuries among adults aged &gt; 65 years – United States, 2018.   Morbidity and Mortality Weekly Report.  May, 2021, 70(18): 661-666.  Available </a:t>
            </a:r>
            <a:r>
              <a:rPr lang="en-US" sz="2000" dirty="0">
                <a:hlinkClick r:id="rId3"/>
              </a:rPr>
              <a:t>here</a:t>
            </a:r>
            <a:r>
              <a:rPr lang="en-US" sz="2000" dirty="0"/>
              <a:t> - Accessed June 5, 2021.  </a:t>
            </a:r>
          </a:p>
          <a:p>
            <a:r>
              <a:rPr lang="en-US" sz="2000" dirty="0"/>
              <a:t>CDC.  (2017).   Important Falls about Falls.   Available </a:t>
            </a:r>
            <a:r>
              <a:rPr lang="en-US" sz="2000" dirty="0">
                <a:hlinkClick r:id="rId4"/>
              </a:rPr>
              <a:t>here</a:t>
            </a:r>
            <a:r>
              <a:rPr lang="en-US" sz="2000" dirty="0"/>
              <a:t> - Accessed Jun 2, 2021 </a:t>
            </a:r>
          </a:p>
          <a:p>
            <a:r>
              <a:rPr lang="en-US" sz="2000" dirty="0"/>
              <a:t>CDC debuts injury prevention campaign for elders, says most ED visits due to falls.   McKnight’s Long-Term Care News.   ARN pulse.  May 13, 2021</a:t>
            </a:r>
          </a:p>
          <a:p>
            <a:r>
              <a:rPr lang="en-US" sz="2000" dirty="0"/>
              <a:t>CDC STEADI (Stopping Elderly Accidents, Deaths and Injuries) (2020, July 9).  Available </a:t>
            </a:r>
            <a:r>
              <a:rPr lang="en-US" sz="2000" dirty="0">
                <a:hlinkClick r:id="rId5"/>
              </a:rPr>
              <a:t>here</a:t>
            </a:r>
            <a:r>
              <a:rPr lang="en-US" sz="2000" dirty="0"/>
              <a:t> - Accessed June 5, 2021</a:t>
            </a:r>
          </a:p>
          <a:p>
            <a:pPr marL="0" indent="0">
              <a:buNone/>
            </a:pPr>
            <a:endParaRPr lang="en-US" sz="2000" dirty="0"/>
          </a:p>
          <a:p>
            <a:endParaRPr lang="en-US" dirty="0"/>
          </a:p>
        </p:txBody>
      </p:sp>
      <p:pic>
        <p:nvPicPr>
          <p:cNvPr id="5" name="Graphic 4" descr="Books">
            <a:extLst>
              <a:ext uri="{FF2B5EF4-FFF2-40B4-BE49-F238E27FC236}">
                <a16:creationId xmlns:a16="http://schemas.microsoft.com/office/drawing/2014/main" id="{CC2F0219-1579-43E8-A8AB-D693E9B518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19070" y="834390"/>
            <a:ext cx="914400" cy="914400"/>
          </a:xfrm>
          <a:prstGeom prst="rect">
            <a:avLst/>
          </a:prstGeom>
        </p:spPr>
      </p:pic>
    </p:spTree>
    <p:extLst>
      <p:ext uri="{BB962C8B-B14F-4D97-AF65-F5344CB8AC3E}">
        <p14:creationId xmlns:p14="http://schemas.microsoft.com/office/powerpoint/2010/main" val="400252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6FD6-FE8A-794E-BDC1-3618529EC09A}"/>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0728B29A-8EC2-FE4A-943A-EFF8204C4C9D}"/>
              </a:ext>
            </a:extLst>
          </p:cNvPr>
          <p:cNvSpPr>
            <a:spLocks noGrp="1"/>
          </p:cNvSpPr>
          <p:nvPr>
            <p:ph idx="1"/>
          </p:nvPr>
        </p:nvSpPr>
        <p:spPr>
          <a:xfrm>
            <a:off x="982980" y="2017712"/>
            <a:ext cx="9349740" cy="4734779"/>
          </a:xfrm>
        </p:spPr>
        <p:txBody>
          <a:bodyPr/>
          <a:lstStyle/>
          <a:p>
            <a:r>
              <a:rPr lang="en-US" sz="2000" dirty="0" err="1"/>
              <a:t>Factora</a:t>
            </a:r>
            <a:r>
              <a:rPr lang="en-US" sz="2000" dirty="0"/>
              <a:t>, R., Thomas, D., &amp; </a:t>
            </a:r>
            <a:r>
              <a:rPr lang="en-US" sz="2000" dirty="0" err="1"/>
              <a:t>Darowshi</a:t>
            </a:r>
            <a:r>
              <a:rPr lang="en-US" sz="2000" dirty="0"/>
              <a:t>, A. (2021).  Evaluation of falls in the elderly.  BMJ Best Practice, </a:t>
            </a:r>
            <a:r>
              <a:rPr lang="en-US" sz="2000" dirty="0">
                <a:hlinkClick r:id="rId2"/>
              </a:rPr>
              <a:t>Evaluation of falls in the elderly - Differential diagnosis of symptoms | BMJ Best Practice US</a:t>
            </a:r>
            <a:endParaRPr lang="en-US" sz="2000" dirty="0"/>
          </a:p>
          <a:p>
            <a:r>
              <a:rPr lang="en-US" sz="2000" dirty="0"/>
              <a:t>National Council On Aging.  Date Sept. 22:  Fall Prevention Awareness Day. </a:t>
            </a:r>
            <a:r>
              <a:rPr lang="en-US" sz="2000" dirty="0">
                <a:hlinkClick r:id="rId3"/>
              </a:rPr>
              <a:t>Falls Prevention Awareness Day (seniorfallsprevention.org) </a:t>
            </a:r>
            <a:r>
              <a:rPr lang="en-US" sz="2000" dirty="0"/>
              <a:t>accessed June 5, 2021</a:t>
            </a:r>
          </a:p>
          <a:p>
            <a:r>
              <a:rPr lang="en-US" sz="2000" dirty="0"/>
              <a:t>Rubenstein, L. (2021, April).   Fall in older people. Merck Manual Consumer Version.  Available: </a:t>
            </a:r>
            <a:r>
              <a:rPr lang="en-US" sz="2000" dirty="0">
                <a:hlinkClick r:id="rId4"/>
              </a:rPr>
              <a:t>Falls in Older People - Older People’s Health Issues - Merck Manuals Consumer Version </a:t>
            </a:r>
            <a:r>
              <a:rPr lang="en-US" sz="2000" dirty="0"/>
              <a:t> Accessed Jun 2, 2021</a:t>
            </a:r>
          </a:p>
          <a:p>
            <a:pPr marL="0" indent="0">
              <a:buNone/>
            </a:pPr>
            <a:endParaRPr lang="en-US" dirty="0"/>
          </a:p>
        </p:txBody>
      </p:sp>
      <p:pic>
        <p:nvPicPr>
          <p:cNvPr id="5" name="Graphic 4" descr="Books">
            <a:extLst>
              <a:ext uri="{FF2B5EF4-FFF2-40B4-BE49-F238E27FC236}">
                <a16:creationId xmlns:a16="http://schemas.microsoft.com/office/drawing/2014/main" id="{DABF818C-7708-4F53-BC5D-D3CE49B09F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9070" y="834390"/>
            <a:ext cx="914400" cy="914400"/>
          </a:xfrm>
          <a:prstGeom prst="rect">
            <a:avLst/>
          </a:prstGeom>
        </p:spPr>
      </p:pic>
    </p:spTree>
    <p:extLst>
      <p:ext uri="{BB962C8B-B14F-4D97-AF65-F5344CB8AC3E}">
        <p14:creationId xmlns:p14="http://schemas.microsoft.com/office/powerpoint/2010/main" val="12362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9831" y="0"/>
            <a:ext cx="11415770" cy="2715491"/>
          </a:xfrm>
        </p:spPr>
        <p:txBody>
          <a:bodyPr anchor="ctr"/>
          <a:lstStyle/>
          <a:p>
            <a:pPr lvl="0" defTabSz="457155" fontAlgn="auto">
              <a:spcBef>
                <a:spcPts val="0"/>
              </a:spcBef>
              <a:spcAft>
                <a:spcPts val="0"/>
              </a:spcAft>
            </a:pPr>
            <a:r>
              <a:rPr lang="en-US" sz="5400" b="1" dirty="0">
                <a:solidFill>
                  <a:srgbClr val="004579"/>
                </a:solidFill>
              </a:rPr>
              <a:t>Product Info &amp; References</a:t>
            </a:r>
            <a:br>
              <a:rPr lang="en-US" sz="4800" dirty="0">
                <a:solidFill>
                  <a:srgbClr val="004579"/>
                </a:solidFill>
              </a:rPr>
            </a:br>
            <a:r>
              <a:rPr lang="en-US" sz="2000" dirty="0">
                <a:solidFill>
                  <a:srgbClr val="004579"/>
                </a:solidFill>
              </a:rPr>
              <a:t>Fall Prevention Special Focus: Emergency Departments </a:t>
            </a:r>
            <a:br>
              <a:rPr lang="en-US" sz="2000" dirty="0">
                <a:solidFill>
                  <a:srgbClr val="004579"/>
                </a:solidFill>
              </a:rPr>
            </a:br>
            <a:r>
              <a:rPr lang="en-US" sz="2000" dirty="0">
                <a:solidFill>
                  <a:srgbClr val="004579"/>
                </a:solidFill>
              </a:rPr>
              <a:t>Nov. 17, 2021</a:t>
            </a:r>
          </a:p>
        </p:txBody>
      </p:sp>
      <p:sp>
        <p:nvSpPr>
          <p:cNvPr id="12" name="Rectangle 11">
            <a:extLst>
              <a:ext uri="{FF2B5EF4-FFF2-40B4-BE49-F238E27FC236}">
                <a16:creationId xmlns:a16="http://schemas.microsoft.com/office/drawing/2014/main" id="{F75706B8-7C58-4CDB-8439-02C425539F30}"/>
              </a:ext>
            </a:extLst>
          </p:cNvPr>
          <p:cNvSpPr/>
          <p:nvPr/>
        </p:nvSpPr>
        <p:spPr>
          <a:xfrm>
            <a:off x="1575412" y="3497842"/>
            <a:ext cx="9364337" cy="646331"/>
          </a:xfrm>
          <a:prstGeom prst="rect">
            <a:avLst/>
          </a:prstGeom>
        </p:spPr>
        <p:txBody>
          <a:bodyPr wrap="square">
            <a:spAutoFit/>
          </a:bodyPr>
          <a:lstStyle/>
          <a:p>
            <a:pPr marL="0" marR="0" lvl="0" indent="0" algn="ctr" defTabSz="45715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72 Light" panose="020B0303030000000003" pitchFamily="34" charset="0"/>
                <a:ea typeface="ＭＳ Ｐゴシック"/>
                <a:cs typeface="72 Light" panose="020B0303030000000003" pitchFamily="34" charset="0"/>
              </a:rPr>
              <a:t>The following slides contain the information and links referenced throughout this webinar. Please feel free to reach out to us with any questions about the information or the products.  </a:t>
            </a:r>
          </a:p>
        </p:txBody>
      </p:sp>
      <p:sp>
        <p:nvSpPr>
          <p:cNvPr id="3" name="TextBox 2">
            <a:extLst>
              <a:ext uri="{FF2B5EF4-FFF2-40B4-BE49-F238E27FC236}">
                <a16:creationId xmlns:a16="http://schemas.microsoft.com/office/drawing/2014/main" id="{FFD07972-03CA-429D-BC4D-10631964F967}"/>
              </a:ext>
            </a:extLst>
          </p:cNvPr>
          <p:cNvSpPr txBox="1"/>
          <p:nvPr/>
        </p:nvSpPr>
        <p:spPr>
          <a:xfrm>
            <a:off x="4425186" y="4926525"/>
            <a:ext cx="3328988" cy="400110"/>
          </a:xfrm>
          <a:prstGeom prst="rect">
            <a:avLst/>
          </a:prstGeom>
          <a:noFill/>
        </p:spPr>
        <p:txBody>
          <a:bodyPr wrap="none" rtlCol="0">
            <a:spAutoFit/>
          </a:bodyPr>
          <a:lstStyle/>
          <a:p>
            <a:r>
              <a:rPr lang="en-US" sz="2000" dirty="0">
                <a:solidFill>
                  <a:schemeClr val="bg1"/>
                </a:solidFill>
                <a:hlinkClick r:id="rId3">
                  <a:extLst>
                    <a:ext uri="{A12FA001-AC4F-418D-AE19-62706E023703}">
                      <ahyp:hlinkClr xmlns:ahyp="http://schemas.microsoft.com/office/drawing/2018/hyperlinkcolor" val="tx"/>
                    </a:ext>
                  </a:extLst>
                </a:hlinkClick>
              </a:rPr>
              <a:t>rdavoli@curbellmedical.com</a:t>
            </a:r>
            <a:endParaRPr lang="en-US" sz="2000" dirty="0">
              <a:solidFill>
                <a:schemeClr val="bg1"/>
              </a:solidFill>
            </a:endParaRPr>
          </a:p>
        </p:txBody>
      </p:sp>
      <p:pic>
        <p:nvPicPr>
          <p:cNvPr id="7" name="Graphic 6" descr="Email">
            <a:extLst>
              <a:ext uri="{FF2B5EF4-FFF2-40B4-BE49-F238E27FC236}">
                <a16:creationId xmlns:a16="http://schemas.microsoft.com/office/drawing/2014/main" id="{8F462D52-212F-469E-B3B6-700BF1D6BF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1623" y="4865967"/>
            <a:ext cx="445279" cy="445279"/>
          </a:xfrm>
          <a:prstGeom prst="rect">
            <a:avLst/>
          </a:prstGeom>
        </p:spPr>
      </p:pic>
    </p:spTree>
    <p:extLst>
      <p:ext uri="{BB962C8B-B14F-4D97-AF65-F5344CB8AC3E}">
        <p14:creationId xmlns:p14="http://schemas.microsoft.com/office/powerpoint/2010/main" val="9264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normAutofit fontScale="92500" lnSpcReduction="10000"/>
          </a:bodyPr>
          <a:lstStyle/>
          <a:p>
            <a:r>
              <a:rPr lang="en-US" sz="2800" dirty="0"/>
              <a:t>Update Burden of Falls on Emergency Departments and Hospitalizations</a:t>
            </a:r>
          </a:p>
          <a:p>
            <a:r>
              <a:rPr lang="en-US" sz="2800" dirty="0"/>
              <a:t>Elevate the prominence of Emergency Departments within the continuum of care as a critical point of care for fall prevention. </a:t>
            </a:r>
          </a:p>
          <a:p>
            <a:r>
              <a:rPr lang="en-US" sz="2800" dirty="0"/>
              <a:t>Introduce an innovative solution to create a safe environment to reduce falls from stretchers</a:t>
            </a:r>
          </a:p>
          <a:p>
            <a:r>
              <a:rPr lang="en-US" sz="2800" dirty="0"/>
              <a:t>Showcase an innovative fall management solution for known fallers  vs at risk for falls patients who are either admitted for acute care or discharged home. </a:t>
            </a:r>
          </a:p>
        </p:txBody>
      </p:sp>
      <p:sp>
        <p:nvSpPr>
          <p:cNvPr id="4" name="Google Shape;10355;p69">
            <a:extLst>
              <a:ext uri="{FF2B5EF4-FFF2-40B4-BE49-F238E27FC236}">
                <a16:creationId xmlns:a16="http://schemas.microsoft.com/office/drawing/2014/main" id="{DC4774BE-29CF-4A4D-99F5-EDE200E2313F}"/>
              </a:ext>
            </a:extLst>
          </p:cNvPr>
          <p:cNvSpPr/>
          <p:nvPr/>
        </p:nvSpPr>
        <p:spPr>
          <a:xfrm>
            <a:off x="10978744" y="858983"/>
            <a:ext cx="822960" cy="822960"/>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2761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03BA-F2F5-4BB6-95C4-4A709AC6472A}"/>
              </a:ext>
            </a:extLst>
          </p:cNvPr>
          <p:cNvSpPr>
            <a:spLocks noGrp="1"/>
          </p:cNvSpPr>
          <p:nvPr>
            <p:ph type="title" idx="4294967295"/>
          </p:nvPr>
        </p:nvSpPr>
        <p:spPr>
          <a:xfrm>
            <a:off x="-8075" y="384482"/>
            <a:ext cx="6273478" cy="520860"/>
          </a:xfrm>
        </p:spPr>
        <p:txBody>
          <a:bodyPr/>
          <a:lstStyle/>
          <a:p>
            <a:pPr algn="ctr"/>
            <a:r>
              <a:rPr lang="en-US" dirty="0"/>
              <a:t>Curbell Medical</a:t>
            </a:r>
          </a:p>
        </p:txBody>
      </p:sp>
      <p:sp>
        <p:nvSpPr>
          <p:cNvPr id="196" name="Google Shape;508;p35">
            <a:extLst>
              <a:ext uri="{FF2B5EF4-FFF2-40B4-BE49-F238E27FC236}">
                <a16:creationId xmlns:a16="http://schemas.microsoft.com/office/drawing/2014/main" id="{DD53DDBD-8F6C-46C9-A1DF-7B29E43AB0A7}"/>
              </a:ext>
            </a:extLst>
          </p:cNvPr>
          <p:cNvSpPr txBox="1">
            <a:spLocks/>
          </p:cNvSpPr>
          <p:nvPr/>
        </p:nvSpPr>
        <p:spPr>
          <a:xfrm>
            <a:off x="0" y="969285"/>
            <a:ext cx="6265403" cy="5208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200"/>
              <a:buFont typeface="Oswald Regular"/>
              <a:buNone/>
              <a:defRPr sz="2200" b="0" i="0" u="none" strike="noStrike" cap="none">
                <a:solidFill>
                  <a:srgbClr val="434343"/>
                </a:solidFill>
                <a:latin typeface="Oswald Regular"/>
                <a:ea typeface="Oswald Regular"/>
                <a:cs typeface="Oswald Regular"/>
                <a:sym typeface="Oswald Regular"/>
              </a:defRPr>
            </a:lvl1pPr>
            <a:lvl2pPr marR="0" lvl="1"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9pPr>
          </a:lstStyle>
          <a:p>
            <a:pPr marL="0" marR="0" lvl="0" indent="0" algn="ctr" defTabSz="457155" rtl="0" eaLnBrk="1" fontAlgn="auto" latinLnBrk="0" hangingPunct="1">
              <a:lnSpc>
                <a:spcPct val="100000"/>
              </a:lnSpc>
              <a:spcBef>
                <a:spcPts val="0"/>
              </a:spcBef>
              <a:spcAft>
                <a:spcPts val="0"/>
              </a:spcAft>
              <a:buClr>
                <a:srgbClr val="434343"/>
              </a:buClr>
              <a:buSzPts val="2200"/>
              <a:buFont typeface="Oswald Regular"/>
              <a:buNone/>
              <a:tabLst/>
              <a:defRPr/>
            </a:pPr>
            <a:r>
              <a:rPr kumimoji="0" lang="en-US" sz="2400" b="0" i="0" u="none" strike="noStrike" kern="1200" cap="none" spc="0" normalizeH="0" baseline="0" noProof="0" dirty="0">
                <a:ln>
                  <a:noFill/>
                </a:ln>
                <a:solidFill>
                  <a:prstClr val="white"/>
                </a:solidFill>
                <a:effectLst/>
                <a:uLnTx/>
                <a:uFillTx/>
                <a:latin typeface="Tahoma"/>
                <a:sym typeface="Oswald Regular"/>
              </a:rPr>
              <a:t>BC600 Cordless/Corded FM Monitor</a:t>
            </a:r>
          </a:p>
        </p:txBody>
      </p:sp>
      <p:sp>
        <p:nvSpPr>
          <p:cNvPr id="197" name="Google Shape;507;p35">
            <a:extLst>
              <a:ext uri="{FF2B5EF4-FFF2-40B4-BE49-F238E27FC236}">
                <a16:creationId xmlns:a16="http://schemas.microsoft.com/office/drawing/2014/main" id="{079FF5FC-A4E8-4328-BC4D-C2B14F235E8E}"/>
              </a:ext>
            </a:extLst>
          </p:cNvPr>
          <p:cNvSpPr txBox="1">
            <a:spLocks/>
          </p:cNvSpPr>
          <p:nvPr/>
        </p:nvSpPr>
        <p:spPr>
          <a:xfrm>
            <a:off x="351924" y="2442590"/>
            <a:ext cx="5721142" cy="38428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Clearly labeled, easy to read buttons and LED indicator lights</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Setup functions kept out of sight in battery compartment</a:t>
            </a:r>
          </a:p>
          <a:p>
            <a:pPr marL="546100" marR="0" lvl="3"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Delay control*</a:t>
            </a:r>
            <a:r>
              <a:rPr kumimoji="0" lang="en-US" sz="1400" b="0" i="0" u="none" strike="noStrike" kern="1200" cap="none" spc="0" normalizeH="0" baseline="0" noProof="0" dirty="0">
                <a:ln>
                  <a:noFill/>
                </a:ln>
                <a:solidFill>
                  <a:prstClr val="white"/>
                </a:solidFill>
                <a:effectLst/>
                <a:uLnTx/>
                <a:uFillTx/>
                <a:latin typeface="Tahoma"/>
                <a:cs typeface="Arial"/>
                <a:sym typeface="Wingdings 2" panose="05020102010507070707" pitchFamily="18" charset="2"/>
              </a:rPr>
              <a:t> </a:t>
            </a:r>
            <a:r>
              <a:rPr kumimoji="0" lang="en-US" sz="1400" b="0" i="0" u="none" strike="noStrike" kern="1200" cap="none" spc="0" normalizeH="0" baseline="30000" noProof="0" dirty="0">
                <a:ln>
                  <a:noFill/>
                </a:ln>
                <a:solidFill>
                  <a:prstClr val="white"/>
                </a:solidFill>
                <a:effectLst/>
                <a:uLnTx/>
                <a:uFillTx/>
                <a:latin typeface="Tahoma"/>
                <a:cs typeface="Arial"/>
                <a:sym typeface="Wingdings 2" panose="05020102010507070707" pitchFamily="18" charset="2"/>
              </a:rPr>
              <a:t></a:t>
            </a:r>
            <a:endParaRPr kumimoji="0" lang="en-US" sz="1400" b="0" i="0" u="none" strike="noStrike" kern="1200" cap="none" spc="0" normalizeH="0" baseline="30000" noProof="0" dirty="0">
              <a:ln>
                <a:noFill/>
              </a:ln>
              <a:solidFill>
                <a:prstClr val="white"/>
              </a:solidFill>
              <a:effectLst/>
              <a:uLnTx/>
              <a:uFillTx/>
              <a:latin typeface="Tahoma"/>
              <a:cs typeface="Arial"/>
              <a:sym typeface="Arial"/>
            </a:endParaRPr>
          </a:p>
          <a:p>
            <a:pPr marL="546100" marR="0" lvl="3"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Tone switch </a:t>
            </a:r>
          </a:p>
          <a:p>
            <a:pPr marL="546100" marR="0" lvl="0"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Volume </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Nurse call jack allows direct notification to nurse call</a:t>
            </a:r>
          </a:p>
          <a:p>
            <a:pPr marL="546100" marR="0" lvl="0"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Silent option when connected to Nurse Call</a:t>
            </a:r>
            <a:r>
              <a:rPr kumimoji="0" lang="en-US" sz="1400" b="0" i="0" u="none" strike="noStrike" kern="1200" cap="none" spc="0" normalizeH="0" baseline="30000" noProof="0" dirty="0">
                <a:ln>
                  <a:noFill/>
                </a:ln>
                <a:solidFill>
                  <a:prstClr val="white"/>
                </a:solidFill>
                <a:effectLst/>
                <a:uLnTx/>
                <a:uFillTx/>
                <a:latin typeface="Tahoma"/>
                <a:cs typeface="Arial"/>
                <a:sym typeface="Wingdings 2" panose="05020102010507070707" pitchFamily="18" charset="2"/>
              </a:rPr>
              <a:t> </a:t>
            </a:r>
            <a:endParaRPr kumimoji="0" lang="en-US" sz="1400" b="0" i="0" u="none" strike="noStrike" kern="1200" cap="none" spc="0" normalizeH="0" baseline="0" noProof="0" dirty="0">
              <a:ln>
                <a:noFill/>
              </a:ln>
              <a:solidFill>
                <a:prstClr val="white"/>
              </a:solidFill>
              <a:effectLst/>
              <a:uLnTx/>
              <a:uFillTx/>
              <a:latin typeface="Tahoma"/>
              <a:cs typeface="Arial"/>
              <a:sym typeface="Arial"/>
            </a:endParaRP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Can be used with both cordless and corded sensors</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60 Second Alarm Pause*</a:t>
            </a:r>
            <a:r>
              <a:rPr kumimoji="0" lang="en-US" sz="1400" b="0" i="0" u="none" strike="noStrike" kern="1200" cap="none" spc="0" normalizeH="0" baseline="0" noProof="0" dirty="0">
                <a:ln>
                  <a:noFill/>
                </a:ln>
                <a:solidFill>
                  <a:prstClr val="white"/>
                </a:solidFill>
                <a:effectLst/>
                <a:uLnTx/>
                <a:uFillTx/>
                <a:latin typeface="Tahoma"/>
                <a:cs typeface="Arial"/>
                <a:sym typeface="Wingdings 2" panose="05020102010507070707" pitchFamily="18" charset="2"/>
              </a:rPr>
              <a:t> </a:t>
            </a:r>
            <a:r>
              <a:rPr kumimoji="0" lang="en-US" sz="1400" b="0" i="0" u="none" strike="noStrike" kern="1200" cap="none" spc="0" normalizeH="0" baseline="30000" noProof="0" dirty="0">
                <a:ln>
                  <a:noFill/>
                </a:ln>
                <a:solidFill>
                  <a:prstClr val="white"/>
                </a:solidFill>
                <a:effectLst/>
                <a:uLnTx/>
                <a:uFillTx/>
                <a:latin typeface="Tahoma"/>
                <a:cs typeface="Arial"/>
                <a:sym typeface="Wingdings 2" panose="05020102010507070707" pitchFamily="18" charset="2"/>
              </a:rPr>
              <a:t></a:t>
            </a:r>
            <a:endParaRPr kumimoji="0" lang="en-US" sz="1400" b="0" i="0" u="none" strike="noStrike" kern="1200" cap="none" spc="0" normalizeH="0" baseline="30000" noProof="0" dirty="0">
              <a:ln>
                <a:noFill/>
              </a:ln>
              <a:solidFill>
                <a:prstClr val="white"/>
              </a:solidFill>
              <a:effectLst/>
              <a:uLnTx/>
              <a:uFillTx/>
              <a:latin typeface="Tahoma"/>
              <a:cs typeface="Arial"/>
              <a:sym typeface="Arial"/>
            </a:endParaRP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Can control up to three cordless devices at the same time</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3 AA Batteries - 6 Month Battery Lifespan</a:t>
            </a:r>
          </a:p>
          <a:p>
            <a:pPr marL="285750" marR="0" lvl="0" indent="-285750" algn="l" defTabSz="457155" rtl="0" eaLnBrk="1" fontAlgn="auto" latinLnBrk="0" hangingPunct="1">
              <a:lnSpc>
                <a:spcPct val="115000"/>
              </a:lnSpc>
              <a:spcBef>
                <a:spcPts val="0"/>
              </a:spcBef>
              <a:spcAft>
                <a:spcPts val="0"/>
              </a:spcAft>
              <a:buClr>
                <a:prstClr val="white"/>
              </a:buClr>
              <a:buSzPts val="600"/>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Tahoma"/>
              <a:cs typeface="Arial"/>
              <a:sym typeface="Arial"/>
            </a:endParaRPr>
          </a:p>
        </p:txBody>
      </p:sp>
      <p:sp>
        <p:nvSpPr>
          <p:cNvPr id="201" name="TextBox 200">
            <a:extLst>
              <a:ext uri="{FF2B5EF4-FFF2-40B4-BE49-F238E27FC236}">
                <a16:creationId xmlns:a16="http://schemas.microsoft.com/office/drawing/2014/main" id="{BDC180FE-B97F-424C-B35A-A4634BF7EC71}"/>
              </a:ext>
            </a:extLst>
          </p:cNvPr>
          <p:cNvSpPr txBox="1"/>
          <p:nvPr/>
        </p:nvSpPr>
        <p:spPr>
          <a:xfrm>
            <a:off x="351924" y="5354719"/>
            <a:ext cx="2353153" cy="38576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RPr/>
            </a:defPPr>
            <a:lvl1pPr>
              <a:lnSpc>
                <a:spcPct val="115000"/>
              </a:lnSpc>
              <a:buClr>
                <a:schemeClr val="dk1"/>
              </a:buClr>
              <a:buSzPts val="600"/>
              <a:defRPr sz="1100">
                <a:solidFill>
                  <a:srgbClr val="434343"/>
                </a:solidFill>
              </a:defRPr>
            </a:lvl1pPr>
            <a:lvl4pPr marL="457200" indent="-196850">
              <a:lnSpc>
                <a:spcPct val="115000"/>
              </a:lnSpc>
              <a:buClr>
                <a:srgbClr val="434343"/>
              </a:buClr>
              <a:buSzPts val="1100"/>
              <a:buFont typeface="Courier New" panose="02070309020205020404" pitchFamily="49" charset="0"/>
              <a:buChar char="o"/>
              <a:defRPr sz="1100">
                <a:solidFill>
                  <a:srgbClr val="434343"/>
                </a:solidFill>
              </a:defRPr>
            </a:lvl4pPr>
          </a:lstStyle>
          <a:p>
            <a:pPr marL="0" marR="0" lvl="0" indent="0" algn="l" defTabSz="457155" rtl="0" eaLnBrk="1" fontAlgn="auto" latinLnBrk="0" hangingPunct="1">
              <a:lnSpc>
                <a:spcPct val="115000"/>
              </a:lnSpc>
              <a:spcBef>
                <a:spcPts val="0"/>
              </a:spcBef>
              <a:spcAft>
                <a:spcPts val="0"/>
              </a:spcAft>
              <a:buClr>
                <a:prstClr val="black"/>
              </a:buClr>
              <a:buSzPts val="600"/>
              <a:buFontTx/>
              <a:buNone/>
              <a:tabLst/>
              <a:defRPr/>
            </a:pPr>
            <a:r>
              <a:rPr kumimoji="0" lang="en-US" sz="1200" b="0" i="0" u="none" strike="noStrike" kern="1200" cap="none" spc="0" normalizeH="0" baseline="0" noProof="0" dirty="0">
                <a:ln>
                  <a:noFill/>
                </a:ln>
                <a:solidFill>
                  <a:prstClr val="white"/>
                </a:solidFill>
                <a:effectLst/>
                <a:uLnTx/>
                <a:uFillTx/>
                <a:latin typeface="Tahoma"/>
                <a:ea typeface="ＭＳ Ｐゴシック"/>
                <a:cs typeface="+mn-cs"/>
              </a:rPr>
              <a:t>*Reduces False Alarms</a:t>
            </a:r>
          </a:p>
          <a:p>
            <a:pPr marL="0" marR="0" lvl="0" indent="0" algn="l" defTabSz="457155" rtl="0" eaLnBrk="1" fontAlgn="auto" latinLnBrk="0" hangingPunct="1">
              <a:lnSpc>
                <a:spcPct val="115000"/>
              </a:lnSpc>
              <a:spcBef>
                <a:spcPts val="0"/>
              </a:spcBef>
              <a:spcAft>
                <a:spcPts val="0"/>
              </a:spcAft>
              <a:buClr>
                <a:prstClr val="black"/>
              </a:buClr>
              <a:buSzPts val="600"/>
              <a:buFontTx/>
              <a:buNone/>
              <a:tabLst/>
              <a:defRPr/>
            </a:pPr>
            <a:r>
              <a:rPr kumimoji="0" lang="en-US" sz="1200" b="0" i="0" u="none" strike="noStrike" kern="1200" cap="none" spc="0" normalizeH="0" baseline="30000" noProof="0" dirty="0">
                <a:ln>
                  <a:noFill/>
                </a:ln>
                <a:solidFill>
                  <a:prstClr val="white"/>
                </a:solidFill>
                <a:effectLst/>
                <a:uLnTx/>
                <a:uFillTx/>
                <a:latin typeface="Tahoma"/>
                <a:ea typeface="ＭＳ Ｐゴシック"/>
                <a:cs typeface="+mn-cs"/>
                <a:sym typeface="Wingdings 2" panose="05020102010507070707" pitchFamily="18" charset="2"/>
              </a:rPr>
              <a:t></a:t>
            </a:r>
            <a:r>
              <a:rPr kumimoji="0" lang="en-US" sz="1200" b="0" i="0" u="none" strike="noStrike" kern="1200" cap="none" spc="0" normalizeH="0" baseline="0" noProof="0" dirty="0">
                <a:ln>
                  <a:noFill/>
                </a:ln>
                <a:solidFill>
                  <a:prstClr val="white"/>
                </a:solidFill>
                <a:effectLst/>
                <a:uLnTx/>
                <a:uFillTx/>
                <a:latin typeface="Tahoma"/>
                <a:ea typeface="ＭＳ Ｐゴシック"/>
                <a:cs typeface="+mn-cs"/>
                <a:sym typeface="Wingdings 2" panose="05020102010507070707" pitchFamily="18" charset="2"/>
              </a:rPr>
              <a:t>Reduces Alarm Fatigue</a:t>
            </a:r>
            <a:endParaRPr kumimoji="0" lang="en-US" sz="12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16" name="Rectangle 215">
            <a:extLst>
              <a:ext uri="{FF2B5EF4-FFF2-40B4-BE49-F238E27FC236}">
                <a16:creationId xmlns:a16="http://schemas.microsoft.com/office/drawing/2014/main" id="{2B21994B-2C80-4D62-A089-9384DC73D984}"/>
              </a:ext>
            </a:extLst>
          </p:cNvPr>
          <p:cNvSpPr/>
          <p:nvPr/>
        </p:nvSpPr>
        <p:spPr>
          <a:xfrm>
            <a:off x="374858" y="1742006"/>
            <a:ext cx="5698208" cy="584775"/>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a:ea typeface="ＭＳ Ｐゴシック"/>
                <a:cs typeface="+mn-cs"/>
              </a:rPr>
              <a:t>Clinician Input Design! Simple to understand and easy to use for caregiver day to day use:</a:t>
            </a:r>
          </a:p>
        </p:txBody>
      </p:sp>
      <p:cxnSp>
        <p:nvCxnSpPr>
          <p:cNvPr id="218" name="Straight Connector 217">
            <a:extLst>
              <a:ext uri="{FF2B5EF4-FFF2-40B4-BE49-F238E27FC236}">
                <a16:creationId xmlns:a16="http://schemas.microsoft.com/office/drawing/2014/main" id="{CE57237E-0620-4F61-A757-51DA16CA7EB9}"/>
              </a:ext>
            </a:extLst>
          </p:cNvPr>
          <p:cNvCxnSpPr/>
          <p:nvPr/>
        </p:nvCxnSpPr>
        <p:spPr bwMode="auto">
          <a:xfrm>
            <a:off x="162046" y="1623125"/>
            <a:ext cx="5729886" cy="0"/>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DAF69D87-8BC0-4297-AB35-AEAF9B950F86}"/>
              </a:ext>
            </a:extLst>
          </p:cNvPr>
          <p:cNvGrpSpPr/>
          <p:nvPr/>
        </p:nvGrpSpPr>
        <p:grpSpPr>
          <a:xfrm>
            <a:off x="907866" y="6288887"/>
            <a:ext cx="4238246" cy="428741"/>
            <a:chOff x="374858" y="6249622"/>
            <a:chExt cx="4238246" cy="428741"/>
          </a:xfrm>
        </p:grpSpPr>
        <p:pic>
          <p:nvPicPr>
            <p:cNvPr id="35" name="Graphic 34" descr="Internet">
              <a:hlinkClick r:id="rId2"/>
              <a:extLst>
                <a:ext uri="{FF2B5EF4-FFF2-40B4-BE49-F238E27FC236}">
                  <a16:creationId xmlns:a16="http://schemas.microsoft.com/office/drawing/2014/main" id="{182587AF-879E-44C7-B4C8-F73955025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58" y="6249622"/>
              <a:ext cx="428741" cy="428741"/>
            </a:xfrm>
            <a:prstGeom prst="rect">
              <a:avLst/>
            </a:prstGeom>
          </p:spPr>
        </p:pic>
        <p:sp>
          <p:nvSpPr>
            <p:cNvPr id="36" name="TextBox 35">
              <a:hlinkClick r:id="rId2"/>
              <a:extLst>
                <a:ext uri="{FF2B5EF4-FFF2-40B4-BE49-F238E27FC236}">
                  <a16:creationId xmlns:a16="http://schemas.microsoft.com/office/drawing/2014/main" id="{B0D9378F-6532-4906-93EA-253F7B1E53A5}"/>
                </a:ext>
              </a:extLst>
            </p:cNvPr>
            <p:cNvSpPr txBox="1"/>
            <p:nvPr/>
          </p:nvSpPr>
          <p:spPr>
            <a:xfrm>
              <a:off x="855793" y="6269894"/>
              <a:ext cx="3757311" cy="338554"/>
            </a:xfrm>
            <a:prstGeom prst="rect">
              <a:avLst/>
            </a:prstGeom>
            <a:noFill/>
          </p:spPr>
          <p:txBody>
            <a:bodyPr wrap="non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a:ea typeface="ＭＳ Ｐゴシック"/>
                  <a:cs typeface="+mn-cs"/>
                  <a:hlinkClick r:id="rId5"/>
                </a:rPr>
                <a:t>Click here for more product information</a:t>
              </a:r>
              <a:endParaRPr kumimoji="0" lang="en-US" sz="1600" b="0" i="0" u="none" strike="noStrike" kern="1200" cap="none" spc="0" normalizeH="0" baseline="0" noProof="0" dirty="0">
                <a:ln>
                  <a:noFill/>
                </a:ln>
                <a:solidFill>
                  <a:prstClr val="white"/>
                </a:solidFill>
                <a:effectLst/>
                <a:uLnTx/>
                <a:uFillTx/>
                <a:latin typeface="Tahoma"/>
                <a:ea typeface="ＭＳ Ｐゴシック"/>
                <a:cs typeface="+mn-cs"/>
              </a:endParaRPr>
            </a:p>
          </p:txBody>
        </p:sp>
      </p:grpSp>
      <p:grpSp>
        <p:nvGrpSpPr>
          <p:cNvPr id="5" name="Group 4">
            <a:extLst>
              <a:ext uri="{FF2B5EF4-FFF2-40B4-BE49-F238E27FC236}">
                <a16:creationId xmlns:a16="http://schemas.microsoft.com/office/drawing/2014/main" id="{C51B10C0-FF60-4ADD-A089-E4E32B70D4CF}"/>
              </a:ext>
            </a:extLst>
          </p:cNvPr>
          <p:cNvGrpSpPr/>
          <p:nvPr/>
        </p:nvGrpSpPr>
        <p:grpSpPr>
          <a:xfrm>
            <a:off x="6525627" y="158371"/>
            <a:ext cx="5668642" cy="6551849"/>
            <a:chOff x="6525627" y="158371"/>
            <a:chExt cx="5668642" cy="6551849"/>
          </a:xfrm>
        </p:grpSpPr>
        <p:sp>
          <p:nvSpPr>
            <p:cNvPr id="195" name="Google Shape;924;p39">
              <a:extLst>
                <a:ext uri="{FF2B5EF4-FFF2-40B4-BE49-F238E27FC236}">
                  <a16:creationId xmlns:a16="http://schemas.microsoft.com/office/drawing/2014/main" id="{59CDE4E6-03D4-4D57-815C-C93E6249C151}"/>
                </a:ext>
              </a:extLst>
            </p:cNvPr>
            <p:cNvSpPr/>
            <p:nvPr/>
          </p:nvSpPr>
          <p:spPr>
            <a:xfrm rot="659405">
              <a:off x="6704014" y="1128198"/>
              <a:ext cx="4676814" cy="3989831"/>
            </a:xfrm>
            <a:custGeom>
              <a:avLst/>
              <a:gdLst/>
              <a:ahLst/>
              <a:cxnLst/>
              <a:rect l="l" t="t" r="r" b="b"/>
              <a:pathLst>
                <a:path w="27076" h="25544" extrusionOk="0">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rgbClr val="94BA62"/>
            </a:solidFill>
            <a:ln>
              <a:noFill/>
            </a:ln>
          </p:spPr>
          <p:txBody>
            <a:bodyPr spcFirstLastPara="1" wrap="square" lIns="91425" tIns="91425" rIns="91425" bIns="91425" anchor="ctr" anchorCtr="0">
              <a:no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Tahoma"/>
                <a:ea typeface="ＭＳ Ｐゴシック"/>
                <a:cs typeface="+mn-cs"/>
              </a:endParaRPr>
            </a:p>
          </p:txBody>
        </p:sp>
        <p:grpSp>
          <p:nvGrpSpPr>
            <p:cNvPr id="198" name="Group 197">
              <a:extLst>
                <a:ext uri="{FF2B5EF4-FFF2-40B4-BE49-F238E27FC236}">
                  <a16:creationId xmlns:a16="http://schemas.microsoft.com/office/drawing/2014/main" id="{A4C0EA08-E52C-4F92-9A4D-AC804D065D8D}"/>
                </a:ext>
              </a:extLst>
            </p:cNvPr>
            <p:cNvGrpSpPr/>
            <p:nvPr/>
          </p:nvGrpSpPr>
          <p:grpSpPr>
            <a:xfrm>
              <a:off x="7912210" y="1297087"/>
              <a:ext cx="2260421" cy="3479536"/>
              <a:chOff x="9518065" y="2028219"/>
              <a:chExt cx="2161318" cy="3406586"/>
            </a:xfrm>
            <a:effectLst/>
          </p:grpSpPr>
          <p:pic>
            <p:nvPicPr>
              <p:cNvPr id="199" name="Picture 198">
                <a:extLst>
                  <a:ext uri="{FF2B5EF4-FFF2-40B4-BE49-F238E27FC236}">
                    <a16:creationId xmlns:a16="http://schemas.microsoft.com/office/drawing/2014/main" id="{AB2EB2B6-6C8B-462F-A505-1C66B5D40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8065" y="2028219"/>
                <a:ext cx="2161318" cy="3406586"/>
              </a:xfrm>
              <a:prstGeom prst="rect">
                <a:avLst/>
              </a:prstGeom>
              <a:effectLst/>
            </p:spPr>
          </p:pic>
          <p:pic>
            <p:nvPicPr>
              <p:cNvPr id="200" name="Picture 3" descr="\\CURB07\Marketing\Medical\curbell logos\Curbell Medical Logos\curbell medical rgb transparent.png">
                <a:extLst>
                  <a:ext uri="{FF2B5EF4-FFF2-40B4-BE49-F238E27FC236}">
                    <a16:creationId xmlns:a16="http://schemas.microsoft.com/office/drawing/2014/main" id="{EBA0729B-0EF0-45B3-8E31-D83E731D0F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1218" y="3074130"/>
                <a:ext cx="563587" cy="155188"/>
              </a:xfrm>
              <a:prstGeom prst="rect">
                <a:avLst/>
              </a:prstGeom>
              <a:noFill/>
              <a:extLst>
                <a:ext uri="{909E8E84-426E-40DD-AFC4-6F175D3DCCD1}">
                  <a14:hiddenFill xmlns:a14="http://schemas.microsoft.com/office/drawing/2010/main">
                    <a:solidFill>
                      <a:srgbClr val="FFFFFF"/>
                    </a:solidFill>
                  </a14:hiddenFill>
                </a:ext>
              </a:extLst>
            </p:spPr>
          </p:pic>
        </p:grpSp>
        <p:sp>
          <p:nvSpPr>
            <p:cNvPr id="202" name="Oval 201">
              <a:extLst>
                <a:ext uri="{FF2B5EF4-FFF2-40B4-BE49-F238E27FC236}">
                  <a16:creationId xmlns:a16="http://schemas.microsoft.com/office/drawing/2014/main" id="{1741F34C-1157-4422-ABC8-6B4ECB811730}"/>
                </a:ext>
              </a:extLst>
            </p:cNvPr>
            <p:cNvSpPr/>
            <p:nvPr/>
          </p:nvSpPr>
          <p:spPr>
            <a:xfrm>
              <a:off x="8386623" y="1631067"/>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03" name="Oval 202">
              <a:extLst>
                <a:ext uri="{FF2B5EF4-FFF2-40B4-BE49-F238E27FC236}">
                  <a16:creationId xmlns:a16="http://schemas.microsoft.com/office/drawing/2014/main" id="{4026F7CE-9195-48A5-8777-31A74D087760}"/>
                </a:ext>
              </a:extLst>
            </p:cNvPr>
            <p:cNvSpPr/>
            <p:nvPr/>
          </p:nvSpPr>
          <p:spPr>
            <a:xfrm>
              <a:off x="8047798" y="2156907"/>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04" name="Oval 203">
              <a:extLst>
                <a:ext uri="{FF2B5EF4-FFF2-40B4-BE49-F238E27FC236}">
                  <a16:creationId xmlns:a16="http://schemas.microsoft.com/office/drawing/2014/main" id="{FF216C48-FEC1-4362-9868-3D517C0B2194}"/>
                </a:ext>
              </a:extLst>
            </p:cNvPr>
            <p:cNvSpPr/>
            <p:nvPr/>
          </p:nvSpPr>
          <p:spPr>
            <a:xfrm>
              <a:off x="8999836" y="3710034"/>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05" name="Oval 204">
              <a:extLst>
                <a:ext uri="{FF2B5EF4-FFF2-40B4-BE49-F238E27FC236}">
                  <a16:creationId xmlns:a16="http://schemas.microsoft.com/office/drawing/2014/main" id="{0615F6AA-180F-47F0-AD33-688B4FD34D49}"/>
                </a:ext>
              </a:extLst>
            </p:cNvPr>
            <p:cNvSpPr/>
            <p:nvPr/>
          </p:nvSpPr>
          <p:spPr>
            <a:xfrm>
              <a:off x="9916032" y="3180184"/>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06" name="Rectangle 205">
              <a:extLst>
                <a:ext uri="{FF2B5EF4-FFF2-40B4-BE49-F238E27FC236}">
                  <a16:creationId xmlns:a16="http://schemas.microsoft.com/office/drawing/2014/main" id="{9FFC03F4-5094-4F90-B5D3-9690A957EAC0}"/>
                </a:ext>
              </a:extLst>
            </p:cNvPr>
            <p:cNvSpPr/>
            <p:nvPr/>
          </p:nvSpPr>
          <p:spPr>
            <a:xfrm>
              <a:off x="9108851" y="335972"/>
              <a:ext cx="2820300" cy="646331"/>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1F1F"/>
                  </a:solidFill>
                  <a:effectLst/>
                  <a:uLnTx/>
                  <a:uFillTx/>
                  <a:latin typeface="Tahoma"/>
                  <a:ea typeface="ＭＳ Ｐゴシック"/>
                  <a:cs typeface="+mn-cs"/>
                </a:rPr>
                <a:t>PAUSE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gives the caregiver 60 seconds</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to remove the patient from the sensor</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without causing an alarm.</a:t>
              </a:r>
              <a:endParaRPr kumimoji="0" lang="en-US" sz="1200" b="0" i="0" u="none" strike="noStrike" kern="1200" cap="none" spc="0" normalizeH="0" baseline="0" noProof="0" dirty="0">
                <a:ln>
                  <a:noFill/>
                </a:ln>
                <a:solidFill>
                  <a:prstClr val="black"/>
                </a:solidFill>
                <a:effectLst/>
                <a:uLnTx/>
                <a:uFillTx/>
                <a:latin typeface="Tahoma"/>
                <a:ea typeface="ＭＳ Ｐゴシック"/>
                <a:cs typeface="+mn-cs"/>
              </a:endParaRPr>
            </a:p>
          </p:txBody>
        </p:sp>
        <p:cxnSp>
          <p:nvCxnSpPr>
            <p:cNvPr id="207" name="Connector: Elbow 206">
              <a:extLst>
                <a:ext uri="{FF2B5EF4-FFF2-40B4-BE49-F238E27FC236}">
                  <a16:creationId xmlns:a16="http://schemas.microsoft.com/office/drawing/2014/main" id="{7543BD39-E2B7-432F-88FE-001EC1BD1290}"/>
                </a:ext>
              </a:extLst>
            </p:cNvPr>
            <p:cNvCxnSpPr>
              <a:cxnSpLocks/>
              <a:stCxn id="202" idx="0"/>
              <a:endCxn id="206" idx="1"/>
            </p:cNvCxnSpPr>
            <p:nvPr/>
          </p:nvCxnSpPr>
          <p:spPr>
            <a:xfrm rot="5400000" flipH="1" flipV="1">
              <a:off x="8289026" y="811242"/>
              <a:ext cx="971930" cy="667721"/>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Connector: Elbow 207">
              <a:extLst>
                <a:ext uri="{FF2B5EF4-FFF2-40B4-BE49-F238E27FC236}">
                  <a16:creationId xmlns:a16="http://schemas.microsoft.com/office/drawing/2014/main" id="{FDE2C925-B2F5-40D8-8040-EC6E60BE304E}"/>
                </a:ext>
              </a:extLst>
            </p:cNvPr>
            <p:cNvCxnSpPr>
              <a:cxnSpLocks/>
              <a:endCxn id="203" idx="2"/>
            </p:cNvCxnSpPr>
            <p:nvPr/>
          </p:nvCxnSpPr>
          <p:spPr>
            <a:xfrm rot="5400000" flipH="1" flipV="1">
              <a:off x="5661771" y="3677862"/>
              <a:ext cx="3852419" cy="919636"/>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Connector: Elbow 208">
              <a:extLst>
                <a:ext uri="{FF2B5EF4-FFF2-40B4-BE49-F238E27FC236}">
                  <a16:creationId xmlns:a16="http://schemas.microsoft.com/office/drawing/2014/main" id="{3768620C-20D7-4E41-BDE8-B4BE778C81E3}"/>
                </a:ext>
              </a:extLst>
            </p:cNvPr>
            <p:cNvCxnSpPr>
              <a:cxnSpLocks/>
              <a:endCxn id="205" idx="6"/>
            </p:cNvCxnSpPr>
            <p:nvPr/>
          </p:nvCxnSpPr>
          <p:spPr>
            <a:xfrm rot="16200000" flipV="1">
              <a:off x="9499817" y="3759977"/>
              <a:ext cx="1482958" cy="432497"/>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682A2D06-225E-41B8-8426-E319DE010E5C}"/>
                </a:ext>
              </a:extLst>
            </p:cNvPr>
            <p:cNvSpPr/>
            <p:nvPr/>
          </p:nvSpPr>
          <p:spPr>
            <a:xfrm>
              <a:off x="6839045" y="6063889"/>
              <a:ext cx="2833780" cy="646331"/>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1F1F"/>
                  </a:solidFill>
                  <a:effectLst/>
                  <a:uLnTx/>
                  <a:uFillTx/>
                  <a:latin typeface="Tahoma"/>
                  <a:ea typeface="ＭＳ Ｐゴシック"/>
                  <a:cs typeface="+mn-cs"/>
                </a:rPr>
                <a:t>ALERTS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show when to replace the</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batteries or sensor pad and if there</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is a lost signal.</a:t>
              </a:r>
            </a:p>
          </p:txBody>
        </p:sp>
        <p:sp>
          <p:nvSpPr>
            <p:cNvPr id="212" name="Rectangle 211">
              <a:extLst>
                <a:ext uri="{FF2B5EF4-FFF2-40B4-BE49-F238E27FC236}">
                  <a16:creationId xmlns:a16="http://schemas.microsoft.com/office/drawing/2014/main" id="{15940304-5CCC-4A8B-9862-D394E3A2D792}"/>
                </a:ext>
              </a:extLst>
            </p:cNvPr>
            <p:cNvSpPr/>
            <p:nvPr/>
          </p:nvSpPr>
          <p:spPr>
            <a:xfrm>
              <a:off x="8356807" y="5354718"/>
              <a:ext cx="3361444" cy="646331"/>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1F1F"/>
                  </a:solidFill>
                  <a:effectLst/>
                  <a:uLnTx/>
                  <a:uFillTx/>
                  <a:latin typeface="Tahoma"/>
                  <a:ea typeface="ＭＳ Ｐゴシック"/>
                  <a:cs typeface="+mn-cs"/>
                </a:rPr>
                <a:t>CANCEL/RESET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flashes when an</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alarm is triggered making it more</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noticeable for the caregiver</a:t>
              </a:r>
              <a:endParaRPr kumimoji="0" lang="en-US" sz="1200" b="0" i="0" u="none" strike="noStrike" kern="1200" cap="none" spc="0" normalizeH="0" baseline="0" noProof="0" dirty="0">
                <a:ln>
                  <a:noFill/>
                </a:ln>
                <a:solidFill>
                  <a:prstClr val="black"/>
                </a:solidFill>
                <a:effectLst/>
                <a:uLnTx/>
                <a:uFillTx/>
                <a:latin typeface="Tahoma"/>
                <a:ea typeface="ＭＳ Ｐゴシック"/>
                <a:cs typeface="+mn-cs"/>
              </a:endParaRPr>
            </a:p>
          </p:txBody>
        </p:sp>
        <p:sp>
          <p:nvSpPr>
            <p:cNvPr id="213" name="Rectangle 212">
              <a:extLst>
                <a:ext uri="{FF2B5EF4-FFF2-40B4-BE49-F238E27FC236}">
                  <a16:creationId xmlns:a16="http://schemas.microsoft.com/office/drawing/2014/main" id="{294AD9BD-FF6E-4567-B7C7-6D0FE0D93E1E}"/>
                </a:ext>
              </a:extLst>
            </p:cNvPr>
            <p:cNvSpPr/>
            <p:nvPr/>
          </p:nvSpPr>
          <p:spPr>
            <a:xfrm>
              <a:off x="10128576" y="4805379"/>
              <a:ext cx="2065693" cy="461665"/>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1F1F"/>
                  </a:solidFill>
                  <a:effectLst/>
                  <a:uLnTx/>
                  <a:uFillTx/>
                  <a:latin typeface="Tahoma"/>
                  <a:ea typeface="ＭＳ Ｐゴシック"/>
                  <a:cs typeface="+mn-cs"/>
                </a:rPr>
                <a:t>SENSORS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identify which</a:t>
              </a:r>
            </a:p>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sensor initiated the alarm.</a:t>
              </a:r>
              <a:endParaRPr kumimoji="0" lang="en-US" sz="1200" b="0" i="0" u="none" strike="noStrike" kern="1200" cap="none" spc="0" normalizeH="0" baseline="0" noProof="0" dirty="0">
                <a:ln>
                  <a:noFill/>
                </a:ln>
                <a:solidFill>
                  <a:prstClr val="black"/>
                </a:solidFill>
                <a:effectLst/>
                <a:uLnTx/>
                <a:uFillTx/>
                <a:latin typeface="Tahoma"/>
                <a:ea typeface="ＭＳ Ｐゴシック"/>
                <a:cs typeface="+mn-cs"/>
              </a:endParaRPr>
            </a:p>
          </p:txBody>
        </p:sp>
        <p:cxnSp>
          <p:nvCxnSpPr>
            <p:cNvPr id="233" name="Connector: Elbow 232">
              <a:extLst>
                <a:ext uri="{FF2B5EF4-FFF2-40B4-BE49-F238E27FC236}">
                  <a16:creationId xmlns:a16="http://schemas.microsoft.com/office/drawing/2014/main" id="{89641254-6B2D-4FC4-A210-E24DA52F94DE}"/>
                </a:ext>
              </a:extLst>
            </p:cNvPr>
            <p:cNvCxnSpPr>
              <a:cxnSpLocks/>
              <a:stCxn id="204" idx="4"/>
            </p:cNvCxnSpPr>
            <p:nvPr/>
          </p:nvCxnSpPr>
          <p:spPr bwMode="auto">
            <a:xfrm rot="5400000">
              <a:off x="8076366" y="4376740"/>
              <a:ext cx="1535558" cy="420399"/>
            </a:xfrm>
            <a:prstGeom prst="bentConnector3">
              <a:avLst>
                <a:gd name="adj1" fmla="val 83920"/>
              </a:avLst>
            </a:prstGeom>
            <a:ln w="28575">
              <a:solidFill>
                <a:schemeClr val="tx1">
                  <a:lumMod val="65000"/>
                  <a:lumOff val="35000"/>
                </a:schemeClr>
              </a:solidFill>
              <a:prstDash val="sysDot"/>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238" name="Group 237">
              <a:extLst>
                <a:ext uri="{FF2B5EF4-FFF2-40B4-BE49-F238E27FC236}">
                  <a16:creationId xmlns:a16="http://schemas.microsoft.com/office/drawing/2014/main" id="{D9A3B900-E67C-4AC0-8B15-A17B7A5B6E0A}"/>
                </a:ext>
              </a:extLst>
            </p:cNvPr>
            <p:cNvGrpSpPr/>
            <p:nvPr/>
          </p:nvGrpSpPr>
          <p:grpSpPr>
            <a:xfrm>
              <a:off x="6525627" y="158371"/>
              <a:ext cx="1205069" cy="565166"/>
              <a:chOff x="6617391" y="5782516"/>
              <a:chExt cx="2136421" cy="1015926"/>
            </a:xfrm>
          </p:grpSpPr>
          <p:grpSp>
            <p:nvGrpSpPr>
              <p:cNvPr id="239" name="Group 238">
                <a:extLst>
                  <a:ext uri="{FF2B5EF4-FFF2-40B4-BE49-F238E27FC236}">
                    <a16:creationId xmlns:a16="http://schemas.microsoft.com/office/drawing/2014/main" id="{DD69A044-A543-4AD1-973A-CF650ABF5173}"/>
                  </a:ext>
                </a:extLst>
              </p:cNvPr>
              <p:cNvGrpSpPr/>
              <p:nvPr/>
            </p:nvGrpSpPr>
            <p:grpSpPr>
              <a:xfrm>
                <a:off x="7760718" y="5813791"/>
                <a:ext cx="993094" cy="984651"/>
                <a:chOff x="6617391" y="6902486"/>
                <a:chExt cx="993094" cy="984651"/>
              </a:xfrm>
            </p:grpSpPr>
            <p:sp>
              <p:nvSpPr>
                <p:cNvPr id="249" name="Oval 248">
                  <a:extLst>
                    <a:ext uri="{FF2B5EF4-FFF2-40B4-BE49-F238E27FC236}">
                      <a16:creationId xmlns:a16="http://schemas.microsoft.com/office/drawing/2014/main" id="{67110117-48BF-4FB4-A3BF-CAF6D74136A7}"/>
                    </a:ext>
                  </a:extLst>
                </p:cNvPr>
                <p:cNvSpPr>
                  <a:spLocks noChangeAspect="1"/>
                </p:cNvSpPr>
                <p:nvPr/>
              </p:nvSpPr>
              <p:spPr bwMode="auto">
                <a:xfrm>
                  <a:off x="6617391" y="6902486"/>
                  <a:ext cx="993094" cy="984651"/>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50" name="Oval 249">
                  <a:extLst>
                    <a:ext uri="{FF2B5EF4-FFF2-40B4-BE49-F238E27FC236}">
                      <a16:creationId xmlns:a16="http://schemas.microsoft.com/office/drawing/2014/main" id="{58E538DC-9C37-4ED1-A0D2-EDE684027798}"/>
                    </a:ext>
                  </a:extLst>
                </p:cNvPr>
                <p:cNvSpPr/>
                <p:nvPr/>
              </p:nvSpPr>
              <p:spPr bwMode="auto">
                <a:xfrm>
                  <a:off x="6687791" y="6978623"/>
                  <a:ext cx="843486" cy="833166"/>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251" name="Graphic 250" descr="Wireless">
                  <a:extLst>
                    <a:ext uri="{FF2B5EF4-FFF2-40B4-BE49-F238E27FC236}">
                      <a16:creationId xmlns:a16="http://schemas.microsoft.com/office/drawing/2014/main" id="{396DADF9-2D0A-4E7D-8C03-D95DF17863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63620" y="7046688"/>
                  <a:ext cx="666356" cy="660691"/>
                </a:xfrm>
                <a:prstGeom prst="rect">
                  <a:avLst/>
                </a:prstGeom>
              </p:spPr>
            </p:pic>
          </p:grpSp>
          <p:grpSp>
            <p:nvGrpSpPr>
              <p:cNvPr id="240" name="Group 239">
                <a:extLst>
                  <a:ext uri="{FF2B5EF4-FFF2-40B4-BE49-F238E27FC236}">
                    <a16:creationId xmlns:a16="http://schemas.microsoft.com/office/drawing/2014/main" id="{0E05D977-2F7F-4691-83F5-8AA2DD749CE5}"/>
                  </a:ext>
                </a:extLst>
              </p:cNvPr>
              <p:cNvGrpSpPr/>
              <p:nvPr/>
            </p:nvGrpSpPr>
            <p:grpSpPr>
              <a:xfrm>
                <a:off x="6617391" y="5782516"/>
                <a:ext cx="993094" cy="1005840"/>
                <a:chOff x="4000054" y="2507802"/>
                <a:chExt cx="1188720" cy="1188720"/>
              </a:xfrm>
            </p:grpSpPr>
            <p:sp>
              <p:nvSpPr>
                <p:cNvPr id="246" name="Oval 245">
                  <a:extLst>
                    <a:ext uri="{FF2B5EF4-FFF2-40B4-BE49-F238E27FC236}">
                      <a16:creationId xmlns:a16="http://schemas.microsoft.com/office/drawing/2014/main" id="{C64F66BB-7B5D-49C2-8FB5-B4AE0ABFB84C}"/>
                    </a:ext>
                  </a:extLst>
                </p:cNvPr>
                <p:cNvSpPr>
                  <a:spLocks noChangeAspect="1"/>
                </p:cNvSpPr>
                <p:nvPr/>
              </p:nvSpPr>
              <p:spPr bwMode="auto">
                <a:xfrm>
                  <a:off x="4000054" y="2507802"/>
                  <a:ext cx="1188720" cy="1188720"/>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47" name="Oval 246">
                  <a:extLst>
                    <a:ext uri="{FF2B5EF4-FFF2-40B4-BE49-F238E27FC236}">
                      <a16:creationId xmlns:a16="http://schemas.microsoft.com/office/drawing/2014/main" id="{B0A3A07E-9F9A-4532-BE9E-B964969B8432}"/>
                    </a:ext>
                  </a:extLst>
                </p:cNvPr>
                <p:cNvSpPr/>
                <p:nvPr/>
              </p:nvSpPr>
              <p:spPr bwMode="auto">
                <a:xfrm>
                  <a:off x="4084074" y="2598759"/>
                  <a:ext cx="1009641" cy="1005840"/>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248" name="Graphic 247" descr="USB">
                  <a:extLst>
                    <a:ext uri="{FF2B5EF4-FFF2-40B4-BE49-F238E27FC236}">
                      <a16:creationId xmlns:a16="http://schemas.microsoft.com/office/drawing/2014/main" id="{E73624FF-3989-4E2A-B58F-C65A5379D4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94837" y="2720212"/>
                  <a:ext cx="793793" cy="793793"/>
                </a:xfrm>
                <a:prstGeom prst="rect">
                  <a:avLst/>
                </a:prstGeom>
              </p:spPr>
            </p:pic>
          </p:grpSp>
        </p:grpSp>
        <p:pic>
          <p:nvPicPr>
            <p:cNvPr id="39" name="Picture 38">
              <a:extLst>
                <a:ext uri="{FF2B5EF4-FFF2-40B4-BE49-F238E27FC236}">
                  <a16:creationId xmlns:a16="http://schemas.microsoft.com/office/drawing/2014/main" id="{4724570B-8F04-43DC-8904-C7ED2B62C4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grpSp>
    </p:spTree>
    <p:extLst>
      <p:ext uri="{BB962C8B-B14F-4D97-AF65-F5344CB8AC3E}">
        <p14:creationId xmlns:p14="http://schemas.microsoft.com/office/powerpoint/2010/main" val="1844934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Google Shape;786;p38">
            <a:extLst>
              <a:ext uri="{FF2B5EF4-FFF2-40B4-BE49-F238E27FC236}">
                <a16:creationId xmlns:a16="http://schemas.microsoft.com/office/drawing/2014/main" id="{06C56936-9DFB-44E3-BA8A-4A84A594A9D5}"/>
              </a:ext>
            </a:extLst>
          </p:cNvPr>
          <p:cNvSpPr/>
          <p:nvPr/>
        </p:nvSpPr>
        <p:spPr>
          <a:xfrm rot="2056408">
            <a:off x="6629218" y="1676626"/>
            <a:ext cx="4663452" cy="3991854"/>
          </a:xfrm>
          <a:custGeom>
            <a:avLst/>
            <a:gdLst/>
            <a:ahLst/>
            <a:cxnLst/>
            <a:rect l="l" t="t" r="r" b="b"/>
            <a:pathLst>
              <a:path w="18146" h="17963" extrusionOk="0">
                <a:moveTo>
                  <a:pt x="13608" y="0"/>
                </a:moveTo>
                <a:cubicBezTo>
                  <a:pt x="12036" y="0"/>
                  <a:pt x="10506" y="1008"/>
                  <a:pt x="8894" y="1008"/>
                </a:cubicBezTo>
                <a:cubicBezTo>
                  <a:pt x="8786" y="1008"/>
                  <a:pt x="8677" y="1004"/>
                  <a:pt x="8567" y="994"/>
                </a:cubicBezTo>
                <a:cubicBezTo>
                  <a:pt x="7830" y="950"/>
                  <a:pt x="7149" y="620"/>
                  <a:pt x="6412" y="576"/>
                </a:cubicBezTo>
                <a:cubicBezTo>
                  <a:pt x="6340" y="571"/>
                  <a:pt x="6268" y="568"/>
                  <a:pt x="6197" y="568"/>
                </a:cubicBezTo>
                <a:cubicBezTo>
                  <a:pt x="5037" y="568"/>
                  <a:pt x="3895" y="1226"/>
                  <a:pt x="3212" y="2137"/>
                </a:cubicBezTo>
                <a:cubicBezTo>
                  <a:pt x="2431" y="3149"/>
                  <a:pt x="2112" y="4425"/>
                  <a:pt x="2112" y="5668"/>
                </a:cubicBezTo>
                <a:cubicBezTo>
                  <a:pt x="2112" y="6580"/>
                  <a:pt x="2244" y="7548"/>
                  <a:pt x="1925" y="8417"/>
                </a:cubicBezTo>
                <a:cubicBezTo>
                  <a:pt x="1562" y="9374"/>
                  <a:pt x="682" y="10066"/>
                  <a:pt x="363" y="11067"/>
                </a:cubicBezTo>
                <a:cubicBezTo>
                  <a:pt x="0" y="12398"/>
                  <a:pt x="869" y="13816"/>
                  <a:pt x="1881" y="14784"/>
                </a:cubicBezTo>
                <a:cubicBezTo>
                  <a:pt x="3157" y="15972"/>
                  <a:pt x="4487" y="16434"/>
                  <a:pt x="6181" y="16709"/>
                </a:cubicBezTo>
                <a:cubicBezTo>
                  <a:pt x="7311" y="16911"/>
                  <a:pt x="8016" y="17962"/>
                  <a:pt x="9132" y="17962"/>
                </a:cubicBezTo>
                <a:cubicBezTo>
                  <a:pt x="9287" y="17962"/>
                  <a:pt x="9450" y="17942"/>
                  <a:pt x="9623" y="17896"/>
                </a:cubicBezTo>
                <a:cubicBezTo>
                  <a:pt x="10723" y="17621"/>
                  <a:pt x="11547" y="16621"/>
                  <a:pt x="11822" y="15521"/>
                </a:cubicBezTo>
                <a:cubicBezTo>
                  <a:pt x="11910" y="15191"/>
                  <a:pt x="12009" y="14872"/>
                  <a:pt x="12141" y="14553"/>
                </a:cubicBezTo>
                <a:cubicBezTo>
                  <a:pt x="12372" y="14146"/>
                  <a:pt x="12691" y="13871"/>
                  <a:pt x="13054" y="13596"/>
                </a:cubicBezTo>
                <a:cubicBezTo>
                  <a:pt x="14297" y="12541"/>
                  <a:pt x="15583" y="11485"/>
                  <a:pt x="16540" y="10154"/>
                </a:cubicBezTo>
                <a:cubicBezTo>
                  <a:pt x="17508" y="8824"/>
                  <a:pt x="18146" y="7218"/>
                  <a:pt x="18058" y="5624"/>
                </a:cubicBezTo>
                <a:cubicBezTo>
                  <a:pt x="18003" y="4524"/>
                  <a:pt x="17596" y="3424"/>
                  <a:pt x="17046" y="2456"/>
                </a:cubicBezTo>
                <a:cubicBezTo>
                  <a:pt x="16452" y="1357"/>
                  <a:pt x="15528" y="345"/>
                  <a:pt x="14297" y="70"/>
                </a:cubicBezTo>
                <a:cubicBezTo>
                  <a:pt x="14066" y="21"/>
                  <a:pt x="13837" y="0"/>
                  <a:pt x="13608" y="0"/>
                </a:cubicBezTo>
                <a:close/>
              </a:path>
            </a:pathLst>
          </a:custGeom>
          <a:solidFill>
            <a:srgbClr val="94BA62"/>
          </a:solidFill>
          <a:ln>
            <a:noFill/>
          </a:ln>
        </p:spPr>
        <p:txBody>
          <a:bodyPr spcFirstLastPara="1" wrap="square" lIns="91425" tIns="91425" rIns="91425" bIns="91425" anchor="ctr" anchorCtr="0">
            <a:no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Tahoma"/>
              <a:ea typeface="ＭＳ Ｐゴシック"/>
              <a:cs typeface="+mn-cs"/>
            </a:endParaRPr>
          </a:p>
        </p:txBody>
      </p:sp>
      <p:sp>
        <p:nvSpPr>
          <p:cNvPr id="2" name="Title 1">
            <a:extLst>
              <a:ext uri="{FF2B5EF4-FFF2-40B4-BE49-F238E27FC236}">
                <a16:creationId xmlns:a16="http://schemas.microsoft.com/office/drawing/2014/main" id="{BB1A03BA-F2F5-4BB6-95C4-4A709AC6472A}"/>
              </a:ext>
            </a:extLst>
          </p:cNvPr>
          <p:cNvSpPr>
            <a:spLocks noGrp="1"/>
          </p:cNvSpPr>
          <p:nvPr>
            <p:ph type="title" idx="4294967295"/>
          </p:nvPr>
        </p:nvSpPr>
        <p:spPr>
          <a:xfrm>
            <a:off x="-8075" y="384482"/>
            <a:ext cx="6273478" cy="520860"/>
          </a:xfrm>
        </p:spPr>
        <p:txBody>
          <a:bodyPr/>
          <a:lstStyle/>
          <a:p>
            <a:pPr algn="ctr"/>
            <a:r>
              <a:rPr lang="en-US" dirty="0"/>
              <a:t>Curbell Medical</a:t>
            </a:r>
          </a:p>
        </p:txBody>
      </p:sp>
      <p:sp>
        <p:nvSpPr>
          <p:cNvPr id="196" name="Google Shape;508;p35">
            <a:extLst>
              <a:ext uri="{FF2B5EF4-FFF2-40B4-BE49-F238E27FC236}">
                <a16:creationId xmlns:a16="http://schemas.microsoft.com/office/drawing/2014/main" id="{DD53DDBD-8F6C-46C9-A1DF-7B29E43AB0A7}"/>
              </a:ext>
            </a:extLst>
          </p:cNvPr>
          <p:cNvSpPr txBox="1">
            <a:spLocks/>
          </p:cNvSpPr>
          <p:nvPr/>
        </p:nvSpPr>
        <p:spPr>
          <a:xfrm>
            <a:off x="0" y="969285"/>
            <a:ext cx="6265403" cy="5208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200"/>
              <a:buFont typeface="Oswald Regular"/>
              <a:buNone/>
              <a:defRPr sz="2200" b="0" i="0" u="none" strike="noStrike" cap="none">
                <a:solidFill>
                  <a:srgbClr val="434343"/>
                </a:solidFill>
                <a:latin typeface="Oswald Regular"/>
                <a:ea typeface="Oswald Regular"/>
                <a:cs typeface="Oswald Regular"/>
                <a:sym typeface="Oswald Regular"/>
              </a:defRPr>
            </a:lvl1pPr>
            <a:lvl2pPr marR="0" lvl="1"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9pPr>
          </a:lstStyle>
          <a:p>
            <a:pPr marL="0" marR="0" lvl="0" indent="0" algn="ctr" defTabSz="457155" rtl="0" eaLnBrk="1" fontAlgn="auto" latinLnBrk="0" hangingPunct="1">
              <a:lnSpc>
                <a:spcPct val="100000"/>
              </a:lnSpc>
              <a:spcBef>
                <a:spcPts val="0"/>
              </a:spcBef>
              <a:spcAft>
                <a:spcPts val="0"/>
              </a:spcAft>
              <a:buClr>
                <a:srgbClr val="434343"/>
              </a:buClr>
              <a:buSzPts val="2200"/>
              <a:buFont typeface="Oswald Regular"/>
              <a:buNone/>
              <a:tabLst/>
              <a:defRPr/>
            </a:pPr>
            <a:r>
              <a:rPr kumimoji="0" lang="en-US" sz="2400" b="0" i="0" u="none" strike="noStrike" kern="1200" cap="none" spc="0" normalizeH="0" baseline="0" noProof="0" dirty="0">
                <a:ln>
                  <a:noFill/>
                </a:ln>
                <a:solidFill>
                  <a:prstClr val="white"/>
                </a:solidFill>
                <a:effectLst/>
                <a:uLnTx/>
                <a:uFillTx/>
                <a:latin typeface="Tahoma"/>
                <a:sym typeface="Oswald Regular"/>
              </a:rPr>
              <a:t>Short Term Corded &amp; Cordless Sensor Pads</a:t>
            </a:r>
          </a:p>
        </p:txBody>
      </p:sp>
      <p:sp>
        <p:nvSpPr>
          <p:cNvPr id="197" name="Google Shape;507;p35">
            <a:extLst>
              <a:ext uri="{FF2B5EF4-FFF2-40B4-BE49-F238E27FC236}">
                <a16:creationId xmlns:a16="http://schemas.microsoft.com/office/drawing/2014/main" id="{079FF5FC-A4E8-4328-BC4D-C2B14F235E8E}"/>
              </a:ext>
            </a:extLst>
          </p:cNvPr>
          <p:cNvSpPr txBox="1">
            <a:spLocks/>
          </p:cNvSpPr>
          <p:nvPr/>
        </p:nvSpPr>
        <p:spPr>
          <a:xfrm>
            <a:off x="351924" y="2442590"/>
            <a:ext cx="5721142" cy="38428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Tahoma"/>
                <a:cs typeface="Arial"/>
                <a:sym typeface="Arial"/>
              </a:rPr>
              <a:t>Available  in two styles:</a:t>
            </a:r>
          </a:p>
          <a:p>
            <a:pPr marL="787355" marR="0" lvl="1"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600" b="0" i="0" u="none" strike="noStrike" kern="1200" cap="none" spc="0" normalizeH="0" baseline="0" noProof="0" dirty="0">
                <a:ln>
                  <a:noFill/>
                </a:ln>
                <a:solidFill>
                  <a:prstClr val="white"/>
                </a:solidFill>
                <a:effectLst/>
                <a:uLnTx/>
                <a:uFillTx/>
                <a:latin typeface="Tahoma"/>
                <a:cs typeface="Arial"/>
                <a:sym typeface="Arial"/>
              </a:rPr>
              <a:t>Corded Sensor Pad* - allows for quick easy setup and use</a:t>
            </a:r>
          </a:p>
          <a:p>
            <a:pPr marL="787355" marR="0" lvl="1"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600" b="0" i="0" u="none" strike="noStrike" kern="1200" cap="none" spc="0" normalizeH="0" baseline="0" noProof="0" dirty="0">
                <a:ln>
                  <a:noFill/>
                </a:ln>
                <a:solidFill>
                  <a:prstClr val="white"/>
                </a:solidFill>
                <a:effectLst/>
                <a:uLnTx/>
                <a:uFillTx/>
                <a:latin typeface="Tahoma"/>
                <a:cs typeface="Arial"/>
                <a:sym typeface="Arial"/>
              </a:rPr>
              <a:t>Cordless Sensor Pad</a:t>
            </a:r>
            <a:r>
              <a:rPr kumimoji="0" lang="en-US" sz="1100" b="0" i="0" u="none" strike="noStrike" kern="1200" cap="none" spc="0" normalizeH="0" baseline="30000" noProof="0" dirty="0">
                <a:ln>
                  <a:noFill/>
                </a:ln>
                <a:solidFill>
                  <a:prstClr val="white"/>
                </a:solidFill>
                <a:effectLst/>
                <a:uLnTx/>
                <a:uFillTx/>
                <a:latin typeface="Arial"/>
                <a:cs typeface="Arial"/>
                <a:sym typeface="Wingdings 2" panose="05020102010507070707" pitchFamily="18" charset="2"/>
              </a:rPr>
              <a:t> </a:t>
            </a:r>
            <a:r>
              <a:rPr kumimoji="0" lang="en-US" sz="1400" b="0" i="0" u="none" strike="noStrike" kern="1200" cap="none" spc="0" normalizeH="0" baseline="30000" noProof="0" dirty="0">
                <a:ln>
                  <a:noFill/>
                </a:ln>
                <a:solidFill>
                  <a:prstClr val="white"/>
                </a:solidFill>
                <a:effectLst/>
                <a:uLnTx/>
                <a:uFillTx/>
                <a:latin typeface="Arial"/>
                <a:cs typeface="Arial"/>
                <a:sym typeface="Wingdings 2" panose="05020102010507070707" pitchFamily="18" charset="2"/>
              </a:rPr>
              <a:t></a:t>
            </a:r>
            <a:r>
              <a:rPr kumimoji="0" lang="en-US" sz="1600" b="0" i="0" u="none" strike="noStrike" kern="1200" cap="none" spc="0" normalizeH="0" baseline="0" noProof="0" dirty="0">
                <a:ln>
                  <a:noFill/>
                </a:ln>
                <a:solidFill>
                  <a:prstClr val="white"/>
                </a:solidFill>
                <a:effectLst/>
                <a:uLnTx/>
                <a:uFillTx/>
                <a:latin typeface="Tahoma"/>
                <a:cs typeface="Arial"/>
                <a:sym typeface="Arial"/>
              </a:rPr>
              <a:t> - option eliminate cord tripping hazards and cord damage</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Tahoma"/>
                <a:cs typeface="Arial"/>
                <a:sym typeface="Arial"/>
              </a:rPr>
              <a:t>Disposable – throw away after patient use. </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Tahoma"/>
                <a:cs typeface="Arial"/>
                <a:sym typeface="Arial"/>
              </a:rPr>
              <a:t>Good up to 30 Days of use on a single patient</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Tahoma"/>
                <a:cs typeface="Arial"/>
                <a:sym typeface="Arial"/>
              </a:rPr>
              <a:t>Smaller chair pad sizes allow for more immediate alarm notification if the patient shifts out of normal position</a:t>
            </a:r>
          </a:p>
          <a:p>
            <a:pPr marL="285750" marR="0" lvl="0" indent="-285750" algn="l" defTabSz="457155" rtl="0" eaLnBrk="1" fontAlgn="auto" latinLnBrk="0" hangingPunct="1">
              <a:lnSpc>
                <a:spcPct val="115000"/>
              </a:lnSpc>
              <a:spcBef>
                <a:spcPts val="0"/>
              </a:spcBef>
              <a:spcAft>
                <a:spcPts val="0"/>
              </a:spcAft>
              <a:buClr>
                <a:prstClr val="white"/>
              </a:buClr>
              <a:buSzPts val="600"/>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Tahoma"/>
              <a:cs typeface="Arial"/>
              <a:sym typeface="Arial"/>
            </a:endParaRPr>
          </a:p>
        </p:txBody>
      </p:sp>
      <p:sp>
        <p:nvSpPr>
          <p:cNvPr id="216" name="Rectangle 215">
            <a:extLst>
              <a:ext uri="{FF2B5EF4-FFF2-40B4-BE49-F238E27FC236}">
                <a16:creationId xmlns:a16="http://schemas.microsoft.com/office/drawing/2014/main" id="{2B21994B-2C80-4D62-A089-9384DC73D984}"/>
              </a:ext>
            </a:extLst>
          </p:cNvPr>
          <p:cNvSpPr/>
          <p:nvPr/>
        </p:nvSpPr>
        <p:spPr>
          <a:xfrm>
            <a:off x="374858" y="1742006"/>
            <a:ext cx="5698208" cy="584775"/>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a:ea typeface="ＭＳ Ｐゴシック"/>
                <a:cs typeface="+mn-cs"/>
              </a:rPr>
              <a:t>Single patient use sensor pads are an ideal solution when infection control is a concern:</a:t>
            </a:r>
          </a:p>
        </p:txBody>
      </p:sp>
      <p:cxnSp>
        <p:nvCxnSpPr>
          <p:cNvPr id="218" name="Straight Connector 217">
            <a:extLst>
              <a:ext uri="{FF2B5EF4-FFF2-40B4-BE49-F238E27FC236}">
                <a16:creationId xmlns:a16="http://schemas.microsoft.com/office/drawing/2014/main" id="{CE57237E-0620-4F61-A757-51DA16CA7EB9}"/>
              </a:ext>
            </a:extLst>
          </p:cNvPr>
          <p:cNvCxnSpPr/>
          <p:nvPr/>
        </p:nvCxnSpPr>
        <p:spPr bwMode="auto">
          <a:xfrm>
            <a:off x="162046" y="1623125"/>
            <a:ext cx="5729886" cy="0"/>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7A802F6F-5328-4831-96F9-A7B64478ADAA}"/>
              </a:ext>
            </a:extLst>
          </p:cNvPr>
          <p:cNvSpPr txBox="1"/>
          <p:nvPr/>
        </p:nvSpPr>
        <p:spPr>
          <a:xfrm>
            <a:off x="351924" y="5385514"/>
            <a:ext cx="5494470" cy="64633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RPr/>
            </a:defPPr>
            <a:lvl1pPr>
              <a:lnSpc>
                <a:spcPct val="115000"/>
              </a:lnSpc>
              <a:buClr>
                <a:schemeClr val="dk1"/>
              </a:buClr>
              <a:buSzPts val="600"/>
              <a:defRPr sz="1100">
                <a:solidFill>
                  <a:srgbClr val="434343"/>
                </a:solidFill>
              </a:defRPr>
            </a:lvl1pPr>
            <a:lvl4pPr marL="457200" indent="-196850">
              <a:lnSpc>
                <a:spcPct val="115000"/>
              </a:lnSpc>
              <a:buClr>
                <a:srgbClr val="434343"/>
              </a:buClr>
              <a:buSzPts val="1100"/>
              <a:buFont typeface="Courier New" panose="02070309020205020404" pitchFamily="49" charset="0"/>
              <a:buChar char="o"/>
              <a:defRPr sz="1100">
                <a:solidFill>
                  <a:srgbClr val="434343"/>
                </a:solidFill>
              </a:defRPr>
            </a:lvl4pPr>
          </a:lstStyle>
          <a:p>
            <a:pPr marL="0" marR="0" lvl="0" indent="0" algn="l" defTabSz="457155" rtl="0" eaLnBrk="1" fontAlgn="auto" latinLnBrk="0" hangingPunct="1">
              <a:lnSpc>
                <a:spcPct val="100000"/>
              </a:lnSpc>
              <a:spcBef>
                <a:spcPts val="0"/>
              </a:spcBef>
              <a:spcAft>
                <a:spcPts val="0"/>
              </a:spcAft>
              <a:buClr>
                <a:prstClr val="black"/>
              </a:buClr>
              <a:buSzPts val="600"/>
              <a:buFontTx/>
              <a:buNone/>
              <a:tabLst/>
              <a:defRPr/>
            </a:pPr>
            <a:r>
              <a:rPr kumimoji="0" lang="en-US" sz="1600" b="0" i="0" u="none" strike="noStrike" kern="1200" cap="none" spc="0" normalizeH="0" baseline="30000" noProof="0" dirty="0">
                <a:ln>
                  <a:noFill/>
                </a:ln>
                <a:solidFill>
                  <a:prstClr val="white"/>
                </a:solidFill>
                <a:effectLst/>
                <a:uLnTx/>
                <a:uFillTx/>
                <a:latin typeface="Tahoma"/>
                <a:ea typeface="ＭＳ Ｐゴシック"/>
                <a:cs typeface="+mn-cs"/>
                <a:sym typeface="Wingdings 2" panose="05020102010507070707" pitchFamily="18" charset="2"/>
              </a:rPr>
              <a:t> Short term sensor pad must be used with the CSP-TW-TX45DY 90 Day Disposable Transmitter (sold separately)</a:t>
            </a:r>
          </a:p>
          <a:p>
            <a:pPr marL="0" marR="0" lvl="0" indent="0" algn="l" defTabSz="457155" rtl="0" eaLnBrk="1" fontAlgn="auto" latinLnBrk="0" hangingPunct="1">
              <a:lnSpc>
                <a:spcPct val="100000"/>
              </a:lnSpc>
              <a:spcBef>
                <a:spcPts val="0"/>
              </a:spcBef>
              <a:spcAft>
                <a:spcPts val="0"/>
              </a:spcAft>
              <a:buClr>
                <a:prstClr val="black"/>
              </a:buClr>
              <a:buSzPts val="600"/>
              <a:buFontTx/>
              <a:buNone/>
              <a:tabLst/>
              <a:defRPr/>
            </a:pPr>
            <a:r>
              <a:rPr kumimoji="0" lang="en-US" sz="1600" b="0" i="0" u="none" strike="noStrike" kern="1200" cap="none" spc="0" normalizeH="0" baseline="30000" noProof="0" dirty="0">
                <a:ln>
                  <a:noFill/>
                </a:ln>
                <a:solidFill>
                  <a:prstClr val="white"/>
                </a:solidFill>
                <a:effectLst/>
                <a:uLnTx/>
                <a:uFillTx/>
                <a:latin typeface="Tahoma"/>
                <a:ea typeface="ＭＳ Ｐゴシック"/>
                <a:cs typeface="+mn-cs"/>
                <a:sym typeface="Wingdings 2" panose="05020102010507070707" pitchFamily="18" charset="2"/>
              </a:rPr>
              <a:t>* Corded sensor pad have an attached, fixed cable but a cable extension is available and sold separately</a:t>
            </a:r>
          </a:p>
        </p:txBody>
      </p:sp>
      <p:grpSp>
        <p:nvGrpSpPr>
          <p:cNvPr id="28" name="Group 27">
            <a:extLst>
              <a:ext uri="{FF2B5EF4-FFF2-40B4-BE49-F238E27FC236}">
                <a16:creationId xmlns:a16="http://schemas.microsoft.com/office/drawing/2014/main" id="{B147933E-F38D-449A-8479-FA15DB1E965B}"/>
              </a:ext>
            </a:extLst>
          </p:cNvPr>
          <p:cNvGrpSpPr/>
          <p:nvPr/>
        </p:nvGrpSpPr>
        <p:grpSpPr>
          <a:xfrm>
            <a:off x="907866" y="6288887"/>
            <a:ext cx="4238246" cy="428741"/>
            <a:chOff x="374858" y="6249622"/>
            <a:chExt cx="4238246" cy="428741"/>
          </a:xfrm>
        </p:grpSpPr>
        <p:pic>
          <p:nvPicPr>
            <p:cNvPr id="29" name="Graphic 28" descr="Internet">
              <a:hlinkClick r:id="rId2"/>
              <a:extLst>
                <a:ext uri="{FF2B5EF4-FFF2-40B4-BE49-F238E27FC236}">
                  <a16:creationId xmlns:a16="http://schemas.microsoft.com/office/drawing/2014/main" id="{0925343C-F9A3-4092-AC95-B8D73F8778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58" y="6249622"/>
              <a:ext cx="428741" cy="428741"/>
            </a:xfrm>
            <a:prstGeom prst="rect">
              <a:avLst/>
            </a:prstGeom>
          </p:spPr>
        </p:pic>
        <p:sp>
          <p:nvSpPr>
            <p:cNvPr id="30" name="TextBox 29">
              <a:hlinkClick r:id="rId2"/>
              <a:extLst>
                <a:ext uri="{FF2B5EF4-FFF2-40B4-BE49-F238E27FC236}">
                  <a16:creationId xmlns:a16="http://schemas.microsoft.com/office/drawing/2014/main" id="{AE006237-839B-44E5-A1BC-90E31246DD1E}"/>
                </a:ext>
              </a:extLst>
            </p:cNvPr>
            <p:cNvSpPr txBox="1"/>
            <p:nvPr/>
          </p:nvSpPr>
          <p:spPr>
            <a:xfrm>
              <a:off x="855793" y="6269894"/>
              <a:ext cx="3757311" cy="338554"/>
            </a:xfrm>
            <a:prstGeom prst="rect">
              <a:avLst/>
            </a:prstGeom>
            <a:noFill/>
          </p:spPr>
          <p:txBody>
            <a:bodyPr wrap="non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a:ea typeface="ＭＳ Ｐゴシック"/>
                  <a:cs typeface="+mn-cs"/>
                  <a:hlinkClick r:id="rId5"/>
                </a:rPr>
                <a:t>Click here for more product information</a:t>
              </a:r>
              <a:endParaRPr kumimoji="0" lang="en-US" sz="1600" b="0" i="0" u="none" strike="noStrike" kern="1200" cap="none" spc="0" normalizeH="0" baseline="0" noProof="0" dirty="0">
                <a:ln>
                  <a:noFill/>
                </a:ln>
                <a:solidFill>
                  <a:prstClr val="white"/>
                </a:solidFill>
                <a:effectLst/>
                <a:uLnTx/>
                <a:uFillTx/>
                <a:latin typeface="Tahoma"/>
                <a:ea typeface="ＭＳ Ｐゴシック"/>
                <a:cs typeface="+mn-cs"/>
              </a:endParaRPr>
            </a:p>
          </p:txBody>
        </p:sp>
      </p:grpSp>
      <p:grpSp>
        <p:nvGrpSpPr>
          <p:cNvPr id="7" name="Group 6">
            <a:extLst>
              <a:ext uri="{FF2B5EF4-FFF2-40B4-BE49-F238E27FC236}">
                <a16:creationId xmlns:a16="http://schemas.microsoft.com/office/drawing/2014/main" id="{08AAFFE1-9F7F-4742-8C11-F64DC84D36B7}"/>
              </a:ext>
            </a:extLst>
          </p:cNvPr>
          <p:cNvGrpSpPr/>
          <p:nvPr/>
        </p:nvGrpSpPr>
        <p:grpSpPr>
          <a:xfrm>
            <a:off x="6558928" y="264710"/>
            <a:ext cx="5534012" cy="6398980"/>
            <a:chOff x="6558928" y="264710"/>
            <a:chExt cx="5534012" cy="6398980"/>
          </a:xfrm>
        </p:grpSpPr>
        <p:sp>
          <p:nvSpPr>
            <p:cNvPr id="195" name="Google Shape;924;p39">
              <a:extLst>
                <a:ext uri="{FF2B5EF4-FFF2-40B4-BE49-F238E27FC236}">
                  <a16:creationId xmlns:a16="http://schemas.microsoft.com/office/drawing/2014/main" id="{59CDE4E6-03D4-4D57-815C-C93E6249C151}"/>
                </a:ext>
              </a:extLst>
            </p:cNvPr>
            <p:cNvSpPr/>
            <p:nvPr/>
          </p:nvSpPr>
          <p:spPr>
            <a:xfrm rot="659405">
              <a:off x="6704014" y="1128198"/>
              <a:ext cx="4676814" cy="3989831"/>
            </a:xfrm>
            <a:custGeom>
              <a:avLst/>
              <a:gdLst/>
              <a:ahLst/>
              <a:cxnLst/>
              <a:rect l="l" t="t" r="r" b="b"/>
              <a:pathLst>
                <a:path w="27076" h="25544" extrusionOk="0">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rgbClr val="94BA62"/>
            </a:solidFill>
            <a:ln>
              <a:noFill/>
            </a:ln>
          </p:spPr>
          <p:txBody>
            <a:bodyPr spcFirstLastPara="1" wrap="square" lIns="91425" tIns="91425" rIns="91425" bIns="91425" anchor="ctr" anchorCtr="0">
              <a:no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Tahoma"/>
                <a:ea typeface="ＭＳ Ｐゴシック"/>
                <a:cs typeface="+mn-cs"/>
              </a:endParaRPr>
            </a:p>
          </p:txBody>
        </p:sp>
        <p:grpSp>
          <p:nvGrpSpPr>
            <p:cNvPr id="20" name="Group 19">
              <a:extLst>
                <a:ext uri="{FF2B5EF4-FFF2-40B4-BE49-F238E27FC236}">
                  <a16:creationId xmlns:a16="http://schemas.microsoft.com/office/drawing/2014/main" id="{95BE7C21-63F8-4DCC-B4D2-35F7BA5596BC}"/>
                </a:ext>
              </a:extLst>
            </p:cNvPr>
            <p:cNvGrpSpPr/>
            <p:nvPr/>
          </p:nvGrpSpPr>
          <p:grpSpPr>
            <a:xfrm>
              <a:off x="6558928" y="264710"/>
              <a:ext cx="1836834" cy="565166"/>
              <a:chOff x="6617391" y="5782516"/>
              <a:chExt cx="3256453" cy="1015926"/>
            </a:xfrm>
          </p:grpSpPr>
          <p:grpSp>
            <p:nvGrpSpPr>
              <p:cNvPr id="21" name="Group 20">
                <a:extLst>
                  <a:ext uri="{FF2B5EF4-FFF2-40B4-BE49-F238E27FC236}">
                    <a16:creationId xmlns:a16="http://schemas.microsoft.com/office/drawing/2014/main" id="{9F8B2441-7F67-4CEA-8AA7-7E83667C4E06}"/>
                  </a:ext>
                </a:extLst>
              </p:cNvPr>
              <p:cNvGrpSpPr/>
              <p:nvPr/>
            </p:nvGrpSpPr>
            <p:grpSpPr>
              <a:xfrm>
                <a:off x="7760718" y="5813791"/>
                <a:ext cx="993094" cy="984651"/>
                <a:chOff x="6617391" y="6902486"/>
                <a:chExt cx="993094" cy="984651"/>
              </a:xfrm>
            </p:grpSpPr>
            <p:sp>
              <p:nvSpPr>
                <p:cNvPr id="43" name="Oval 42">
                  <a:extLst>
                    <a:ext uri="{FF2B5EF4-FFF2-40B4-BE49-F238E27FC236}">
                      <a16:creationId xmlns:a16="http://schemas.microsoft.com/office/drawing/2014/main" id="{A75AB4BF-74B0-4449-8143-0AA6B06463BC}"/>
                    </a:ext>
                  </a:extLst>
                </p:cNvPr>
                <p:cNvSpPr>
                  <a:spLocks noChangeAspect="1"/>
                </p:cNvSpPr>
                <p:nvPr/>
              </p:nvSpPr>
              <p:spPr bwMode="auto">
                <a:xfrm>
                  <a:off x="6617391" y="6902486"/>
                  <a:ext cx="993094" cy="984651"/>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44" name="Oval 43">
                  <a:extLst>
                    <a:ext uri="{FF2B5EF4-FFF2-40B4-BE49-F238E27FC236}">
                      <a16:creationId xmlns:a16="http://schemas.microsoft.com/office/drawing/2014/main" id="{EC41A041-CA91-4418-9FC8-1B1F67C53CCF}"/>
                    </a:ext>
                  </a:extLst>
                </p:cNvPr>
                <p:cNvSpPr/>
                <p:nvPr/>
              </p:nvSpPr>
              <p:spPr bwMode="auto">
                <a:xfrm>
                  <a:off x="6687791" y="6978623"/>
                  <a:ext cx="843486" cy="833166"/>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45" name="Graphic 44" descr="Wireless">
                  <a:extLst>
                    <a:ext uri="{FF2B5EF4-FFF2-40B4-BE49-F238E27FC236}">
                      <a16:creationId xmlns:a16="http://schemas.microsoft.com/office/drawing/2014/main" id="{2F280DDC-2E75-4B79-9A20-5501C1B034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3620" y="7046688"/>
                  <a:ext cx="666356" cy="660691"/>
                </a:xfrm>
                <a:prstGeom prst="rect">
                  <a:avLst/>
                </a:prstGeom>
              </p:spPr>
            </p:pic>
          </p:grpSp>
          <p:grpSp>
            <p:nvGrpSpPr>
              <p:cNvPr id="22" name="Group 21">
                <a:extLst>
                  <a:ext uri="{FF2B5EF4-FFF2-40B4-BE49-F238E27FC236}">
                    <a16:creationId xmlns:a16="http://schemas.microsoft.com/office/drawing/2014/main" id="{38579F91-0797-4ECB-A7BA-3F573DA56CB8}"/>
                  </a:ext>
                </a:extLst>
              </p:cNvPr>
              <p:cNvGrpSpPr/>
              <p:nvPr/>
            </p:nvGrpSpPr>
            <p:grpSpPr>
              <a:xfrm>
                <a:off x="6617391" y="5782516"/>
                <a:ext cx="993094" cy="1005840"/>
                <a:chOff x="4000054" y="2507802"/>
                <a:chExt cx="1188720" cy="1188720"/>
              </a:xfrm>
            </p:grpSpPr>
            <p:sp>
              <p:nvSpPr>
                <p:cNvPr id="40" name="Oval 39">
                  <a:extLst>
                    <a:ext uri="{FF2B5EF4-FFF2-40B4-BE49-F238E27FC236}">
                      <a16:creationId xmlns:a16="http://schemas.microsoft.com/office/drawing/2014/main" id="{67C6838A-2546-4FC8-8014-27028496C57A}"/>
                    </a:ext>
                  </a:extLst>
                </p:cNvPr>
                <p:cNvSpPr>
                  <a:spLocks noChangeAspect="1"/>
                </p:cNvSpPr>
                <p:nvPr/>
              </p:nvSpPr>
              <p:spPr bwMode="auto">
                <a:xfrm>
                  <a:off x="4000054" y="2507802"/>
                  <a:ext cx="1188720" cy="1188720"/>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1" name="Oval 40">
                  <a:extLst>
                    <a:ext uri="{FF2B5EF4-FFF2-40B4-BE49-F238E27FC236}">
                      <a16:creationId xmlns:a16="http://schemas.microsoft.com/office/drawing/2014/main" id="{E1E625FE-0E75-40AA-9A77-5B896281A8BC}"/>
                    </a:ext>
                  </a:extLst>
                </p:cNvPr>
                <p:cNvSpPr/>
                <p:nvPr/>
              </p:nvSpPr>
              <p:spPr bwMode="auto">
                <a:xfrm>
                  <a:off x="4084074" y="2598759"/>
                  <a:ext cx="1009641" cy="1005840"/>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42" name="Graphic 41" descr="USB">
                  <a:extLst>
                    <a:ext uri="{FF2B5EF4-FFF2-40B4-BE49-F238E27FC236}">
                      <a16:creationId xmlns:a16="http://schemas.microsoft.com/office/drawing/2014/main" id="{7C19E747-2B40-4569-87F4-F173B98D3D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94837" y="2720212"/>
                  <a:ext cx="793793" cy="793793"/>
                </a:xfrm>
                <a:prstGeom prst="rect">
                  <a:avLst/>
                </a:prstGeom>
              </p:spPr>
            </p:pic>
          </p:grpSp>
          <p:grpSp>
            <p:nvGrpSpPr>
              <p:cNvPr id="36" name="Group 35">
                <a:extLst>
                  <a:ext uri="{FF2B5EF4-FFF2-40B4-BE49-F238E27FC236}">
                    <a16:creationId xmlns:a16="http://schemas.microsoft.com/office/drawing/2014/main" id="{09CAEE5F-EDE9-48FE-9712-438892964FCD}"/>
                  </a:ext>
                </a:extLst>
              </p:cNvPr>
              <p:cNvGrpSpPr/>
              <p:nvPr/>
            </p:nvGrpSpPr>
            <p:grpSpPr>
              <a:xfrm>
                <a:off x="8880751" y="5805334"/>
                <a:ext cx="993093" cy="984652"/>
                <a:chOff x="4019803" y="4439456"/>
                <a:chExt cx="1188720" cy="1188720"/>
              </a:xfrm>
            </p:grpSpPr>
            <p:sp>
              <p:nvSpPr>
                <p:cNvPr id="38" name="Oval 37">
                  <a:extLst>
                    <a:ext uri="{FF2B5EF4-FFF2-40B4-BE49-F238E27FC236}">
                      <a16:creationId xmlns:a16="http://schemas.microsoft.com/office/drawing/2014/main" id="{6CD19CAF-0AE3-4B26-BB65-CCE7117CB8BF}"/>
                    </a:ext>
                  </a:extLst>
                </p:cNvPr>
                <p:cNvSpPr>
                  <a:spLocks noChangeAspect="1"/>
                </p:cNvSpPr>
                <p:nvPr/>
              </p:nvSpPr>
              <p:spPr bwMode="auto">
                <a:xfrm>
                  <a:off x="4019803" y="4439456"/>
                  <a:ext cx="1188720" cy="1188720"/>
                </a:xfrm>
                <a:prstGeom prst="ellipse">
                  <a:avLst/>
                </a:prstGeom>
                <a:solidFill>
                  <a:schemeClr val="bg2">
                    <a:lumMod val="75000"/>
                  </a:schemeClr>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9" name="Oval 38">
                  <a:extLst>
                    <a:ext uri="{FF2B5EF4-FFF2-40B4-BE49-F238E27FC236}">
                      <a16:creationId xmlns:a16="http://schemas.microsoft.com/office/drawing/2014/main" id="{33E3BBCB-76D7-4C99-AC62-9927BE7A5C7E}"/>
                    </a:ext>
                  </a:extLst>
                </p:cNvPr>
                <p:cNvSpPr/>
                <p:nvPr/>
              </p:nvSpPr>
              <p:spPr bwMode="auto">
                <a:xfrm>
                  <a:off x="4104071" y="4531373"/>
                  <a:ext cx="1009641" cy="1005840"/>
                </a:xfrm>
                <a:prstGeom prst="ellipse">
                  <a:avLst/>
                </a:prstGeom>
                <a:solidFill>
                  <a:schemeClr val="bg2">
                    <a:lumMod val="75000"/>
                  </a:schemeClr>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pic>
          <p:nvPicPr>
            <p:cNvPr id="47" name="Graphic 46" descr="Stopwatch">
              <a:extLst>
                <a:ext uri="{FF2B5EF4-FFF2-40B4-BE49-F238E27FC236}">
                  <a16:creationId xmlns:a16="http://schemas.microsoft.com/office/drawing/2014/main" id="{43078BD5-014C-4786-972C-8F2C6EE07F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29161" y="365448"/>
              <a:ext cx="370200" cy="365760"/>
            </a:xfrm>
            <a:prstGeom prst="rect">
              <a:avLst/>
            </a:prstGeom>
          </p:spPr>
        </p:pic>
        <p:pic>
          <p:nvPicPr>
            <p:cNvPr id="48" name="Picture 47">
              <a:extLst>
                <a:ext uri="{FF2B5EF4-FFF2-40B4-BE49-F238E27FC236}">
                  <a16:creationId xmlns:a16="http://schemas.microsoft.com/office/drawing/2014/main" id="{BDE39181-0951-48AE-B72A-4D9101B8A0D1}"/>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4000"/>
                      </a14:imgEffect>
                    </a14:imgLayer>
                  </a14:imgProps>
                </a:ext>
                <a:ext uri="{28A0092B-C50C-407E-A947-70E740481C1C}">
                  <a14:useLocalDpi xmlns:a14="http://schemas.microsoft.com/office/drawing/2010/main" val="0"/>
                </a:ext>
              </a:extLst>
            </a:blip>
            <a:stretch>
              <a:fillRect/>
            </a:stretch>
          </p:blipFill>
          <p:spPr>
            <a:xfrm>
              <a:off x="8051891" y="1718297"/>
              <a:ext cx="1884379" cy="1541700"/>
            </a:xfrm>
            <a:prstGeom prst="rect">
              <a:avLst/>
            </a:prstGeom>
            <a:effectLst/>
          </p:spPr>
        </p:pic>
        <p:grpSp>
          <p:nvGrpSpPr>
            <p:cNvPr id="4" name="Group 3">
              <a:extLst>
                <a:ext uri="{FF2B5EF4-FFF2-40B4-BE49-F238E27FC236}">
                  <a16:creationId xmlns:a16="http://schemas.microsoft.com/office/drawing/2014/main" id="{4B0DF13D-8225-4824-8142-F0C1368628D9}"/>
                </a:ext>
              </a:extLst>
            </p:cNvPr>
            <p:cNvGrpSpPr/>
            <p:nvPr/>
          </p:nvGrpSpPr>
          <p:grpSpPr>
            <a:xfrm>
              <a:off x="6991110" y="3552548"/>
              <a:ext cx="4745316" cy="651028"/>
              <a:chOff x="7219185" y="3552548"/>
              <a:chExt cx="4133328" cy="651028"/>
            </a:xfrm>
          </p:grpSpPr>
          <p:sp>
            <p:nvSpPr>
              <p:cNvPr id="3" name="Rectangle 2">
                <a:extLst>
                  <a:ext uri="{FF2B5EF4-FFF2-40B4-BE49-F238E27FC236}">
                    <a16:creationId xmlns:a16="http://schemas.microsoft.com/office/drawing/2014/main" id="{A87FD4F9-B4C6-46F7-9D0F-8606D3129607}"/>
                  </a:ext>
                </a:extLst>
              </p:cNvPr>
              <p:cNvSpPr/>
              <p:nvPr/>
            </p:nvSpPr>
            <p:spPr bwMode="auto">
              <a:xfrm>
                <a:off x="7219185" y="3558371"/>
                <a:ext cx="3372902" cy="633630"/>
              </a:xfrm>
              <a:prstGeom prst="rect">
                <a:avLst/>
              </a:prstGeom>
              <a:solidFill>
                <a:schemeClr val="tx2">
                  <a:lumMod val="40000"/>
                  <a:lumOff val="60000"/>
                </a:schemeClr>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9" name="Rectangle 48">
                <a:extLst>
                  <a:ext uri="{FF2B5EF4-FFF2-40B4-BE49-F238E27FC236}">
                    <a16:creationId xmlns:a16="http://schemas.microsoft.com/office/drawing/2014/main" id="{D7C42A13-255B-496C-A924-AFBEC8E30A38}"/>
                  </a:ext>
                </a:extLst>
              </p:cNvPr>
              <p:cNvSpPr/>
              <p:nvPr/>
            </p:nvSpPr>
            <p:spPr bwMode="auto">
              <a:xfrm>
                <a:off x="10394065" y="3710771"/>
                <a:ext cx="654506" cy="317217"/>
              </a:xfrm>
              <a:prstGeom prst="rect">
                <a:avLst/>
              </a:prstGeom>
              <a:solidFill>
                <a:schemeClr val="tx2">
                  <a:lumMod val="40000"/>
                  <a:lumOff val="60000"/>
                </a:schemeClr>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25" name="Picture 24">
                <a:extLst>
                  <a:ext uri="{FF2B5EF4-FFF2-40B4-BE49-F238E27FC236}">
                    <a16:creationId xmlns:a16="http://schemas.microsoft.com/office/drawing/2014/main" id="{58D8C6FA-F56E-4408-8B9C-AEFE4D1E25F6}"/>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harpenSoften amount="87000"/>
                        </a14:imgEffect>
                      </a14:imgLayer>
                    </a14:imgProps>
                  </a:ext>
                </a:extLst>
              </a:blip>
              <a:stretch>
                <a:fillRect/>
              </a:stretch>
            </p:blipFill>
            <p:spPr>
              <a:xfrm>
                <a:off x="7219185" y="3552548"/>
                <a:ext cx="4133328" cy="651028"/>
              </a:xfrm>
              <a:prstGeom prst="rect">
                <a:avLst/>
              </a:prstGeom>
            </p:spPr>
          </p:pic>
        </p:grpSp>
        <p:pic>
          <p:nvPicPr>
            <p:cNvPr id="32" name="Picture 31">
              <a:extLst>
                <a:ext uri="{FF2B5EF4-FFF2-40B4-BE49-F238E27FC236}">
                  <a16:creationId xmlns:a16="http://schemas.microsoft.com/office/drawing/2014/main" id="{2ACD6E02-2C10-448D-83B8-352ADEAAE7E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
          <p:nvSpPr>
            <p:cNvPr id="33" name="Oval 32">
              <a:extLst>
                <a:ext uri="{FF2B5EF4-FFF2-40B4-BE49-F238E27FC236}">
                  <a16:creationId xmlns:a16="http://schemas.microsoft.com/office/drawing/2014/main" id="{D295FD00-8025-49CA-971D-0689435443AE}"/>
                </a:ext>
              </a:extLst>
            </p:cNvPr>
            <p:cNvSpPr/>
            <p:nvPr/>
          </p:nvSpPr>
          <p:spPr>
            <a:xfrm>
              <a:off x="8970255" y="1601284"/>
              <a:ext cx="87847" cy="91440"/>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34" name="Oval 33">
              <a:extLst>
                <a:ext uri="{FF2B5EF4-FFF2-40B4-BE49-F238E27FC236}">
                  <a16:creationId xmlns:a16="http://schemas.microsoft.com/office/drawing/2014/main" id="{DBAFA60B-C90A-4366-992C-BF817CE61FAE}"/>
                </a:ext>
              </a:extLst>
            </p:cNvPr>
            <p:cNvSpPr/>
            <p:nvPr/>
          </p:nvSpPr>
          <p:spPr>
            <a:xfrm>
              <a:off x="8876782" y="4213582"/>
              <a:ext cx="87847" cy="91440"/>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35" name="Rectangle 34">
              <a:extLst>
                <a:ext uri="{FF2B5EF4-FFF2-40B4-BE49-F238E27FC236}">
                  <a16:creationId xmlns:a16="http://schemas.microsoft.com/office/drawing/2014/main" id="{99910576-231C-4621-997E-0173E8F499A2}"/>
                </a:ext>
              </a:extLst>
            </p:cNvPr>
            <p:cNvSpPr/>
            <p:nvPr/>
          </p:nvSpPr>
          <p:spPr>
            <a:xfrm>
              <a:off x="9270389" y="798612"/>
              <a:ext cx="2657543" cy="276999"/>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221F1F"/>
                  </a:solidFill>
                  <a:effectLst/>
                  <a:uLnTx/>
                  <a:uFillTx/>
                  <a:latin typeface="Tahoma"/>
                  <a:ea typeface="ＭＳ Ｐゴシック"/>
                  <a:cs typeface="+mn-cs"/>
                </a:rPr>
                <a:t>Chair Pad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7”x 15”</a:t>
              </a:r>
            </a:p>
          </p:txBody>
        </p:sp>
        <p:cxnSp>
          <p:nvCxnSpPr>
            <p:cNvPr id="37" name="Connector: Elbow 36">
              <a:extLst>
                <a:ext uri="{FF2B5EF4-FFF2-40B4-BE49-F238E27FC236}">
                  <a16:creationId xmlns:a16="http://schemas.microsoft.com/office/drawing/2014/main" id="{2AE4C4C9-768F-4F3D-B232-8A665C015361}"/>
                </a:ext>
              </a:extLst>
            </p:cNvPr>
            <p:cNvCxnSpPr>
              <a:cxnSpLocks/>
              <a:stCxn id="33" idx="0"/>
            </p:cNvCxnSpPr>
            <p:nvPr/>
          </p:nvCxnSpPr>
          <p:spPr>
            <a:xfrm rot="5400000" flipH="1" flipV="1">
              <a:off x="8815707" y="1146602"/>
              <a:ext cx="653155" cy="256210"/>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B91C18A-94C4-4DC7-BCA5-380811660E97}"/>
                </a:ext>
              </a:extLst>
            </p:cNvPr>
            <p:cNvSpPr/>
            <p:nvPr/>
          </p:nvSpPr>
          <p:spPr>
            <a:xfrm>
              <a:off x="9120333" y="5156489"/>
              <a:ext cx="2657543" cy="276999"/>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1F1F"/>
                  </a:solidFill>
                  <a:effectLst/>
                  <a:uLnTx/>
                  <a:uFillTx/>
                  <a:latin typeface="Tahoma"/>
                  <a:ea typeface="ＭＳ Ｐゴシック"/>
                  <a:cs typeface="+mn-cs"/>
                </a:rPr>
                <a:t>Bed Pad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3” x 30”</a:t>
              </a:r>
              <a:endParaRPr kumimoji="0" lang="en-US" sz="1200" b="0" i="0" u="none" strike="noStrike" kern="1200" cap="none" spc="0" normalizeH="0" baseline="0" noProof="0" dirty="0">
                <a:ln>
                  <a:noFill/>
                </a:ln>
                <a:solidFill>
                  <a:prstClr val="black"/>
                </a:solidFill>
                <a:effectLst/>
                <a:uLnTx/>
                <a:uFillTx/>
                <a:latin typeface="Tahoma"/>
                <a:ea typeface="ＭＳ Ｐゴシック"/>
                <a:cs typeface="+mn-cs"/>
              </a:endParaRPr>
            </a:p>
          </p:txBody>
        </p:sp>
        <p:cxnSp>
          <p:nvCxnSpPr>
            <p:cNvPr id="53" name="Connector: Elbow 52">
              <a:extLst>
                <a:ext uri="{FF2B5EF4-FFF2-40B4-BE49-F238E27FC236}">
                  <a16:creationId xmlns:a16="http://schemas.microsoft.com/office/drawing/2014/main" id="{D02DC67F-2583-4131-8874-B355E993D5FA}"/>
                </a:ext>
              </a:extLst>
            </p:cNvPr>
            <p:cNvCxnSpPr>
              <a:cxnSpLocks/>
              <a:stCxn id="50" idx="1"/>
              <a:endCxn id="34" idx="4"/>
            </p:cNvCxnSpPr>
            <p:nvPr/>
          </p:nvCxnSpPr>
          <p:spPr>
            <a:xfrm rot="10800000">
              <a:off x="8920707" y="4305023"/>
              <a:ext cx="199627" cy="989967"/>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6505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786;p38">
            <a:extLst>
              <a:ext uri="{FF2B5EF4-FFF2-40B4-BE49-F238E27FC236}">
                <a16:creationId xmlns:a16="http://schemas.microsoft.com/office/drawing/2014/main" id="{3E28F65D-0FB1-404D-B9EA-A34AA6DC4CEF}"/>
              </a:ext>
            </a:extLst>
          </p:cNvPr>
          <p:cNvSpPr/>
          <p:nvPr/>
        </p:nvSpPr>
        <p:spPr>
          <a:xfrm rot="2056408">
            <a:off x="6629218" y="1676626"/>
            <a:ext cx="4663452" cy="3991854"/>
          </a:xfrm>
          <a:custGeom>
            <a:avLst/>
            <a:gdLst/>
            <a:ahLst/>
            <a:cxnLst/>
            <a:rect l="l" t="t" r="r" b="b"/>
            <a:pathLst>
              <a:path w="18146" h="17963" extrusionOk="0">
                <a:moveTo>
                  <a:pt x="13608" y="0"/>
                </a:moveTo>
                <a:cubicBezTo>
                  <a:pt x="12036" y="0"/>
                  <a:pt x="10506" y="1008"/>
                  <a:pt x="8894" y="1008"/>
                </a:cubicBezTo>
                <a:cubicBezTo>
                  <a:pt x="8786" y="1008"/>
                  <a:pt x="8677" y="1004"/>
                  <a:pt x="8567" y="994"/>
                </a:cubicBezTo>
                <a:cubicBezTo>
                  <a:pt x="7830" y="950"/>
                  <a:pt x="7149" y="620"/>
                  <a:pt x="6412" y="576"/>
                </a:cubicBezTo>
                <a:cubicBezTo>
                  <a:pt x="6340" y="571"/>
                  <a:pt x="6268" y="568"/>
                  <a:pt x="6197" y="568"/>
                </a:cubicBezTo>
                <a:cubicBezTo>
                  <a:pt x="5037" y="568"/>
                  <a:pt x="3895" y="1226"/>
                  <a:pt x="3212" y="2137"/>
                </a:cubicBezTo>
                <a:cubicBezTo>
                  <a:pt x="2431" y="3149"/>
                  <a:pt x="2112" y="4425"/>
                  <a:pt x="2112" y="5668"/>
                </a:cubicBezTo>
                <a:cubicBezTo>
                  <a:pt x="2112" y="6580"/>
                  <a:pt x="2244" y="7548"/>
                  <a:pt x="1925" y="8417"/>
                </a:cubicBezTo>
                <a:cubicBezTo>
                  <a:pt x="1562" y="9374"/>
                  <a:pt x="682" y="10066"/>
                  <a:pt x="363" y="11067"/>
                </a:cubicBezTo>
                <a:cubicBezTo>
                  <a:pt x="0" y="12398"/>
                  <a:pt x="869" y="13816"/>
                  <a:pt x="1881" y="14784"/>
                </a:cubicBezTo>
                <a:cubicBezTo>
                  <a:pt x="3157" y="15972"/>
                  <a:pt x="4487" y="16434"/>
                  <a:pt x="6181" y="16709"/>
                </a:cubicBezTo>
                <a:cubicBezTo>
                  <a:pt x="7311" y="16911"/>
                  <a:pt x="8016" y="17962"/>
                  <a:pt x="9132" y="17962"/>
                </a:cubicBezTo>
                <a:cubicBezTo>
                  <a:pt x="9287" y="17962"/>
                  <a:pt x="9450" y="17942"/>
                  <a:pt x="9623" y="17896"/>
                </a:cubicBezTo>
                <a:cubicBezTo>
                  <a:pt x="10723" y="17621"/>
                  <a:pt x="11547" y="16621"/>
                  <a:pt x="11822" y="15521"/>
                </a:cubicBezTo>
                <a:cubicBezTo>
                  <a:pt x="11910" y="15191"/>
                  <a:pt x="12009" y="14872"/>
                  <a:pt x="12141" y="14553"/>
                </a:cubicBezTo>
                <a:cubicBezTo>
                  <a:pt x="12372" y="14146"/>
                  <a:pt x="12691" y="13871"/>
                  <a:pt x="13054" y="13596"/>
                </a:cubicBezTo>
                <a:cubicBezTo>
                  <a:pt x="14297" y="12541"/>
                  <a:pt x="15583" y="11485"/>
                  <a:pt x="16540" y="10154"/>
                </a:cubicBezTo>
                <a:cubicBezTo>
                  <a:pt x="17508" y="8824"/>
                  <a:pt x="18146" y="7218"/>
                  <a:pt x="18058" y="5624"/>
                </a:cubicBezTo>
                <a:cubicBezTo>
                  <a:pt x="18003" y="4524"/>
                  <a:pt x="17596" y="3424"/>
                  <a:pt x="17046" y="2456"/>
                </a:cubicBezTo>
                <a:cubicBezTo>
                  <a:pt x="16452" y="1357"/>
                  <a:pt x="15528" y="345"/>
                  <a:pt x="14297" y="70"/>
                </a:cubicBezTo>
                <a:cubicBezTo>
                  <a:pt x="14066" y="21"/>
                  <a:pt x="13837" y="0"/>
                  <a:pt x="13608" y="0"/>
                </a:cubicBezTo>
                <a:close/>
              </a:path>
            </a:pathLst>
          </a:custGeom>
          <a:solidFill>
            <a:srgbClr val="94BA62"/>
          </a:solidFill>
          <a:ln>
            <a:noFill/>
          </a:ln>
        </p:spPr>
        <p:txBody>
          <a:bodyPr spcFirstLastPara="1" wrap="square" lIns="91425" tIns="91425" rIns="91425" bIns="91425" anchor="ctr" anchorCtr="0">
            <a:no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Tahoma"/>
              <a:ea typeface="ＭＳ Ｐゴシック"/>
              <a:cs typeface="+mn-cs"/>
            </a:endParaRPr>
          </a:p>
        </p:txBody>
      </p:sp>
      <p:sp>
        <p:nvSpPr>
          <p:cNvPr id="2" name="Title 1">
            <a:extLst>
              <a:ext uri="{FF2B5EF4-FFF2-40B4-BE49-F238E27FC236}">
                <a16:creationId xmlns:a16="http://schemas.microsoft.com/office/drawing/2014/main" id="{BB1A03BA-F2F5-4BB6-95C4-4A709AC6472A}"/>
              </a:ext>
            </a:extLst>
          </p:cNvPr>
          <p:cNvSpPr>
            <a:spLocks noGrp="1"/>
          </p:cNvSpPr>
          <p:nvPr>
            <p:ph type="title" idx="4294967295"/>
          </p:nvPr>
        </p:nvSpPr>
        <p:spPr>
          <a:xfrm>
            <a:off x="-8075" y="384482"/>
            <a:ext cx="6273478" cy="520860"/>
          </a:xfrm>
        </p:spPr>
        <p:txBody>
          <a:bodyPr/>
          <a:lstStyle/>
          <a:p>
            <a:pPr algn="ctr"/>
            <a:r>
              <a:rPr lang="en-US" dirty="0"/>
              <a:t>Curbell Medical</a:t>
            </a:r>
          </a:p>
        </p:txBody>
      </p:sp>
      <p:sp>
        <p:nvSpPr>
          <p:cNvPr id="196" name="Google Shape;508;p35">
            <a:extLst>
              <a:ext uri="{FF2B5EF4-FFF2-40B4-BE49-F238E27FC236}">
                <a16:creationId xmlns:a16="http://schemas.microsoft.com/office/drawing/2014/main" id="{DD53DDBD-8F6C-46C9-A1DF-7B29E43AB0A7}"/>
              </a:ext>
            </a:extLst>
          </p:cNvPr>
          <p:cNvSpPr txBox="1">
            <a:spLocks/>
          </p:cNvSpPr>
          <p:nvPr/>
        </p:nvSpPr>
        <p:spPr>
          <a:xfrm>
            <a:off x="0" y="969285"/>
            <a:ext cx="6265403" cy="5208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200"/>
              <a:buFont typeface="Oswald Regular"/>
              <a:buNone/>
              <a:defRPr sz="2200" b="0" i="0" u="none" strike="noStrike" cap="none">
                <a:solidFill>
                  <a:srgbClr val="434343"/>
                </a:solidFill>
                <a:latin typeface="Oswald Regular"/>
                <a:ea typeface="Oswald Regular"/>
                <a:cs typeface="Oswald Regular"/>
                <a:sym typeface="Oswald Regular"/>
              </a:defRPr>
            </a:lvl1pPr>
            <a:lvl2pPr marR="0" lvl="1"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9pPr>
          </a:lstStyle>
          <a:p>
            <a:pPr marL="0" marR="0" lvl="0" indent="0" algn="ctr" defTabSz="457155" rtl="0" eaLnBrk="1" fontAlgn="auto" latinLnBrk="0" hangingPunct="1">
              <a:lnSpc>
                <a:spcPct val="100000"/>
              </a:lnSpc>
              <a:spcBef>
                <a:spcPts val="0"/>
              </a:spcBef>
              <a:spcAft>
                <a:spcPts val="0"/>
              </a:spcAft>
              <a:buClr>
                <a:srgbClr val="434343"/>
              </a:buClr>
              <a:buSzPts val="2200"/>
              <a:buFont typeface="Oswald Regular"/>
              <a:buNone/>
              <a:tabLst/>
              <a:defRPr/>
            </a:pPr>
            <a:r>
              <a:rPr kumimoji="0" lang="en-US" sz="2400" b="0" i="0" u="none" strike="noStrike" kern="1200" cap="none" spc="0" normalizeH="0" baseline="0" noProof="0" dirty="0">
                <a:ln>
                  <a:noFill/>
                </a:ln>
                <a:solidFill>
                  <a:prstClr val="white"/>
                </a:solidFill>
                <a:effectLst/>
                <a:uLnTx/>
                <a:uFillTx/>
                <a:latin typeface="Tahoma"/>
                <a:sym typeface="Oswald Regular"/>
              </a:rPr>
              <a:t>18-Month Corded &amp; Cordless Sensor Pads</a:t>
            </a:r>
          </a:p>
        </p:txBody>
      </p:sp>
      <p:sp>
        <p:nvSpPr>
          <p:cNvPr id="197" name="Google Shape;507;p35">
            <a:extLst>
              <a:ext uri="{FF2B5EF4-FFF2-40B4-BE49-F238E27FC236}">
                <a16:creationId xmlns:a16="http://schemas.microsoft.com/office/drawing/2014/main" id="{079FF5FC-A4E8-4328-BC4D-C2B14F235E8E}"/>
              </a:ext>
            </a:extLst>
          </p:cNvPr>
          <p:cNvSpPr txBox="1">
            <a:spLocks/>
          </p:cNvSpPr>
          <p:nvPr/>
        </p:nvSpPr>
        <p:spPr>
          <a:xfrm>
            <a:off x="351924" y="2442590"/>
            <a:ext cx="5721142" cy="264375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Interchangeable</a:t>
            </a:r>
            <a:r>
              <a:rPr kumimoji="0" lang="en-US" sz="1400" b="0" i="0" u="none" strike="noStrike" kern="1200" cap="none" spc="0" normalizeH="0" baseline="30000" noProof="0" dirty="0">
                <a:ln>
                  <a:noFill/>
                </a:ln>
                <a:solidFill>
                  <a:prstClr val="white"/>
                </a:solidFill>
                <a:effectLst/>
                <a:uLnTx/>
                <a:uFillTx/>
                <a:latin typeface="Tahoma"/>
                <a:ea typeface="ＭＳ Ｐゴシック"/>
                <a:cs typeface="Arial"/>
                <a:sym typeface="Wingdings 2" panose="05020102010507070707" pitchFamily="18" charset="2"/>
              </a:rPr>
              <a:t></a:t>
            </a:r>
            <a:r>
              <a:rPr kumimoji="0" lang="en-US" sz="1400" b="0" i="0" u="none" strike="noStrike" kern="1200" cap="none" spc="0" normalizeH="0" baseline="0" noProof="0" dirty="0">
                <a:ln>
                  <a:noFill/>
                </a:ln>
                <a:solidFill>
                  <a:prstClr val="white"/>
                </a:solidFill>
                <a:effectLst/>
                <a:uLnTx/>
                <a:uFillTx/>
                <a:latin typeface="Tahoma"/>
                <a:cs typeface="Arial"/>
                <a:sym typeface="Arial"/>
              </a:rPr>
              <a:t> – can be used as a corded or cordless solution with a switch to either a cable (corded) or transmitter (cordless)</a:t>
            </a:r>
          </a:p>
          <a:p>
            <a:pPr marL="787355" marR="0" lvl="1"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Corded Sensor Pad* - allows for quick easy setup and use</a:t>
            </a:r>
          </a:p>
          <a:p>
            <a:pPr marL="787355" marR="0" lvl="1"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Cordless Sensor Pad</a:t>
            </a:r>
            <a:r>
              <a:rPr kumimoji="0" lang="en-US" sz="1400" b="0" i="0" u="none" strike="noStrike" kern="1200" cap="none" spc="0" normalizeH="0" baseline="30000" noProof="0" dirty="0">
                <a:ln>
                  <a:noFill/>
                </a:ln>
                <a:solidFill>
                  <a:prstClr val="white"/>
                </a:solidFill>
                <a:effectLst/>
                <a:uLnTx/>
                <a:uFillTx/>
                <a:latin typeface="Tahoma"/>
                <a:ea typeface="ＭＳ Ｐゴシック"/>
                <a:cs typeface="Arial"/>
                <a:sym typeface="Wingdings 2" panose="05020102010507070707" pitchFamily="18" charset="2"/>
              </a:rPr>
              <a:t></a:t>
            </a:r>
            <a:r>
              <a:rPr kumimoji="0" lang="en-US" sz="1400" b="0" i="0" u="none" strike="noStrike" kern="1200" cap="none" spc="0" normalizeH="0" baseline="0" noProof="0" dirty="0">
                <a:ln>
                  <a:noFill/>
                </a:ln>
                <a:solidFill>
                  <a:prstClr val="white"/>
                </a:solidFill>
                <a:effectLst/>
                <a:uLnTx/>
                <a:uFillTx/>
                <a:latin typeface="Tahoma"/>
                <a:cs typeface="Arial"/>
                <a:sym typeface="Arial"/>
              </a:rPr>
              <a:t> - option eliminate cord tripping hazards and cord damage</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Self Auditing - eliminates need for staff to manually track when the sensor needs to be replaced.</a:t>
            </a:r>
          </a:p>
          <a:p>
            <a:pPr marL="787355" marR="0" lvl="1" indent="-285750" algn="l" defTabSz="457155" rtl="0" eaLnBrk="1" fontAlgn="auto" latinLnBrk="0" hangingPunct="1">
              <a:lnSpc>
                <a:spcPct val="115000"/>
              </a:lnSpc>
              <a:spcBef>
                <a:spcPts val="0"/>
              </a:spcBef>
              <a:spcAft>
                <a:spcPts val="0"/>
              </a:spcAft>
              <a:buClr>
                <a:srgbClr val="94BA62"/>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Eliminates possibility of expired sensors being used with a patient</a:t>
            </a:r>
          </a:p>
          <a:p>
            <a:pPr marL="330200" marR="0" lvl="0" indent="-285750" algn="l" defTabSz="457155" rtl="0" eaLnBrk="1" fontAlgn="auto" latinLnBrk="0" hangingPunct="1">
              <a:lnSpc>
                <a:spcPct val="115000"/>
              </a:lnSpc>
              <a:spcBef>
                <a:spcPts val="0"/>
              </a:spcBef>
              <a:spcAft>
                <a:spcPts val="0"/>
              </a:spcAft>
              <a:buClr>
                <a:srgbClr val="94BA62"/>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Tahoma"/>
                <a:cs typeface="Arial"/>
                <a:sym typeface="Arial"/>
              </a:rPr>
              <a:t>Pad sizes – bed sensor pad 10”x30”, chair sensor pads 10”x15” </a:t>
            </a:r>
          </a:p>
          <a:p>
            <a:pPr marL="285750" marR="0" lvl="0" indent="-285750" algn="l" defTabSz="457155" rtl="0" eaLnBrk="1" fontAlgn="auto" latinLnBrk="0" hangingPunct="1">
              <a:lnSpc>
                <a:spcPct val="115000"/>
              </a:lnSpc>
              <a:spcBef>
                <a:spcPts val="0"/>
              </a:spcBef>
              <a:spcAft>
                <a:spcPts val="0"/>
              </a:spcAft>
              <a:buClr>
                <a:prstClr val="white"/>
              </a:buClr>
              <a:buSzPts val="600"/>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Tahoma"/>
              <a:cs typeface="Arial"/>
              <a:sym typeface="Arial"/>
            </a:endParaRPr>
          </a:p>
        </p:txBody>
      </p:sp>
      <p:sp>
        <p:nvSpPr>
          <p:cNvPr id="216" name="Rectangle 215">
            <a:extLst>
              <a:ext uri="{FF2B5EF4-FFF2-40B4-BE49-F238E27FC236}">
                <a16:creationId xmlns:a16="http://schemas.microsoft.com/office/drawing/2014/main" id="{2B21994B-2C80-4D62-A089-9384DC73D984}"/>
              </a:ext>
            </a:extLst>
          </p:cNvPr>
          <p:cNvSpPr/>
          <p:nvPr/>
        </p:nvSpPr>
        <p:spPr>
          <a:xfrm>
            <a:off x="374858" y="1742006"/>
            <a:ext cx="5698208" cy="584775"/>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a:ea typeface="ＭＳ Ｐゴシック"/>
                <a:cs typeface="+mn-cs"/>
              </a:rPr>
              <a:t>The 18-month lifespan is the longest in the market and is an economical solution to short-term sensor pads:</a:t>
            </a:r>
          </a:p>
        </p:txBody>
      </p:sp>
      <p:cxnSp>
        <p:nvCxnSpPr>
          <p:cNvPr id="218" name="Straight Connector 217">
            <a:extLst>
              <a:ext uri="{FF2B5EF4-FFF2-40B4-BE49-F238E27FC236}">
                <a16:creationId xmlns:a16="http://schemas.microsoft.com/office/drawing/2014/main" id="{CE57237E-0620-4F61-A757-51DA16CA7EB9}"/>
              </a:ext>
            </a:extLst>
          </p:cNvPr>
          <p:cNvCxnSpPr/>
          <p:nvPr/>
        </p:nvCxnSpPr>
        <p:spPr bwMode="auto">
          <a:xfrm>
            <a:off x="162046" y="1623125"/>
            <a:ext cx="5729886" cy="0"/>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7A802F6F-5328-4831-96F9-A7B64478ADAA}"/>
              </a:ext>
            </a:extLst>
          </p:cNvPr>
          <p:cNvSpPr txBox="1"/>
          <p:nvPr/>
        </p:nvSpPr>
        <p:spPr>
          <a:xfrm>
            <a:off x="415637" y="5039538"/>
            <a:ext cx="5657429" cy="58477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RPr/>
            </a:defPPr>
            <a:lvl1pPr>
              <a:lnSpc>
                <a:spcPct val="115000"/>
              </a:lnSpc>
              <a:buClr>
                <a:schemeClr val="dk1"/>
              </a:buClr>
              <a:buSzPts val="600"/>
              <a:defRPr sz="1100">
                <a:solidFill>
                  <a:srgbClr val="434343"/>
                </a:solidFill>
              </a:defRPr>
            </a:lvl1pPr>
            <a:lvl4pPr marL="457200" indent="-196850">
              <a:lnSpc>
                <a:spcPct val="115000"/>
              </a:lnSpc>
              <a:buClr>
                <a:srgbClr val="434343"/>
              </a:buClr>
              <a:buSzPts val="1100"/>
              <a:buFont typeface="Courier New" panose="02070309020205020404" pitchFamily="49" charset="0"/>
              <a:buChar char="o"/>
              <a:defRPr sz="1100">
                <a:solidFill>
                  <a:srgbClr val="434343"/>
                </a:solidFill>
              </a:defRPr>
            </a:lvl4pPr>
          </a:lstStyle>
          <a:p>
            <a:pPr marL="0" marR="0" lvl="0" indent="0" algn="l" defTabSz="457155" rtl="0" eaLnBrk="1" fontAlgn="auto" latinLnBrk="0" hangingPunct="1">
              <a:lnSpc>
                <a:spcPct val="100000"/>
              </a:lnSpc>
              <a:spcBef>
                <a:spcPts val="0"/>
              </a:spcBef>
              <a:spcAft>
                <a:spcPts val="0"/>
              </a:spcAft>
              <a:buClr>
                <a:prstClr val="black"/>
              </a:buClr>
              <a:buSzPts val="600"/>
              <a:buFontTx/>
              <a:buNone/>
              <a:tabLst/>
              <a:defRPr/>
            </a:pPr>
            <a:r>
              <a:rPr kumimoji="0" lang="en-US" sz="1100" b="0" i="0" u="none" strike="noStrike" kern="1200" cap="none" spc="0" normalizeH="0" baseline="30000" noProof="0">
                <a:ln>
                  <a:noFill/>
                </a:ln>
                <a:solidFill>
                  <a:prstClr val="white"/>
                </a:solidFill>
                <a:effectLst/>
                <a:uLnTx/>
                <a:uFillTx/>
                <a:latin typeface="Tahoma"/>
                <a:ea typeface="ＭＳ Ｐゴシック"/>
                <a:cs typeface="+mn-cs"/>
                <a:sym typeface="Wingdings 2" panose="05020102010507070707" pitchFamily="18" charset="2"/>
              </a:rPr>
              <a:t> </a:t>
            </a:r>
            <a:r>
              <a:rPr kumimoji="0" lang="en-US" sz="1100" b="0" i="0" u="none" strike="noStrike" kern="1200" cap="none" spc="0" normalizeH="0" baseline="0" noProof="0">
                <a:ln>
                  <a:noFill/>
                </a:ln>
                <a:solidFill>
                  <a:prstClr val="white"/>
                </a:solidFill>
                <a:effectLst/>
                <a:uLnTx/>
                <a:uFillTx/>
                <a:latin typeface="Tahoma"/>
                <a:ea typeface="ＭＳ Ｐゴシック"/>
                <a:cs typeface="+mn-cs"/>
                <a:sym typeface="Wingdings 2" panose="05020102010507070707" pitchFamily="18" charset="2"/>
              </a:rPr>
              <a:t>Additional accessories (cables and 18-month transmitters) can be purchased separately </a:t>
            </a:r>
            <a:endParaRPr kumimoji="0" lang="en-US" sz="1100" b="0" i="0" u="none" strike="noStrike" kern="1200" cap="none" spc="0" normalizeH="0" baseline="0" noProof="0">
              <a:ln>
                <a:noFill/>
              </a:ln>
              <a:solidFill>
                <a:prstClr val="white"/>
              </a:solidFill>
              <a:effectLst/>
              <a:uLnTx/>
              <a:uFillTx/>
              <a:latin typeface="Tahoma"/>
              <a:ea typeface="ＭＳ Ｐゴシック"/>
              <a:cs typeface="+mn-cs"/>
            </a:endParaRPr>
          </a:p>
          <a:p>
            <a:pPr marL="0" marR="0" lvl="0" indent="0" algn="l" defTabSz="457155" rtl="0" eaLnBrk="1" fontAlgn="auto" latinLnBrk="0" hangingPunct="1">
              <a:lnSpc>
                <a:spcPct val="100000"/>
              </a:lnSpc>
              <a:spcBef>
                <a:spcPts val="0"/>
              </a:spcBef>
              <a:spcAft>
                <a:spcPts val="0"/>
              </a:spcAft>
              <a:buClr>
                <a:prstClr val="black"/>
              </a:buClr>
              <a:buSzPts val="600"/>
              <a:buFontTx/>
              <a:buNone/>
              <a:tabLst/>
              <a:defRPr/>
            </a:pPr>
            <a:r>
              <a:rPr kumimoji="0" lang="en-US" sz="1100" b="0" i="0" u="none" strike="noStrike" kern="1200" cap="none" spc="0" normalizeH="0" baseline="0" noProof="0">
                <a:ln>
                  <a:noFill/>
                </a:ln>
                <a:solidFill>
                  <a:prstClr val="white"/>
                </a:solidFill>
                <a:effectLst/>
                <a:uLnTx/>
                <a:uFillTx/>
                <a:latin typeface="Tahoma"/>
                <a:ea typeface="ＭＳ Ｐゴシック"/>
                <a:cs typeface="+mn-cs"/>
              </a:rPr>
              <a:t>* Corded sensor pad part numbers include the cable</a:t>
            </a:r>
          </a:p>
          <a:p>
            <a:pPr marL="0" marR="0" lvl="0" indent="0" algn="l" defTabSz="457155" rtl="0" eaLnBrk="1" fontAlgn="auto" latinLnBrk="0" hangingPunct="1">
              <a:lnSpc>
                <a:spcPct val="100000"/>
              </a:lnSpc>
              <a:spcBef>
                <a:spcPts val="0"/>
              </a:spcBef>
              <a:spcAft>
                <a:spcPts val="0"/>
              </a:spcAft>
              <a:buClr>
                <a:prstClr val="black"/>
              </a:buClr>
              <a:buSzPts val="600"/>
              <a:buFontTx/>
              <a:buNone/>
              <a:tabLst/>
              <a:defRPr/>
            </a:pPr>
            <a:r>
              <a:rPr kumimoji="0" lang="en-US" sz="1100" b="0" i="0" u="none" strike="noStrike" kern="1200" cap="none" spc="0" normalizeH="0" baseline="30000" noProof="0">
                <a:ln>
                  <a:noFill/>
                </a:ln>
                <a:solidFill>
                  <a:prstClr val="white"/>
                </a:solidFill>
                <a:effectLst/>
                <a:uLnTx/>
                <a:uFillTx/>
                <a:latin typeface="Tahoma"/>
                <a:ea typeface="ＭＳ Ｐゴシック"/>
                <a:cs typeface="+mn-cs"/>
                <a:sym typeface="Wingdings 2" panose="05020102010507070707" pitchFamily="18" charset="2"/>
              </a:rPr>
              <a:t> </a:t>
            </a:r>
            <a:r>
              <a:rPr kumimoji="0" lang="en-US" sz="1100" b="0" i="0" u="none" strike="noStrike" kern="1200" cap="none" spc="0" normalizeH="0" baseline="0" noProof="0">
                <a:ln>
                  <a:noFill/>
                </a:ln>
                <a:solidFill>
                  <a:prstClr val="white"/>
                </a:solidFill>
                <a:effectLst/>
                <a:uLnTx/>
                <a:uFillTx/>
                <a:latin typeface="Tahoma"/>
                <a:ea typeface="ＭＳ Ｐゴシック"/>
                <a:cs typeface="+mn-cs"/>
              </a:rPr>
              <a:t>Cordless sensor pads include the 18-month transmitter</a:t>
            </a:r>
            <a:endParaRPr kumimoji="0" lang="en-US" sz="1100" b="0" i="0" u="none" strike="noStrike" kern="1200" cap="none" spc="0" normalizeH="0" baseline="0" noProof="0" dirty="0">
              <a:ln>
                <a:noFill/>
              </a:ln>
              <a:solidFill>
                <a:prstClr val="white"/>
              </a:solidFill>
              <a:effectLst/>
              <a:uLnTx/>
              <a:uFillTx/>
              <a:latin typeface="Tahoma"/>
              <a:ea typeface="ＭＳ Ｐゴシック"/>
              <a:cs typeface="+mn-cs"/>
            </a:endParaRPr>
          </a:p>
        </p:txBody>
      </p:sp>
      <p:grpSp>
        <p:nvGrpSpPr>
          <p:cNvPr id="36" name="Group 35">
            <a:extLst>
              <a:ext uri="{FF2B5EF4-FFF2-40B4-BE49-F238E27FC236}">
                <a16:creationId xmlns:a16="http://schemas.microsoft.com/office/drawing/2014/main" id="{70CCB135-8041-448D-B5F9-78BB911BB243}"/>
              </a:ext>
            </a:extLst>
          </p:cNvPr>
          <p:cNvGrpSpPr/>
          <p:nvPr/>
        </p:nvGrpSpPr>
        <p:grpSpPr>
          <a:xfrm>
            <a:off x="907866" y="6288887"/>
            <a:ext cx="4238246" cy="428741"/>
            <a:chOff x="374858" y="6249622"/>
            <a:chExt cx="4238246" cy="428741"/>
          </a:xfrm>
        </p:grpSpPr>
        <p:pic>
          <p:nvPicPr>
            <p:cNvPr id="37" name="Graphic 36" descr="Internet">
              <a:hlinkClick r:id="rId2"/>
              <a:extLst>
                <a:ext uri="{FF2B5EF4-FFF2-40B4-BE49-F238E27FC236}">
                  <a16:creationId xmlns:a16="http://schemas.microsoft.com/office/drawing/2014/main" id="{652C3AC2-3F8F-4E2F-9AD9-27AF1FB2A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58" y="6249622"/>
              <a:ext cx="428741" cy="428741"/>
            </a:xfrm>
            <a:prstGeom prst="rect">
              <a:avLst/>
            </a:prstGeom>
          </p:spPr>
        </p:pic>
        <p:sp>
          <p:nvSpPr>
            <p:cNvPr id="38" name="TextBox 37">
              <a:hlinkClick r:id="rId5"/>
              <a:extLst>
                <a:ext uri="{FF2B5EF4-FFF2-40B4-BE49-F238E27FC236}">
                  <a16:creationId xmlns:a16="http://schemas.microsoft.com/office/drawing/2014/main" id="{AD592860-AC4C-4C2E-8555-A2E62C94C063}"/>
                </a:ext>
              </a:extLst>
            </p:cNvPr>
            <p:cNvSpPr txBox="1"/>
            <p:nvPr/>
          </p:nvSpPr>
          <p:spPr>
            <a:xfrm>
              <a:off x="855793" y="6269894"/>
              <a:ext cx="3757311" cy="338554"/>
            </a:xfrm>
            <a:prstGeom prst="rect">
              <a:avLst/>
            </a:prstGeom>
            <a:noFill/>
          </p:spPr>
          <p:txBody>
            <a:bodyPr wrap="non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a:ea typeface="ＭＳ Ｐゴシック"/>
                  <a:cs typeface="+mn-cs"/>
                  <a:hlinkClick r:id="rId2"/>
                </a:rPr>
                <a:t>Click here for more product information</a:t>
              </a:r>
              <a:endParaRPr kumimoji="0" lang="en-US" sz="1600" b="0" i="0" u="none" strike="noStrike" kern="1200" cap="none" spc="0" normalizeH="0" baseline="0" noProof="0" dirty="0">
                <a:ln>
                  <a:noFill/>
                </a:ln>
                <a:solidFill>
                  <a:prstClr val="white"/>
                </a:solidFill>
                <a:effectLst/>
                <a:uLnTx/>
                <a:uFillTx/>
                <a:latin typeface="Tahoma"/>
                <a:ea typeface="ＭＳ Ｐゴシック"/>
                <a:cs typeface="+mn-cs"/>
              </a:endParaRPr>
            </a:p>
          </p:txBody>
        </p:sp>
      </p:grpSp>
      <p:grpSp>
        <p:nvGrpSpPr>
          <p:cNvPr id="5" name="Group 4">
            <a:extLst>
              <a:ext uri="{FF2B5EF4-FFF2-40B4-BE49-F238E27FC236}">
                <a16:creationId xmlns:a16="http://schemas.microsoft.com/office/drawing/2014/main" id="{542B9DBF-EE45-4F8B-996C-DB922690B893}"/>
              </a:ext>
            </a:extLst>
          </p:cNvPr>
          <p:cNvGrpSpPr/>
          <p:nvPr/>
        </p:nvGrpSpPr>
        <p:grpSpPr>
          <a:xfrm>
            <a:off x="6513897" y="225611"/>
            <a:ext cx="5579043" cy="6438079"/>
            <a:chOff x="6513897" y="225611"/>
            <a:chExt cx="5579043" cy="6438079"/>
          </a:xfrm>
        </p:grpSpPr>
        <p:sp>
          <p:nvSpPr>
            <p:cNvPr id="195" name="Google Shape;924;p39">
              <a:extLst>
                <a:ext uri="{FF2B5EF4-FFF2-40B4-BE49-F238E27FC236}">
                  <a16:creationId xmlns:a16="http://schemas.microsoft.com/office/drawing/2014/main" id="{59CDE4E6-03D4-4D57-815C-C93E6249C151}"/>
                </a:ext>
              </a:extLst>
            </p:cNvPr>
            <p:cNvSpPr/>
            <p:nvPr/>
          </p:nvSpPr>
          <p:spPr>
            <a:xfrm rot="659405">
              <a:off x="6704014" y="1128198"/>
              <a:ext cx="4676814" cy="3989831"/>
            </a:xfrm>
            <a:custGeom>
              <a:avLst/>
              <a:gdLst/>
              <a:ahLst/>
              <a:cxnLst/>
              <a:rect l="l" t="t" r="r" b="b"/>
              <a:pathLst>
                <a:path w="27076" h="25544" extrusionOk="0">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rgbClr val="94BA62"/>
            </a:solidFill>
            <a:ln>
              <a:noFill/>
            </a:ln>
          </p:spPr>
          <p:txBody>
            <a:bodyPr spcFirstLastPara="1" wrap="square" lIns="91425" tIns="91425" rIns="91425" bIns="91425" anchor="ctr" anchorCtr="0">
              <a:no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Tahoma"/>
                <a:ea typeface="ＭＳ Ｐゴシック"/>
                <a:cs typeface="+mn-cs"/>
              </a:endParaRPr>
            </a:p>
          </p:txBody>
        </p:sp>
        <p:pic>
          <p:nvPicPr>
            <p:cNvPr id="25" name="Picture 24">
              <a:extLst>
                <a:ext uri="{FF2B5EF4-FFF2-40B4-BE49-F238E27FC236}">
                  <a16:creationId xmlns:a16="http://schemas.microsoft.com/office/drawing/2014/main" id="{58D8C6FA-F56E-4408-8B9C-AEFE4D1E25F6}"/>
                </a:ext>
              </a:extLst>
            </p:cNvPr>
            <p:cNvPicPr>
              <a:picLocks noChangeAspect="1"/>
            </p:cNvPicPr>
            <p:nvPr/>
          </p:nvPicPr>
          <p:blipFill>
            <a:blip r:embed="rId6"/>
            <a:stretch>
              <a:fillRect/>
            </a:stretch>
          </p:blipFill>
          <p:spPr>
            <a:xfrm>
              <a:off x="7219185" y="3155301"/>
              <a:ext cx="4133328" cy="1129300"/>
            </a:xfrm>
            <a:prstGeom prst="rect">
              <a:avLst/>
            </a:prstGeom>
          </p:spPr>
        </p:pic>
        <p:pic>
          <p:nvPicPr>
            <p:cNvPr id="26" name="Picture 25">
              <a:extLst>
                <a:ext uri="{FF2B5EF4-FFF2-40B4-BE49-F238E27FC236}">
                  <a16:creationId xmlns:a16="http://schemas.microsoft.com/office/drawing/2014/main" id="{B32615CC-3CBD-4E30-A3B0-719AB1C24271}"/>
                </a:ext>
              </a:extLst>
            </p:cNvPr>
            <p:cNvPicPr>
              <a:picLocks noChangeAspect="1"/>
            </p:cNvPicPr>
            <p:nvPr/>
          </p:nvPicPr>
          <p:blipFill>
            <a:blip r:embed="rId7"/>
            <a:stretch>
              <a:fillRect/>
            </a:stretch>
          </p:blipFill>
          <p:spPr>
            <a:xfrm>
              <a:off x="8014827" y="1224530"/>
              <a:ext cx="1673412" cy="1731116"/>
            </a:xfrm>
            <a:prstGeom prst="rect">
              <a:avLst/>
            </a:prstGeom>
          </p:spPr>
        </p:pic>
        <p:sp>
          <p:nvSpPr>
            <p:cNvPr id="27" name="Oval 26">
              <a:extLst>
                <a:ext uri="{FF2B5EF4-FFF2-40B4-BE49-F238E27FC236}">
                  <a16:creationId xmlns:a16="http://schemas.microsoft.com/office/drawing/2014/main" id="{CFA5C681-EBA8-4256-8304-70BEA23045B1}"/>
                </a:ext>
              </a:extLst>
            </p:cNvPr>
            <p:cNvSpPr/>
            <p:nvPr/>
          </p:nvSpPr>
          <p:spPr>
            <a:xfrm>
              <a:off x="8970255" y="1425012"/>
              <a:ext cx="87847" cy="91440"/>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8" name="Oval 27">
              <a:extLst>
                <a:ext uri="{FF2B5EF4-FFF2-40B4-BE49-F238E27FC236}">
                  <a16:creationId xmlns:a16="http://schemas.microsoft.com/office/drawing/2014/main" id="{10BECE8E-4B5C-42FA-ACBA-02C0822EA3E2}"/>
                </a:ext>
              </a:extLst>
            </p:cNvPr>
            <p:cNvSpPr/>
            <p:nvPr/>
          </p:nvSpPr>
          <p:spPr>
            <a:xfrm>
              <a:off x="8876782" y="4003823"/>
              <a:ext cx="87847" cy="91440"/>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sp>
          <p:nvSpPr>
            <p:cNvPr id="29" name="Rectangle 28">
              <a:extLst>
                <a:ext uri="{FF2B5EF4-FFF2-40B4-BE49-F238E27FC236}">
                  <a16:creationId xmlns:a16="http://schemas.microsoft.com/office/drawing/2014/main" id="{D7538C13-125F-4646-9FB7-41075B7FA77D}"/>
                </a:ext>
              </a:extLst>
            </p:cNvPr>
            <p:cNvSpPr/>
            <p:nvPr/>
          </p:nvSpPr>
          <p:spPr>
            <a:xfrm>
              <a:off x="9270389" y="633357"/>
              <a:ext cx="2657543" cy="461665"/>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221F1F"/>
                  </a:solidFill>
                  <a:effectLst/>
                  <a:uLnTx/>
                  <a:uFillTx/>
                  <a:latin typeface="Tahoma"/>
                  <a:ea typeface="ＭＳ Ｐゴシック"/>
                  <a:cs typeface="+mn-cs"/>
                </a:rPr>
                <a:t>Zippered pouch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VS. Velcro, addresses biohazard concerns</a:t>
              </a:r>
            </a:p>
          </p:txBody>
        </p:sp>
        <p:cxnSp>
          <p:nvCxnSpPr>
            <p:cNvPr id="30" name="Connector: Elbow 29">
              <a:extLst>
                <a:ext uri="{FF2B5EF4-FFF2-40B4-BE49-F238E27FC236}">
                  <a16:creationId xmlns:a16="http://schemas.microsoft.com/office/drawing/2014/main" id="{69FABF53-5A18-4E59-B223-7E8E9CA31714}"/>
                </a:ext>
              </a:extLst>
            </p:cNvPr>
            <p:cNvCxnSpPr>
              <a:cxnSpLocks/>
              <a:stCxn id="27" idx="0"/>
              <a:endCxn id="29" idx="1"/>
            </p:cNvCxnSpPr>
            <p:nvPr/>
          </p:nvCxnSpPr>
          <p:spPr>
            <a:xfrm rot="5400000" flipH="1" flipV="1">
              <a:off x="8861873" y="1016496"/>
              <a:ext cx="560822" cy="256210"/>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25BBB1F-34AD-4CE4-9B0E-FEB32E66A6DA}"/>
                </a:ext>
              </a:extLst>
            </p:cNvPr>
            <p:cNvSpPr/>
            <p:nvPr/>
          </p:nvSpPr>
          <p:spPr>
            <a:xfrm>
              <a:off x="9120333" y="5156489"/>
              <a:ext cx="2657543" cy="646331"/>
            </a:xfrm>
            <a:prstGeom prst="rect">
              <a:avLst/>
            </a:prstGeom>
          </p:spPr>
          <p:txBody>
            <a:bodyPr wrap="square">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1F1F"/>
                  </a:solidFill>
                  <a:effectLst/>
                  <a:uLnTx/>
                  <a:uFillTx/>
                  <a:latin typeface="Tahoma"/>
                  <a:ea typeface="ＭＳ Ｐゴシック"/>
                  <a:cs typeface="+mn-cs"/>
                </a:rPr>
                <a:t>FOLDABLE SEAM </a:t>
              </a:r>
              <a:r>
                <a:rPr kumimoji="0" lang="en-US" sz="1200" b="0" i="0" u="none" strike="noStrike" kern="1200" cap="none" spc="0" normalizeH="0" baseline="0" noProof="0" dirty="0">
                  <a:ln>
                    <a:noFill/>
                  </a:ln>
                  <a:solidFill>
                    <a:srgbClr val="221F1F"/>
                  </a:solidFill>
                  <a:effectLst/>
                  <a:uLnTx/>
                  <a:uFillTx/>
                  <a:latin typeface="Tahoma"/>
                  <a:ea typeface="ＭＳ Ｐゴシック"/>
                  <a:cs typeface="+mn-cs"/>
                </a:rPr>
                <a:t>on the bed sensor pads only allow for easy storage</a:t>
              </a:r>
              <a:endParaRPr kumimoji="0" lang="en-US" sz="1200" b="0" i="0" u="none" strike="noStrike" kern="1200" cap="none" spc="0" normalizeH="0" baseline="0" noProof="0" dirty="0">
                <a:ln>
                  <a:noFill/>
                </a:ln>
                <a:solidFill>
                  <a:prstClr val="black"/>
                </a:solidFill>
                <a:effectLst/>
                <a:uLnTx/>
                <a:uFillTx/>
                <a:latin typeface="Tahoma"/>
                <a:ea typeface="ＭＳ Ｐゴシック"/>
                <a:cs typeface="+mn-cs"/>
              </a:endParaRPr>
            </a:p>
          </p:txBody>
        </p:sp>
        <p:sp>
          <p:nvSpPr>
            <p:cNvPr id="32" name="Oval 31">
              <a:extLst>
                <a:ext uri="{FF2B5EF4-FFF2-40B4-BE49-F238E27FC236}">
                  <a16:creationId xmlns:a16="http://schemas.microsoft.com/office/drawing/2014/main" id="{F6D84F1B-6833-4FA2-ADBA-83821396540F}"/>
                </a:ext>
              </a:extLst>
            </p:cNvPr>
            <p:cNvSpPr/>
            <p:nvPr/>
          </p:nvSpPr>
          <p:spPr>
            <a:xfrm>
              <a:off x="10857631" y="3538192"/>
              <a:ext cx="87847" cy="91440"/>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155"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Tahoma"/>
                <a:ea typeface="ＭＳ Ｐゴシック"/>
                <a:cs typeface="+mn-cs"/>
              </a:endParaRPr>
            </a:p>
          </p:txBody>
        </p:sp>
        <p:cxnSp>
          <p:nvCxnSpPr>
            <p:cNvPr id="33" name="Connector: Elbow 32">
              <a:extLst>
                <a:ext uri="{FF2B5EF4-FFF2-40B4-BE49-F238E27FC236}">
                  <a16:creationId xmlns:a16="http://schemas.microsoft.com/office/drawing/2014/main" id="{355DA4A7-80E8-40C2-865C-E93E7735B828}"/>
                </a:ext>
              </a:extLst>
            </p:cNvPr>
            <p:cNvCxnSpPr>
              <a:cxnSpLocks/>
              <a:stCxn id="32" idx="0"/>
            </p:cNvCxnSpPr>
            <p:nvPr/>
          </p:nvCxnSpPr>
          <p:spPr>
            <a:xfrm rot="16200000" flipV="1">
              <a:off x="9301154" y="1937791"/>
              <a:ext cx="2295902" cy="904900"/>
            </a:xfrm>
            <a:prstGeom prst="bentConnector3">
              <a:avLst>
                <a:gd name="adj1" fmla="val 50000"/>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49B235FC-C626-4080-A90E-114CA663D6D6}"/>
                </a:ext>
              </a:extLst>
            </p:cNvPr>
            <p:cNvCxnSpPr>
              <a:cxnSpLocks/>
              <a:stCxn id="31" idx="1"/>
              <a:endCxn id="28" idx="4"/>
            </p:cNvCxnSpPr>
            <p:nvPr/>
          </p:nvCxnSpPr>
          <p:spPr>
            <a:xfrm rot="10800000">
              <a:off x="8920707" y="4095263"/>
              <a:ext cx="199627" cy="1384392"/>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A011BBE-A079-485E-90AF-349E30A694C4}"/>
                </a:ext>
              </a:extLst>
            </p:cNvPr>
            <p:cNvGrpSpPr/>
            <p:nvPr/>
          </p:nvGrpSpPr>
          <p:grpSpPr>
            <a:xfrm>
              <a:off x="6513897" y="225611"/>
              <a:ext cx="1836834" cy="565166"/>
              <a:chOff x="6617391" y="5782516"/>
              <a:chExt cx="3256453" cy="1015926"/>
            </a:xfrm>
          </p:grpSpPr>
          <p:grpSp>
            <p:nvGrpSpPr>
              <p:cNvPr id="6" name="Group 5">
                <a:extLst>
                  <a:ext uri="{FF2B5EF4-FFF2-40B4-BE49-F238E27FC236}">
                    <a16:creationId xmlns:a16="http://schemas.microsoft.com/office/drawing/2014/main" id="{1945A1B8-255A-4C86-B2A7-2665E8B0AFBE}"/>
                  </a:ext>
                </a:extLst>
              </p:cNvPr>
              <p:cNvGrpSpPr/>
              <p:nvPr/>
            </p:nvGrpSpPr>
            <p:grpSpPr>
              <a:xfrm>
                <a:off x="7760718" y="5813791"/>
                <a:ext cx="993094" cy="984651"/>
                <a:chOff x="6617391" y="6902486"/>
                <a:chExt cx="993094" cy="984651"/>
              </a:xfrm>
            </p:grpSpPr>
            <p:sp>
              <p:nvSpPr>
                <p:cNvPr id="39" name="Oval 38">
                  <a:extLst>
                    <a:ext uri="{FF2B5EF4-FFF2-40B4-BE49-F238E27FC236}">
                      <a16:creationId xmlns:a16="http://schemas.microsoft.com/office/drawing/2014/main" id="{B2D7ADE9-9E20-4A72-B806-C523B658339F}"/>
                    </a:ext>
                  </a:extLst>
                </p:cNvPr>
                <p:cNvSpPr>
                  <a:spLocks noChangeAspect="1"/>
                </p:cNvSpPr>
                <p:nvPr/>
              </p:nvSpPr>
              <p:spPr bwMode="auto">
                <a:xfrm>
                  <a:off x="6617391" y="6902486"/>
                  <a:ext cx="993094" cy="984651"/>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40" name="Oval 39">
                  <a:extLst>
                    <a:ext uri="{FF2B5EF4-FFF2-40B4-BE49-F238E27FC236}">
                      <a16:creationId xmlns:a16="http://schemas.microsoft.com/office/drawing/2014/main" id="{C6399142-5111-44CA-A341-33522674B003}"/>
                    </a:ext>
                  </a:extLst>
                </p:cNvPr>
                <p:cNvSpPr/>
                <p:nvPr/>
              </p:nvSpPr>
              <p:spPr bwMode="auto">
                <a:xfrm>
                  <a:off x="6687791" y="6978623"/>
                  <a:ext cx="843486" cy="833166"/>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41" name="Graphic 40" descr="Wireless">
                  <a:extLst>
                    <a:ext uri="{FF2B5EF4-FFF2-40B4-BE49-F238E27FC236}">
                      <a16:creationId xmlns:a16="http://schemas.microsoft.com/office/drawing/2014/main" id="{72662B4C-53CD-4EA5-BF5E-2AE4AF05C4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63620" y="7046688"/>
                  <a:ext cx="666356" cy="660691"/>
                </a:xfrm>
                <a:prstGeom prst="rect">
                  <a:avLst/>
                </a:prstGeom>
              </p:spPr>
            </p:pic>
          </p:grpSp>
          <p:grpSp>
            <p:nvGrpSpPr>
              <p:cNvPr id="42" name="Group 41">
                <a:extLst>
                  <a:ext uri="{FF2B5EF4-FFF2-40B4-BE49-F238E27FC236}">
                    <a16:creationId xmlns:a16="http://schemas.microsoft.com/office/drawing/2014/main" id="{C2885B28-B31C-453E-B601-1A93C681A6D8}"/>
                  </a:ext>
                </a:extLst>
              </p:cNvPr>
              <p:cNvGrpSpPr/>
              <p:nvPr/>
            </p:nvGrpSpPr>
            <p:grpSpPr>
              <a:xfrm>
                <a:off x="6617391" y="5782516"/>
                <a:ext cx="993094" cy="1005840"/>
                <a:chOff x="4000054" y="2507802"/>
                <a:chExt cx="1188720" cy="1188720"/>
              </a:xfrm>
            </p:grpSpPr>
            <p:sp>
              <p:nvSpPr>
                <p:cNvPr id="43" name="Oval 42">
                  <a:extLst>
                    <a:ext uri="{FF2B5EF4-FFF2-40B4-BE49-F238E27FC236}">
                      <a16:creationId xmlns:a16="http://schemas.microsoft.com/office/drawing/2014/main" id="{5023FA6A-1B25-422A-B6ED-44A7EAB42016}"/>
                    </a:ext>
                  </a:extLst>
                </p:cNvPr>
                <p:cNvSpPr>
                  <a:spLocks noChangeAspect="1"/>
                </p:cNvSpPr>
                <p:nvPr/>
              </p:nvSpPr>
              <p:spPr bwMode="auto">
                <a:xfrm>
                  <a:off x="4000054" y="2507802"/>
                  <a:ext cx="1188720" cy="1188720"/>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4" name="Oval 43">
                  <a:extLst>
                    <a:ext uri="{FF2B5EF4-FFF2-40B4-BE49-F238E27FC236}">
                      <a16:creationId xmlns:a16="http://schemas.microsoft.com/office/drawing/2014/main" id="{F59C7BE2-1EEA-4584-8780-A81E7D75AD51}"/>
                    </a:ext>
                  </a:extLst>
                </p:cNvPr>
                <p:cNvSpPr/>
                <p:nvPr/>
              </p:nvSpPr>
              <p:spPr bwMode="auto">
                <a:xfrm>
                  <a:off x="4084074" y="2598759"/>
                  <a:ext cx="1009641" cy="1005840"/>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45" name="Graphic 44" descr="USB">
                  <a:extLst>
                    <a:ext uri="{FF2B5EF4-FFF2-40B4-BE49-F238E27FC236}">
                      <a16:creationId xmlns:a16="http://schemas.microsoft.com/office/drawing/2014/main" id="{AEF76B24-6BC1-419A-9879-930A81AE1A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94837" y="2720212"/>
                  <a:ext cx="793793" cy="793793"/>
                </a:xfrm>
                <a:prstGeom prst="rect">
                  <a:avLst/>
                </a:prstGeom>
              </p:spPr>
            </p:pic>
          </p:grpSp>
          <p:grpSp>
            <p:nvGrpSpPr>
              <p:cNvPr id="7" name="Group 6">
                <a:extLst>
                  <a:ext uri="{FF2B5EF4-FFF2-40B4-BE49-F238E27FC236}">
                    <a16:creationId xmlns:a16="http://schemas.microsoft.com/office/drawing/2014/main" id="{F60D5E54-1DE5-4A45-B890-817261C1FBFA}"/>
                  </a:ext>
                </a:extLst>
              </p:cNvPr>
              <p:cNvGrpSpPr/>
              <p:nvPr/>
            </p:nvGrpSpPr>
            <p:grpSpPr>
              <a:xfrm>
                <a:off x="8880750" y="5805335"/>
                <a:ext cx="993094" cy="984651"/>
                <a:chOff x="8961775" y="5793760"/>
                <a:chExt cx="993094" cy="984651"/>
              </a:xfrm>
            </p:grpSpPr>
            <p:grpSp>
              <p:nvGrpSpPr>
                <p:cNvPr id="47" name="Group 46">
                  <a:extLst>
                    <a:ext uri="{FF2B5EF4-FFF2-40B4-BE49-F238E27FC236}">
                      <a16:creationId xmlns:a16="http://schemas.microsoft.com/office/drawing/2014/main" id="{1ECBC0FF-1116-4144-BF1D-38308EB57BEE}"/>
                    </a:ext>
                  </a:extLst>
                </p:cNvPr>
                <p:cNvGrpSpPr/>
                <p:nvPr/>
              </p:nvGrpSpPr>
              <p:grpSpPr>
                <a:xfrm>
                  <a:off x="8961775" y="5793760"/>
                  <a:ext cx="993094" cy="984651"/>
                  <a:chOff x="4019803" y="4439456"/>
                  <a:chExt cx="1188720" cy="1188720"/>
                </a:xfrm>
              </p:grpSpPr>
              <p:sp>
                <p:nvSpPr>
                  <p:cNvPr id="48" name="Oval 47">
                    <a:extLst>
                      <a:ext uri="{FF2B5EF4-FFF2-40B4-BE49-F238E27FC236}">
                        <a16:creationId xmlns:a16="http://schemas.microsoft.com/office/drawing/2014/main" id="{370E6834-EF5C-476E-AB89-2CEA8530B8C3}"/>
                      </a:ext>
                    </a:extLst>
                  </p:cNvPr>
                  <p:cNvSpPr>
                    <a:spLocks noChangeAspect="1"/>
                  </p:cNvSpPr>
                  <p:nvPr/>
                </p:nvSpPr>
                <p:spPr bwMode="auto">
                  <a:xfrm>
                    <a:off x="4019803" y="4439456"/>
                    <a:ext cx="1188720" cy="1188720"/>
                  </a:xfrm>
                  <a:prstGeom prst="ellipse">
                    <a:avLst/>
                  </a:prstGeom>
                  <a:solidFill>
                    <a:schemeClr val="bg2">
                      <a:lumMod val="75000"/>
                    </a:schemeClr>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9" name="Oval 48">
                    <a:extLst>
                      <a:ext uri="{FF2B5EF4-FFF2-40B4-BE49-F238E27FC236}">
                        <a16:creationId xmlns:a16="http://schemas.microsoft.com/office/drawing/2014/main" id="{97311F5D-5AC8-4238-9D9C-064511F140A4}"/>
                      </a:ext>
                    </a:extLst>
                  </p:cNvPr>
                  <p:cNvSpPr/>
                  <p:nvPr/>
                </p:nvSpPr>
                <p:spPr bwMode="auto">
                  <a:xfrm>
                    <a:off x="4104071" y="4531373"/>
                    <a:ext cx="1009641" cy="1005840"/>
                  </a:xfrm>
                  <a:prstGeom prst="ellipse">
                    <a:avLst/>
                  </a:prstGeom>
                  <a:solidFill>
                    <a:schemeClr val="bg2">
                      <a:lumMod val="75000"/>
                    </a:schemeClr>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pic>
              <p:nvPicPr>
                <p:cNvPr id="50" name="Graphic 49" descr="Monthly calendar">
                  <a:extLst>
                    <a:ext uri="{FF2B5EF4-FFF2-40B4-BE49-F238E27FC236}">
                      <a16:creationId xmlns:a16="http://schemas.microsoft.com/office/drawing/2014/main" id="{382F7C97-8407-4B32-A588-64FFEBD41C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53634" y="5975548"/>
                  <a:ext cx="627320" cy="627320"/>
                </a:xfrm>
                <a:prstGeom prst="rect">
                  <a:avLst/>
                </a:prstGeom>
              </p:spPr>
            </p:pic>
          </p:grpSp>
        </p:grpSp>
        <p:pic>
          <p:nvPicPr>
            <p:cNvPr id="46" name="Picture 45">
              <a:extLst>
                <a:ext uri="{FF2B5EF4-FFF2-40B4-BE49-F238E27FC236}">
                  <a16:creationId xmlns:a16="http://schemas.microsoft.com/office/drawing/2014/main" id="{E220B2C7-39AA-4DCA-ADEC-DFF2A02428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grpSp>
    </p:spTree>
    <p:extLst>
      <p:ext uri="{BB962C8B-B14F-4D97-AF65-F5344CB8AC3E}">
        <p14:creationId xmlns:p14="http://schemas.microsoft.com/office/powerpoint/2010/main" val="941478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03BA-F2F5-4BB6-95C4-4A709AC6472A}"/>
              </a:ext>
            </a:extLst>
          </p:cNvPr>
          <p:cNvSpPr>
            <a:spLocks noGrp="1"/>
          </p:cNvSpPr>
          <p:nvPr>
            <p:ph type="title" idx="4294967295"/>
          </p:nvPr>
        </p:nvSpPr>
        <p:spPr>
          <a:xfrm>
            <a:off x="-8075" y="384482"/>
            <a:ext cx="6273478" cy="520860"/>
          </a:xfrm>
        </p:spPr>
        <p:txBody>
          <a:bodyPr/>
          <a:lstStyle/>
          <a:p>
            <a:pPr algn="ctr"/>
            <a:r>
              <a:rPr lang="en-US" dirty="0"/>
              <a:t>Curbell Medical</a:t>
            </a:r>
          </a:p>
        </p:txBody>
      </p:sp>
      <p:sp>
        <p:nvSpPr>
          <p:cNvPr id="196" name="Google Shape;508;p35">
            <a:extLst>
              <a:ext uri="{FF2B5EF4-FFF2-40B4-BE49-F238E27FC236}">
                <a16:creationId xmlns:a16="http://schemas.microsoft.com/office/drawing/2014/main" id="{DD53DDBD-8F6C-46C9-A1DF-7B29E43AB0A7}"/>
              </a:ext>
            </a:extLst>
          </p:cNvPr>
          <p:cNvSpPr txBox="1">
            <a:spLocks/>
          </p:cNvSpPr>
          <p:nvPr/>
        </p:nvSpPr>
        <p:spPr>
          <a:xfrm>
            <a:off x="0" y="969285"/>
            <a:ext cx="6265403" cy="5208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200"/>
              <a:buFont typeface="Oswald Regular"/>
              <a:buNone/>
              <a:defRPr sz="2200" b="0" i="0" u="none" strike="noStrike" cap="none">
                <a:solidFill>
                  <a:srgbClr val="434343"/>
                </a:solidFill>
                <a:latin typeface="Oswald Regular"/>
                <a:ea typeface="Oswald Regular"/>
                <a:cs typeface="Oswald Regular"/>
                <a:sym typeface="Oswald Regular"/>
              </a:defRPr>
            </a:lvl1pPr>
            <a:lvl2pPr marR="0" lvl="1"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9pPr>
          </a:lstStyle>
          <a:p>
            <a:r>
              <a:rPr lang="en-US" sz="2400" dirty="0">
                <a:solidFill>
                  <a:schemeClr val="bg1"/>
                </a:solidFill>
                <a:latin typeface="+mj-lt"/>
              </a:rPr>
              <a:t>CS-WMS Wireless Motion Sensor</a:t>
            </a:r>
          </a:p>
        </p:txBody>
      </p:sp>
      <p:sp>
        <p:nvSpPr>
          <p:cNvPr id="197" name="Google Shape;507;p35">
            <a:extLst>
              <a:ext uri="{FF2B5EF4-FFF2-40B4-BE49-F238E27FC236}">
                <a16:creationId xmlns:a16="http://schemas.microsoft.com/office/drawing/2014/main" id="{079FF5FC-A4E8-4328-BC4D-C2B14F235E8E}"/>
              </a:ext>
            </a:extLst>
          </p:cNvPr>
          <p:cNvSpPr txBox="1">
            <a:spLocks/>
          </p:cNvSpPr>
          <p:nvPr/>
        </p:nvSpPr>
        <p:spPr>
          <a:xfrm>
            <a:off x="351924" y="3442779"/>
            <a:ext cx="5721142" cy="18626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0200" indent="-285750">
              <a:lnSpc>
                <a:spcPct val="115000"/>
              </a:lnSpc>
              <a:buClr>
                <a:srgbClr val="94BA62"/>
              </a:buClr>
              <a:buSzPct val="120000"/>
              <a:buFont typeface="Wingdings" panose="05000000000000000000" pitchFamily="2" charset="2"/>
              <a:buChar char="§"/>
            </a:pPr>
            <a:r>
              <a:rPr lang="en-US" sz="1600" dirty="0">
                <a:solidFill>
                  <a:schemeClr val="bg1"/>
                </a:solidFill>
                <a:latin typeface="+mj-lt"/>
              </a:rPr>
              <a:t>Can be mounted on a wall above bed, chair, doorway or above a toilet</a:t>
            </a:r>
          </a:p>
          <a:p>
            <a:pPr marL="330200" indent="-285750">
              <a:lnSpc>
                <a:spcPct val="115000"/>
              </a:lnSpc>
              <a:buClr>
                <a:srgbClr val="94BA62"/>
              </a:buClr>
              <a:buSzPct val="120000"/>
              <a:buFont typeface="Wingdings" panose="05000000000000000000" pitchFamily="2" charset="2"/>
              <a:buChar char="§"/>
            </a:pPr>
            <a:r>
              <a:rPr lang="en-US" sz="1600" dirty="0">
                <a:solidFill>
                  <a:schemeClr val="bg1"/>
                </a:solidFill>
                <a:latin typeface="+mj-lt"/>
              </a:rPr>
              <a:t>Compatible with BC600 cordless monitors</a:t>
            </a:r>
          </a:p>
          <a:p>
            <a:pPr marL="787355" lvl="1" indent="-285750">
              <a:lnSpc>
                <a:spcPct val="115000"/>
              </a:lnSpc>
              <a:buClr>
                <a:srgbClr val="94BA62"/>
              </a:buClr>
              <a:buSzPct val="120000"/>
              <a:buFont typeface="Wingdings" panose="05000000000000000000" pitchFamily="2" charset="2"/>
              <a:buChar char="§"/>
            </a:pPr>
            <a:r>
              <a:rPr lang="en-US" sz="1600" dirty="0">
                <a:solidFill>
                  <a:schemeClr val="bg1"/>
                </a:solidFill>
                <a:latin typeface="+mj-lt"/>
              </a:rPr>
              <a:t>Can send an alert through nurse call when paired with the BC600</a:t>
            </a:r>
          </a:p>
          <a:p>
            <a:pPr marL="330200" indent="-285750">
              <a:lnSpc>
                <a:spcPct val="115000"/>
              </a:lnSpc>
              <a:buClr>
                <a:srgbClr val="94BA62"/>
              </a:buClr>
              <a:buSzPct val="120000"/>
              <a:buFont typeface="Wingdings" panose="05000000000000000000" pitchFamily="2" charset="2"/>
              <a:buChar char="§"/>
            </a:pPr>
            <a:r>
              <a:rPr lang="en-US" sz="1600" dirty="0">
                <a:solidFill>
                  <a:schemeClr val="bg1"/>
                </a:solidFill>
                <a:latin typeface="+mj-lt"/>
              </a:rPr>
              <a:t>Narrow detection angle with adjustable distance</a:t>
            </a:r>
          </a:p>
          <a:p>
            <a:pPr marL="330200" indent="-285750">
              <a:lnSpc>
                <a:spcPct val="115000"/>
              </a:lnSpc>
              <a:buClr>
                <a:srgbClr val="94BA62"/>
              </a:buClr>
              <a:buSzPct val="120000"/>
              <a:buFont typeface="Wingdings" panose="05000000000000000000" pitchFamily="2" charset="2"/>
              <a:buChar char="§"/>
            </a:pPr>
            <a:r>
              <a:rPr lang="en-US" sz="1600" dirty="0">
                <a:solidFill>
                  <a:schemeClr val="bg1"/>
                </a:solidFill>
                <a:latin typeface="+mj-lt"/>
              </a:rPr>
              <a:t>Stand alone option</a:t>
            </a:r>
          </a:p>
          <a:p>
            <a:pPr marL="330200" indent="-285750">
              <a:lnSpc>
                <a:spcPct val="115000"/>
              </a:lnSpc>
              <a:buClr>
                <a:srgbClr val="94BA62"/>
              </a:buClr>
              <a:buSzPct val="120000"/>
              <a:buFont typeface="Wingdings" panose="05000000000000000000" pitchFamily="2" charset="2"/>
              <a:buChar char="§"/>
            </a:pPr>
            <a:r>
              <a:rPr lang="en-US" sz="1600" dirty="0">
                <a:solidFill>
                  <a:schemeClr val="bg1"/>
                </a:solidFill>
                <a:latin typeface="+mj-lt"/>
              </a:rPr>
              <a:t>3 AA Batteries - 6 Month Battery Lifespan</a:t>
            </a:r>
          </a:p>
          <a:p>
            <a:pPr marL="285750" indent="-285750">
              <a:lnSpc>
                <a:spcPct val="115000"/>
              </a:lnSpc>
              <a:buClr>
                <a:schemeClr val="bg1"/>
              </a:buClr>
              <a:buSzPts val="600"/>
              <a:buFont typeface="Arial" panose="020B0604020202020204" pitchFamily="34" charset="0"/>
              <a:buChar char="•"/>
            </a:pPr>
            <a:endParaRPr lang="en-US" dirty="0">
              <a:solidFill>
                <a:schemeClr val="bg1"/>
              </a:solidFill>
              <a:latin typeface="+mj-lt"/>
            </a:endParaRPr>
          </a:p>
        </p:txBody>
      </p:sp>
      <p:sp>
        <p:nvSpPr>
          <p:cNvPr id="216" name="Rectangle 215">
            <a:extLst>
              <a:ext uri="{FF2B5EF4-FFF2-40B4-BE49-F238E27FC236}">
                <a16:creationId xmlns:a16="http://schemas.microsoft.com/office/drawing/2014/main" id="{2B21994B-2C80-4D62-A089-9384DC73D984}"/>
              </a:ext>
            </a:extLst>
          </p:cNvPr>
          <p:cNvSpPr/>
          <p:nvPr/>
        </p:nvSpPr>
        <p:spPr>
          <a:xfrm>
            <a:off x="374858" y="1742006"/>
            <a:ext cx="5698208" cy="1569660"/>
          </a:xfrm>
          <a:prstGeom prst="rect">
            <a:avLst/>
          </a:prstGeom>
        </p:spPr>
        <p:txBody>
          <a:bodyPr wrap="square">
            <a:spAutoFit/>
          </a:bodyPr>
          <a:lstStyle/>
          <a:p>
            <a:r>
              <a:rPr lang="en-US" sz="1600" dirty="0">
                <a:solidFill>
                  <a:schemeClr val="bg1"/>
                </a:solidFill>
              </a:rPr>
              <a:t>Provides reliable infrared motion detection in light and dark conditions. It can be used as a standalone device or as an accessory for the BC600 fall management monitor. When a patient passes through the detection area, the CS-WMS will be triggered and will either sound an alarm or send a wireless signal to the BC600 to alarm:</a:t>
            </a:r>
          </a:p>
        </p:txBody>
      </p:sp>
      <p:cxnSp>
        <p:nvCxnSpPr>
          <p:cNvPr id="218" name="Straight Connector 217">
            <a:extLst>
              <a:ext uri="{FF2B5EF4-FFF2-40B4-BE49-F238E27FC236}">
                <a16:creationId xmlns:a16="http://schemas.microsoft.com/office/drawing/2014/main" id="{CE57237E-0620-4F61-A757-51DA16CA7EB9}"/>
              </a:ext>
            </a:extLst>
          </p:cNvPr>
          <p:cNvCxnSpPr/>
          <p:nvPr/>
        </p:nvCxnSpPr>
        <p:spPr bwMode="auto">
          <a:xfrm>
            <a:off x="162046" y="1623125"/>
            <a:ext cx="5729886" cy="0"/>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6" name="Group 5">
            <a:extLst>
              <a:ext uri="{FF2B5EF4-FFF2-40B4-BE49-F238E27FC236}">
                <a16:creationId xmlns:a16="http://schemas.microsoft.com/office/drawing/2014/main" id="{FEEE242E-45E8-4F72-8E4B-E662215B2434}"/>
              </a:ext>
            </a:extLst>
          </p:cNvPr>
          <p:cNvGrpSpPr/>
          <p:nvPr/>
        </p:nvGrpSpPr>
        <p:grpSpPr>
          <a:xfrm>
            <a:off x="907866" y="6288887"/>
            <a:ext cx="4238246" cy="428741"/>
            <a:chOff x="374858" y="6249622"/>
            <a:chExt cx="4238246" cy="428741"/>
          </a:xfrm>
        </p:grpSpPr>
        <p:pic>
          <p:nvPicPr>
            <p:cNvPr id="4" name="Graphic 3" descr="Internet">
              <a:hlinkClick r:id="rId2"/>
              <a:extLst>
                <a:ext uri="{FF2B5EF4-FFF2-40B4-BE49-F238E27FC236}">
                  <a16:creationId xmlns:a16="http://schemas.microsoft.com/office/drawing/2014/main" id="{D70754FA-FEDA-4CAD-89F2-BB7CAFFE4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58" y="6249622"/>
              <a:ext cx="428741" cy="428741"/>
            </a:xfrm>
            <a:prstGeom prst="rect">
              <a:avLst/>
            </a:prstGeom>
          </p:spPr>
        </p:pic>
        <p:sp>
          <p:nvSpPr>
            <p:cNvPr id="5" name="TextBox 4">
              <a:extLst>
                <a:ext uri="{FF2B5EF4-FFF2-40B4-BE49-F238E27FC236}">
                  <a16:creationId xmlns:a16="http://schemas.microsoft.com/office/drawing/2014/main" id="{BABA4AC7-709A-4B55-9142-96C4AED824FD}"/>
                </a:ext>
              </a:extLst>
            </p:cNvPr>
            <p:cNvSpPr txBox="1"/>
            <p:nvPr/>
          </p:nvSpPr>
          <p:spPr>
            <a:xfrm>
              <a:off x="855793" y="6269894"/>
              <a:ext cx="3757311" cy="338554"/>
            </a:xfrm>
            <a:prstGeom prst="rect">
              <a:avLst/>
            </a:prstGeom>
            <a:noFill/>
          </p:spPr>
          <p:txBody>
            <a:bodyPr wrap="none" rtlCol="0">
              <a:spAutoFit/>
            </a:bodyPr>
            <a:lstStyle/>
            <a:p>
              <a:r>
                <a:rPr lang="en-US" sz="1600" dirty="0">
                  <a:solidFill>
                    <a:schemeClr val="bg1"/>
                  </a:solidFill>
                  <a:hlinkClick r:id="rId2"/>
                </a:rPr>
                <a:t>Click here for more product information</a:t>
              </a:r>
              <a:endParaRPr lang="en-US" sz="1600" dirty="0">
                <a:solidFill>
                  <a:schemeClr val="bg1"/>
                </a:solidFill>
              </a:endParaRPr>
            </a:p>
          </p:txBody>
        </p:sp>
      </p:grpSp>
      <p:grpSp>
        <p:nvGrpSpPr>
          <p:cNvPr id="8" name="Group 7">
            <a:extLst>
              <a:ext uri="{FF2B5EF4-FFF2-40B4-BE49-F238E27FC236}">
                <a16:creationId xmlns:a16="http://schemas.microsoft.com/office/drawing/2014/main" id="{DA112245-2732-4A29-BAF5-404C8E17FEE1}"/>
              </a:ext>
            </a:extLst>
          </p:cNvPr>
          <p:cNvGrpSpPr/>
          <p:nvPr/>
        </p:nvGrpSpPr>
        <p:grpSpPr>
          <a:xfrm>
            <a:off x="6541297" y="202938"/>
            <a:ext cx="5663529" cy="6460752"/>
            <a:chOff x="6541297" y="202938"/>
            <a:chExt cx="5663529" cy="6460752"/>
          </a:xfrm>
        </p:grpSpPr>
        <p:sp>
          <p:nvSpPr>
            <p:cNvPr id="288" name="Google Shape;510;p35">
              <a:extLst>
                <a:ext uri="{FF2B5EF4-FFF2-40B4-BE49-F238E27FC236}">
                  <a16:creationId xmlns:a16="http://schemas.microsoft.com/office/drawing/2014/main" id="{08C8AF49-937B-465D-BA96-37DF2D29EEA3}"/>
                </a:ext>
              </a:extLst>
            </p:cNvPr>
            <p:cNvSpPr/>
            <p:nvPr/>
          </p:nvSpPr>
          <p:spPr>
            <a:xfrm rot="9975785">
              <a:off x="7267941" y="1643621"/>
              <a:ext cx="3650966" cy="2866596"/>
            </a:xfrm>
            <a:custGeom>
              <a:avLst/>
              <a:gdLst>
                <a:gd name="connsiteX0" fmla="*/ 58668 w 94757"/>
                <a:gd name="connsiteY0" fmla="*/ 0 h 66889"/>
                <a:gd name="connsiteX1" fmla="*/ 47427 w 94757"/>
                <a:gd name="connsiteY1" fmla="*/ 2507 h 66889"/>
                <a:gd name="connsiteX2" fmla="*/ 28264 w 94757"/>
                <a:gd name="connsiteY2" fmla="*/ 22627 h 66889"/>
                <a:gd name="connsiteX3" fmla="*/ 24739 w 94757"/>
                <a:gd name="connsiteY3" fmla="*/ 23238 h 66889"/>
                <a:gd name="connsiteX4" fmla="*/ 19980 w 94757"/>
                <a:gd name="connsiteY4" fmla="*/ 22251 h 66889"/>
                <a:gd name="connsiteX5" fmla="*/ 14181 w 94757"/>
                <a:gd name="connsiteY5" fmla="*/ 21263 h 66889"/>
                <a:gd name="connsiteX6" fmla="*/ 7569 w 94757"/>
                <a:gd name="connsiteY6" fmla="*/ 22241 h 66889"/>
                <a:gd name="connsiteX7" fmla="*/ 1631 w 94757"/>
                <a:gd name="connsiteY7" fmla="*/ 43321 h 66889"/>
                <a:gd name="connsiteX8" fmla="*/ 15625 w 94757"/>
                <a:gd name="connsiteY8" fmla="*/ 56228 h 66889"/>
                <a:gd name="connsiteX9" fmla="*/ 83833 w 94757"/>
                <a:gd name="connsiteY9" fmla="*/ 66889 h 66889"/>
                <a:gd name="connsiteX10" fmla="*/ 94757 w 94757"/>
                <a:gd name="connsiteY10" fmla="*/ 44660 h 66889"/>
                <a:gd name="connsiteX11" fmla="*/ 81533 w 94757"/>
                <a:gd name="connsiteY11" fmla="*/ 15728 h 66889"/>
                <a:gd name="connsiteX12" fmla="*/ 58668 w 94757"/>
                <a:gd name="connsiteY12" fmla="*/ 0 h 66889"/>
                <a:gd name="connsiteX0" fmla="*/ 58668 w 94757"/>
                <a:gd name="connsiteY0" fmla="*/ 0 h 64145"/>
                <a:gd name="connsiteX1" fmla="*/ 47427 w 94757"/>
                <a:gd name="connsiteY1" fmla="*/ 2507 h 64145"/>
                <a:gd name="connsiteX2" fmla="*/ 28264 w 94757"/>
                <a:gd name="connsiteY2" fmla="*/ 22627 h 64145"/>
                <a:gd name="connsiteX3" fmla="*/ 24739 w 94757"/>
                <a:gd name="connsiteY3" fmla="*/ 23238 h 64145"/>
                <a:gd name="connsiteX4" fmla="*/ 19980 w 94757"/>
                <a:gd name="connsiteY4" fmla="*/ 22251 h 64145"/>
                <a:gd name="connsiteX5" fmla="*/ 14181 w 94757"/>
                <a:gd name="connsiteY5" fmla="*/ 21263 h 64145"/>
                <a:gd name="connsiteX6" fmla="*/ 7569 w 94757"/>
                <a:gd name="connsiteY6" fmla="*/ 22241 h 64145"/>
                <a:gd name="connsiteX7" fmla="*/ 1631 w 94757"/>
                <a:gd name="connsiteY7" fmla="*/ 43321 h 64145"/>
                <a:gd name="connsiteX8" fmla="*/ 15625 w 94757"/>
                <a:gd name="connsiteY8" fmla="*/ 56228 h 64145"/>
                <a:gd name="connsiteX9" fmla="*/ 71724 w 94757"/>
                <a:gd name="connsiteY9" fmla="*/ 64145 h 64145"/>
                <a:gd name="connsiteX10" fmla="*/ 94757 w 94757"/>
                <a:gd name="connsiteY10" fmla="*/ 44660 h 64145"/>
                <a:gd name="connsiteX11" fmla="*/ 81533 w 94757"/>
                <a:gd name="connsiteY11" fmla="*/ 15728 h 64145"/>
                <a:gd name="connsiteX12" fmla="*/ 58668 w 94757"/>
                <a:gd name="connsiteY12" fmla="*/ 0 h 64145"/>
                <a:gd name="connsiteX0" fmla="*/ 58668 w 94757"/>
                <a:gd name="connsiteY0" fmla="*/ 0 h 67561"/>
                <a:gd name="connsiteX1" fmla="*/ 47427 w 94757"/>
                <a:gd name="connsiteY1" fmla="*/ 2507 h 67561"/>
                <a:gd name="connsiteX2" fmla="*/ 28264 w 94757"/>
                <a:gd name="connsiteY2" fmla="*/ 22627 h 67561"/>
                <a:gd name="connsiteX3" fmla="*/ 24739 w 94757"/>
                <a:gd name="connsiteY3" fmla="*/ 23238 h 67561"/>
                <a:gd name="connsiteX4" fmla="*/ 19980 w 94757"/>
                <a:gd name="connsiteY4" fmla="*/ 22251 h 67561"/>
                <a:gd name="connsiteX5" fmla="*/ 14181 w 94757"/>
                <a:gd name="connsiteY5" fmla="*/ 21263 h 67561"/>
                <a:gd name="connsiteX6" fmla="*/ 7569 w 94757"/>
                <a:gd name="connsiteY6" fmla="*/ 22241 h 67561"/>
                <a:gd name="connsiteX7" fmla="*/ 1631 w 94757"/>
                <a:gd name="connsiteY7" fmla="*/ 43321 h 67561"/>
                <a:gd name="connsiteX8" fmla="*/ 15625 w 94757"/>
                <a:gd name="connsiteY8" fmla="*/ 56228 h 67561"/>
                <a:gd name="connsiteX9" fmla="*/ 71724 w 94757"/>
                <a:gd name="connsiteY9" fmla="*/ 64145 h 67561"/>
                <a:gd name="connsiteX10" fmla="*/ 94757 w 94757"/>
                <a:gd name="connsiteY10" fmla="*/ 44660 h 67561"/>
                <a:gd name="connsiteX11" fmla="*/ 81533 w 94757"/>
                <a:gd name="connsiteY11" fmla="*/ 15728 h 67561"/>
                <a:gd name="connsiteX12" fmla="*/ 58668 w 94757"/>
                <a:gd name="connsiteY12" fmla="*/ 0 h 67561"/>
                <a:gd name="connsiteX0" fmla="*/ 51280 w 87369"/>
                <a:gd name="connsiteY0" fmla="*/ 0 h 67561"/>
                <a:gd name="connsiteX1" fmla="*/ 40039 w 87369"/>
                <a:gd name="connsiteY1" fmla="*/ 2507 h 67561"/>
                <a:gd name="connsiteX2" fmla="*/ 20876 w 87369"/>
                <a:gd name="connsiteY2" fmla="*/ 22627 h 67561"/>
                <a:gd name="connsiteX3" fmla="*/ 17351 w 87369"/>
                <a:gd name="connsiteY3" fmla="*/ 23238 h 67561"/>
                <a:gd name="connsiteX4" fmla="*/ 12592 w 87369"/>
                <a:gd name="connsiteY4" fmla="*/ 22251 h 67561"/>
                <a:gd name="connsiteX5" fmla="*/ 6793 w 87369"/>
                <a:gd name="connsiteY5" fmla="*/ 21263 h 67561"/>
                <a:gd name="connsiteX6" fmla="*/ 181 w 87369"/>
                <a:gd name="connsiteY6" fmla="*/ 22241 h 67561"/>
                <a:gd name="connsiteX7" fmla="*/ 8237 w 87369"/>
                <a:gd name="connsiteY7" fmla="*/ 56228 h 67561"/>
                <a:gd name="connsiteX8" fmla="*/ 64336 w 87369"/>
                <a:gd name="connsiteY8" fmla="*/ 64145 h 67561"/>
                <a:gd name="connsiteX9" fmla="*/ 87369 w 87369"/>
                <a:gd name="connsiteY9" fmla="*/ 44660 h 67561"/>
                <a:gd name="connsiteX10" fmla="*/ 74145 w 87369"/>
                <a:gd name="connsiteY10" fmla="*/ 15728 h 67561"/>
                <a:gd name="connsiteX11" fmla="*/ 51280 w 87369"/>
                <a:gd name="connsiteY11" fmla="*/ 0 h 67561"/>
                <a:gd name="connsiteX0" fmla="*/ 55986 w 92075"/>
                <a:gd name="connsiteY0" fmla="*/ 0 h 67561"/>
                <a:gd name="connsiteX1" fmla="*/ 44745 w 92075"/>
                <a:gd name="connsiteY1" fmla="*/ 2507 h 67561"/>
                <a:gd name="connsiteX2" fmla="*/ 25582 w 92075"/>
                <a:gd name="connsiteY2" fmla="*/ 22627 h 67561"/>
                <a:gd name="connsiteX3" fmla="*/ 22057 w 92075"/>
                <a:gd name="connsiteY3" fmla="*/ 23238 h 67561"/>
                <a:gd name="connsiteX4" fmla="*/ 17298 w 92075"/>
                <a:gd name="connsiteY4" fmla="*/ 22251 h 67561"/>
                <a:gd name="connsiteX5" fmla="*/ 11499 w 92075"/>
                <a:gd name="connsiteY5" fmla="*/ 21263 h 67561"/>
                <a:gd name="connsiteX6" fmla="*/ 4 w 92075"/>
                <a:gd name="connsiteY6" fmla="*/ 35766 h 67561"/>
                <a:gd name="connsiteX7" fmla="*/ 12943 w 92075"/>
                <a:gd name="connsiteY7" fmla="*/ 56228 h 67561"/>
                <a:gd name="connsiteX8" fmla="*/ 69042 w 92075"/>
                <a:gd name="connsiteY8" fmla="*/ 64145 h 67561"/>
                <a:gd name="connsiteX9" fmla="*/ 92075 w 92075"/>
                <a:gd name="connsiteY9" fmla="*/ 44660 h 67561"/>
                <a:gd name="connsiteX10" fmla="*/ 78851 w 92075"/>
                <a:gd name="connsiteY10" fmla="*/ 15728 h 67561"/>
                <a:gd name="connsiteX11" fmla="*/ 55986 w 92075"/>
                <a:gd name="connsiteY11" fmla="*/ 0 h 67561"/>
                <a:gd name="connsiteX0" fmla="*/ 56086 w 92175"/>
                <a:gd name="connsiteY0" fmla="*/ 0 h 67561"/>
                <a:gd name="connsiteX1" fmla="*/ 44845 w 92175"/>
                <a:gd name="connsiteY1" fmla="*/ 2507 h 67561"/>
                <a:gd name="connsiteX2" fmla="*/ 25682 w 92175"/>
                <a:gd name="connsiteY2" fmla="*/ 22627 h 67561"/>
                <a:gd name="connsiteX3" fmla="*/ 22157 w 92175"/>
                <a:gd name="connsiteY3" fmla="*/ 23238 h 67561"/>
                <a:gd name="connsiteX4" fmla="*/ 17398 w 92175"/>
                <a:gd name="connsiteY4" fmla="*/ 22251 h 67561"/>
                <a:gd name="connsiteX5" fmla="*/ 7498 w 92175"/>
                <a:gd name="connsiteY5" fmla="*/ 18323 h 67561"/>
                <a:gd name="connsiteX6" fmla="*/ 104 w 92175"/>
                <a:gd name="connsiteY6" fmla="*/ 35766 h 67561"/>
                <a:gd name="connsiteX7" fmla="*/ 13043 w 92175"/>
                <a:gd name="connsiteY7" fmla="*/ 56228 h 67561"/>
                <a:gd name="connsiteX8" fmla="*/ 69142 w 92175"/>
                <a:gd name="connsiteY8" fmla="*/ 64145 h 67561"/>
                <a:gd name="connsiteX9" fmla="*/ 92175 w 92175"/>
                <a:gd name="connsiteY9" fmla="*/ 44660 h 67561"/>
                <a:gd name="connsiteX10" fmla="*/ 78951 w 92175"/>
                <a:gd name="connsiteY10" fmla="*/ 15728 h 67561"/>
                <a:gd name="connsiteX11" fmla="*/ 56086 w 92175"/>
                <a:gd name="connsiteY11" fmla="*/ 0 h 67561"/>
                <a:gd name="connsiteX0" fmla="*/ 56086 w 92175"/>
                <a:gd name="connsiteY0" fmla="*/ 0 h 67561"/>
                <a:gd name="connsiteX1" fmla="*/ 44845 w 92175"/>
                <a:gd name="connsiteY1" fmla="*/ 2507 h 67561"/>
                <a:gd name="connsiteX2" fmla="*/ 25682 w 92175"/>
                <a:gd name="connsiteY2" fmla="*/ 22627 h 67561"/>
                <a:gd name="connsiteX3" fmla="*/ 22157 w 92175"/>
                <a:gd name="connsiteY3" fmla="*/ 23238 h 67561"/>
                <a:gd name="connsiteX4" fmla="*/ 17398 w 92175"/>
                <a:gd name="connsiteY4" fmla="*/ 22251 h 67561"/>
                <a:gd name="connsiteX5" fmla="*/ 104 w 92175"/>
                <a:gd name="connsiteY5" fmla="*/ 35766 h 67561"/>
                <a:gd name="connsiteX6" fmla="*/ 13043 w 92175"/>
                <a:gd name="connsiteY6" fmla="*/ 56228 h 67561"/>
                <a:gd name="connsiteX7" fmla="*/ 69142 w 92175"/>
                <a:gd name="connsiteY7" fmla="*/ 64145 h 67561"/>
                <a:gd name="connsiteX8" fmla="*/ 92175 w 92175"/>
                <a:gd name="connsiteY8" fmla="*/ 44660 h 67561"/>
                <a:gd name="connsiteX9" fmla="*/ 78951 w 92175"/>
                <a:gd name="connsiteY9" fmla="*/ 15728 h 67561"/>
                <a:gd name="connsiteX10" fmla="*/ 56086 w 92175"/>
                <a:gd name="connsiteY10" fmla="*/ 0 h 67561"/>
                <a:gd name="connsiteX0" fmla="*/ 56304 w 92393"/>
                <a:gd name="connsiteY0" fmla="*/ 0 h 67561"/>
                <a:gd name="connsiteX1" fmla="*/ 45063 w 92393"/>
                <a:gd name="connsiteY1" fmla="*/ 2507 h 67561"/>
                <a:gd name="connsiteX2" fmla="*/ 25900 w 92393"/>
                <a:gd name="connsiteY2" fmla="*/ 22627 h 67561"/>
                <a:gd name="connsiteX3" fmla="*/ 22375 w 92393"/>
                <a:gd name="connsiteY3" fmla="*/ 23238 h 67561"/>
                <a:gd name="connsiteX4" fmla="*/ 322 w 92393"/>
                <a:gd name="connsiteY4" fmla="*/ 35766 h 67561"/>
                <a:gd name="connsiteX5" fmla="*/ 13261 w 92393"/>
                <a:gd name="connsiteY5" fmla="*/ 56228 h 67561"/>
                <a:gd name="connsiteX6" fmla="*/ 69360 w 92393"/>
                <a:gd name="connsiteY6" fmla="*/ 64145 h 67561"/>
                <a:gd name="connsiteX7" fmla="*/ 92393 w 92393"/>
                <a:gd name="connsiteY7" fmla="*/ 44660 h 67561"/>
                <a:gd name="connsiteX8" fmla="*/ 79169 w 92393"/>
                <a:gd name="connsiteY8" fmla="*/ 15728 h 67561"/>
                <a:gd name="connsiteX9" fmla="*/ 56304 w 92393"/>
                <a:gd name="connsiteY9" fmla="*/ 0 h 67561"/>
                <a:gd name="connsiteX0" fmla="*/ 56497 w 92586"/>
                <a:gd name="connsiteY0" fmla="*/ 0 h 67561"/>
                <a:gd name="connsiteX1" fmla="*/ 45256 w 92586"/>
                <a:gd name="connsiteY1" fmla="*/ 2507 h 67561"/>
                <a:gd name="connsiteX2" fmla="*/ 26093 w 92586"/>
                <a:gd name="connsiteY2" fmla="*/ 22627 h 67561"/>
                <a:gd name="connsiteX3" fmla="*/ 515 w 92586"/>
                <a:gd name="connsiteY3" fmla="*/ 35766 h 67561"/>
                <a:gd name="connsiteX4" fmla="*/ 13454 w 92586"/>
                <a:gd name="connsiteY4" fmla="*/ 56228 h 67561"/>
                <a:gd name="connsiteX5" fmla="*/ 69553 w 92586"/>
                <a:gd name="connsiteY5" fmla="*/ 64145 h 67561"/>
                <a:gd name="connsiteX6" fmla="*/ 92586 w 92586"/>
                <a:gd name="connsiteY6" fmla="*/ 44660 h 67561"/>
                <a:gd name="connsiteX7" fmla="*/ 79362 w 92586"/>
                <a:gd name="connsiteY7" fmla="*/ 15728 h 67561"/>
                <a:gd name="connsiteX8" fmla="*/ 56497 w 92586"/>
                <a:gd name="connsiteY8" fmla="*/ 0 h 67561"/>
                <a:gd name="connsiteX0" fmla="*/ 56200 w 92289"/>
                <a:gd name="connsiteY0" fmla="*/ 0 h 67561"/>
                <a:gd name="connsiteX1" fmla="*/ 44959 w 92289"/>
                <a:gd name="connsiteY1" fmla="*/ 2507 h 67561"/>
                <a:gd name="connsiteX2" fmla="*/ 20146 w 92289"/>
                <a:gd name="connsiteY2" fmla="*/ 5721 h 67561"/>
                <a:gd name="connsiteX3" fmla="*/ 218 w 92289"/>
                <a:gd name="connsiteY3" fmla="*/ 35766 h 67561"/>
                <a:gd name="connsiteX4" fmla="*/ 13157 w 92289"/>
                <a:gd name="connsiteY4" fmla="*/ 56228 h 67561"/>
                <a:gd name="connsiteX5" fmla="*/ 69256 w 92289"/>
                <a:gd name="connsiteY5" fmla="*/ 64145 h 67561"/>
                <a:gd name="connsiteX6" fmla="*/ 92289 w 92289"/>
                <a:gd name="connsiteY6" fmla="*/ 44660 h 67561"/>
                <a:gd name="connsiteX7" fmla="*/ 79065 w 92289"/>
                <a:gd name="connsiteY7" fmla="*/ 15728 h 67561"/>
                <a:gd name="connsiteX8" fmla="*/ 56200 w 92289"/>
                <a:gd name="connsiteY8" fmla="*/ 0 h 6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89" h="67561" extrusionOk="0">
                  <a:moveTo>
                    <a:pt x="56200" y="0"/>
                  </a:moveTo>
                  <a:cubicBezTo>
                    <a:pt x="52152" y="0"/>
                    <a:pt x="50968" y="1553"/>
                    <a:pt x="44959" y="2507"/>
                  </a:cubicBezTo>
                  <a:cubicBezTo>
                    <a:pt x="38950" y="3461"/>
                    <a:pt x="27603" y="178"/>
                    <a:pt x="20146" y="5721"/>
                  </a:cubicBezTo>
                  <a:cubicBezTo>
                    <a:pt x="12689" y="11264"/>
                    <a:pt x="1383" y="27348"/>
                    <a:pt x="218" y="35766"/>
                  </a:cubicBezTo>
                  <a:cubicBezTo>
                    <a:pt x="-947" y="44184"/>
                    <a:pt x="2465" y="49244"/>
                    <a:pt x="13157" y="56228"/>
                  </a:cubicBezTo>
                  <a:cubicBezTo>
                    <a:pt x="32638" y="66511"/>
                    <a:pt x="42353" y="71307"/>
                    <a:pt x="69256" y="64145"/>
                  </a:cubicBezTo>
                  <a:cubicBezTo>
                    <a:pt x="69256" y="64145"/>
                    <a:pt x="92289" y="57307"/>
                    <a:pt x="92289" y="44660"/>
                  </a:cubicBezTo>
                  <a:cubicBezTo>
                    <a:pt x="92289" y="32013"/>
                    <a:pt x="85199" y="32013"/>
                    <a:pt x="79065" y="15728"/>
                  </a:cubicBezTo>
                  <a:cubicBezTo>
                    <a:pt x="74834" y="4486"/>
                    <a:pt x="65218" y="0"/>
                    <a:pt x="56200" y="0"/>
                  </a:cubicBezTo>
                  <a:close/>
                </a:path>
              </a:pathLst>
            </a:custGeom>
            <a:solidFill>
              <a:srgbClr val="94B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endParaRPr dirty="0"/>
            </a:p>
          </p:txBody>
        </p:sp>
        <p:grpSp>
          <p:nvGrpSpPr>
            <p:cNvPr id="21" name="Group 20">
              <a:extLst>
                <a:ext uri="{FF2B5EF4-FFF2-40B4-BE49-F238E27FC236}">
                  <a16:creationId xmlns:a16="http://schemas.microsoft.com/office/drawing/2014/main" id="{9F8B2441-7F67-4CEA-8AA7-7E83667C4E06}"/>
                </a:ext>
              </a:extLst>
            </p:cNvPr>
            <p:cNvGrpSpPr/>
            <p:nvPr/>
          </p:nvGrpSpPr>
          <p:grpSpPr>
            <a:xfrm>
              <a:off x="6541297" y="202938"/>
              <a:ext cx="560164" cy="547767"/>
              <a:chOff x="6617391" y="6902486"/>
              <a:chExt cx="993094" cy="984651"/>
            </a:xfrm>
          </p:grpSpPr>
          <p:sp>
            <p:nvSpPr>
              <p:cNvPr id="43" name="Oval 42">
                <a:extLst>
                  <a:ext uri="{FF2B5EF4-FFF2-40B4-BE49-F238E27FC236}">
                    <a16:creationId xmlns:a16="http://schemas.microsoft.com/office/drawing/2014/main" id="{A75AB4BF-74B0-4449-8143-0AA6B06463BC}"/>
                  </a:ext>
                </a:extLst>
              </p:cNvPr>
              <p:cNvSpPr>
                <a:spLocks noChangeAspect="1"/>
              </p:cNvSpPr>
              <p:nvPr/>
            </p:nvSpPr>
            <p:spPr bwMode="auto">
              <a:xfrm>
                <a:off x="6617391" y="6902486"/>
                <a:ext cx="993094" cy="984651"/>
              </a:xfrm>
              <a:prstGeom prst="ellipse">
                <a:avLst/>
              </a:prstGeom>
              <a:solidFill>
                <a:srgbClr val="94BA62"/>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44" name="Oval 43">
                <a:extLst>
                  <a:ext uri="{FF2B5EF4-FFF2-40B4-BE49-F238E27FC236}">
                    <a16:creationId xmlns:a16="http://schemas.microsoft.com/office/drawing/2014/main" id="{EC41A041-CA91-4418-9FC8-1B1F67C53CCF}"/>
                  </a:ext>
                </a:extLst>
              </p:cNvPr>
              <p:cNvSpPr/>
              <p:nvPr/>
            </p:nvSpPr>
            <p:spPr bwMode="auto">
              <a:xfrm>
                <a:off x="6687791" y="6978623"/>
                <a:ext cx="843486" cy="833166"/>
              </a:xfrm>
              <a:prstGeom prst="ellipse">
                <a:avLst/>
              </a:prstGeom>
              <a:solidFill>
                <a:srgbClr val="94BA62"/>
              </a:solidFill>
              <a:ln w="2857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pic>
            <p:nvPicPr>
              <p:cNvPr id="45" name="Graphic 44" descr="Wireless">
                <a:extLst>
                  <a:ext uri="{FF2B5EF4-FFF2-40B4-BE49-F238E27FC236}">
                    <a16:creationId xmlns:a16="http://schemas.microsoft.com/office/drawing/2014/main" id="{2F280DDC-2E75-4B79-9A20-5501C1B0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3620" y="7046688"/>
                <a:ext cx="666356" cy="660691"/>
              </a:xfrm>
              <a:prstGeom prst="rect">
                <a:avLst/>
              </a:prstGeom>
            </p:spPr>
          </p:pic>
        </p:grpSp>
        <p:grpSp>
          <p:nvGrpSpPr>
            <p:cNvPr id="120" name="Group 119">
              <a:extLst>
                <a:ext uri="{FF2B5EF4-FFF2-40B4-BE49-F238E27FC236}">
                  <a16:creationId xmlns:a16="http://schemas.microsoft.com/office/drawing/2014/main" id="{4F16EE6B-3800-4432-88BE-81848FA6B30E}"/>
                </a:ext>
              </a:extLst>
            </p:cNvPr>
            <p:cNvGrpSpPr>
              <a:grpSpLocks noChangeAspect="1"/>
            </p:cNvGrpSpPr>
            <p:nvPr/>
          </p:nvGrpSpPr>
          <p:grpSpPr>
            <a:xfrm>
              <a:off x="7975763" y="1219854"/>
              <a:ext cx="2437646" cy="3017520"/>
              <a:chOff x="5952066" y="1066802"/>
              <a:chExt cx="1774827" cy="2197027"/>
            </a:xfrm>
          </p:grpSpPr>
          <p:grpSp>
            <p:nvGrpSpPr>
              <p:cNvPr id="121" name="Group 120">
                <a:extLst>
                  <a:ext uri="{FF2B5EF4-FFF2-40B4-BE49-F238E27FC236}">
                    <a16:creationId xmlns:a16="http://schemas.microsoft.com/office/drawing/2014/main" id="{C6F19A5D-EE61-4270-B207-D780A277B17E}"/>
                  </a:ext>
                </a:extLst>
              </p:cNvPr>
              <p:cNvGrpSpPr/>
              <p:nvPr/>
            </p:nvGrpSpPr>
            <p:grpSpPr>
              <a:xfrm>
                <a:off x="5952066" y="1066802"/>
                <a:ext cx="1774827" cy="2197027"/>
                <a:chOff x="5952066" y="1066802"/>
                <a:chExt cx="1774827" cy="2197027"/>
              </a:xfrm>
            </p:grpSpPr>
            <p:sp>
              <p:nvSpPr>
                <p:cNvPr id="135" name="Rectangle 134">
                  <a:extLst>
                    <a:ext uri="{FF2B5EF4-FFF2-40B4-BE49-F238E27FC236}">
                      <a16:creationId xmlns:a16="http://schemas.microsoft.com/office/drawing/2014/main" id="{633F8DA5-13D3-4490-99CF-7C404808877F}"/>
                    </a:ext>
                  </a:extLst>
                </p:cNvPr>
                <p:cNvSpPr/>
                <p:nvPr/>
              </p:nvSpPr>
              <p:spPr>
                <a:xfrm>
                  <a:off x="7385209" y="1123964"/>
                  <a:ext cx="45719" cy="204787"/>
                </a:xfrm>
                <a:prstGeom prst="rect">
                  <a:avLst/>
                </a:prstGeom>
                <a:solidFill>
                  <a:srgbClr val="C6C5C5"/>
                </a:solidFill>
                <a:ln w="127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6" name="Rectangle 135">
                  <a:extLst>
                    <a:ext uri="{FF2B5EF4-FFF2-40B4-BE49-F238E27FC236}">
                      <a16:creationId xmlns:a16="http://schemas.microsoft.com/office/drawing/2014/main" id="{65AF41F5-9754-4735-A5D8-A5F3C027466B}"/>
                    </a:ext>
                  </a:extLst>
                </p:cNvPr>
                <p:cNvSpPr/>
                <p:nvPr/>
              </p:nvSpPr>
              <p:spPr>
                <a:xfrm>
                  <a:off x="7372350" y="1328738"/>
                  <a:ext cx="71438" cy="204787"/>
                </a:xfrm>
                <a:prstGeom prst="rect">
                  <a:avLst/>
                </a:prstGeom>
                <a:solidFill>
                  <a:srgbClr val="C6C5C5"/>
                </a:solidFill>
                <a:ln w="127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7" name="Rectangle: Rounded Corners 6">
                  <a:extLst>
                    <a:ext uri="{FF2B5EF4-FFF2-40B4-BE49-F238E27FC236}">
                      <a16:creationId xmlns:a16="http://schemas.microsoft.com/office/drawing/2014/main" id="{0AFCF294-181C-47DE-BE4D-FF33E27C9A5D}"/>
                    </a:ext>
                  </a:extLst>
                </p:cNvPr>
                <p:cNvSpPr/>
                <p:nvPr/>
              </p:nvSpPr>
              <p:spPr>
                <a:xfrm>
                  <a:off x="6029045" y="1464959"/>
                  <a:ext cx="1619421" cy="1639058"/>
                </a:xfrm>
                <a:custGeom>
                  <a:avLst/>
                  <a:gdLst>
                    <a:gd name="connsiteX0" fmla="*/ 0 w 1628946"/>
                    <a:gd name="connsiteY0" fmla="*/ 262970 h 1577788"/>
                    <a:gd name="connsiteX1" fmla="*/ 262970 w 1628946"/>
                    <a:gd name="connsiteY1" fmla="*/ 0 h 1577788"/>
                    <a:gd name="connsiteX2" fmla="*/ 1365976 w 1628946"/>
                    <a:gd name="connsiteY2" fmla="*/ 0 h 1577788"/>
                    <a:gd name="connsiteX3" fmla="*/ 1628946 w 1628946"/>
                    <a:gd name="connsiteY3" fmla="*/ 262970 h 1577788"/>
                    <a:gd name="connsiteX4" fmla="*/ 1628946 w 1628946"/>
                    <a:gd name="connsiteY4" fmla="*/ 1314818 h 1577788"/>
                    <a:gd name="connsiteX5" fmla="*/ 1365976 w 1628946"/>
                    <a:gd name="connsiteY5" fmla="*/ 1577788 h 1577788"/>
                    <a:gd name="connsiteX6" fmla="*/ 262970 w 1628946"/>
                    <a:gd name="connsiteY6" fmla="*/ 1577788 h 1577788"/>
                    <a:gd name="connsiteX7" fmla="*/ 0 w 1628946"/>
                    <a:gd name="connsiteY7" fmla="*/ 1314818 h 1577788"/>
                    <a:gd name="connsiteX8" fmla="*/ 0 w 1628946"/>
                    <a:gd name="connsiteY8" fmla="*/ 262970 h 1577788"/>
                    <a:gd name="connsiteX0" fmla="*/ 0 w 1628946"/>
                    <a:gd name="connsiteY0" fmla="*/ 262970 h 1577788"/>
                    <a:gd name="connsiteX1" fmla="*/ 220108 w 1628946"/>
                    <a:gd name="connsiteY1" fmla="*/ 0 h 1577788"/>
                    <a:gd name="connsiteX2" fmla="*/ 1365976 w 1628946"/>
                    <a:gd name="connsiteY2" fmla="*/ 0 h 1577788"/>
                    <a:gd name="connsiteX3" fmla="*/ 1628946 w 1628946"/>
                    <a:gd name="connsiteY3" fmla="*/ 262970 h 1577788"/>
                    <a:gd name="connsiteX4" fmla="*/ 1628946 w 1628946"/>
                    <a:gd name="connsiteY4" fmla="*/ 1314818 h 1577788"/>
                    <a:gd name="connsiteX5" fmla="*/ 1365976 w 1628946"/>
                    <a:gd name="connsiteY5" fmla="*/ 1577788 h 1577788"/>
                    <a:gd name="connsiteX6" fmla="*/ 262970 w 1628946"/>
                    <a:gd name="connsiteY6" fmla="*/ 1577788 h 1577788"/>
                    <a:gd name="connsiteX7" fmla="*/ 0 w 1628946"/>
                    <a:gd name="connsiteY7" fmla="*/ 1314818 h 1577788"/>
                    <a:gd name="connsiteX8" fmla="*/ 0 w 1628946"/>
                    <a:gd name="connsiteY8" fmla="*/ 262970 h 1577788"/>
                    <a:gd name="connsiteX0" fmla="*/ 9525 w 1628946"/>
                    <a:gd name="connsiteY0" fmla="*/ 205820 h 1577788"/>
                    <a:gd name="connsiteX1" fmla="*/ 220108 w 1628946"/>
                    <a:gd name="connsiteY1" fmla="*/ 0 h 1577788"/>
                    <a:gd name="connsiteX2" fmla="*/ 1365976 w 1628946"/>
                    <a:gd name="connsiteY2" fmla="*/ 0 h 1577788"/>
                    <a:gd name="connsiteX3" fmla="*/ 1628946 w 1628946"/>
                    <a:gd name="connsiteY3" fmla="*/ 262970 h 1577788"/>
                    <a:gd name="connsiteX4" fmla="*/ 1628946 w 1628946"/>
                    <a:gd name="connsiteY4" fmla="*/ 1314818 h 1577788"/>
                    <a:gd name="connsiteX5" fmla="*/ 1365976 w 1628946"/>
                    <a:gd name="connsiteY5" fmla="*/ 1577788 h 1577788"/>
                    <a:gd name="connsiteX6" fmla="*/ 262970 w 1628946"/>
                    <a:gd name="connsiteY6" fmla="*/ 1577788 h 1577788"/>
                    <a:gd name="connsiteX7" fmla="*/ 0 w 1628946"/>
                    <a:gd name="connsiteY7" fmla="*/ 1314818 h 1577788"/>
                    <a:gd name="connsiteX8" fmla="*/ 9525 w 1628946"/>
                    <a:gd name="connsiteY8" fmla="*/ 205820 h 1577788"/>
                    <a:gd name="connsiteX0" fmla="*/ 9525 w 1633709"/>
                    <a:gd name="connsiteY0" fmla="*/ 205820 h 1577788"/>
                    <a:gd name="connsiteX1" fmla="*/ 220108 w 1633709"/>
                    <a:gd name="connsiteY1" fmla="*/ 0 h 1577788"/>
                    <a:gd name="connsiteX2" fmla="*/ 1365976 w 1633709"/>
                    <a:gd name="connsiteY2" fmla="*/ 0 h 1577788"/>
                    <a:gd name="connsiteX3" fmla="*/ 1633709 w 1633709"/>
                    <a:gd name="connsiteY3" fmla="*/ 224870 h 1577788"/>
                    <a:gd name="connsiteX4" fmla="*/ 1628946 w 1633709"/>
                    <a:gd name="connsiteY4" fmla="*/ 1314818 h 1577788"/>
                    <a:gd name="connsiteX5" fmla="*/ 1365976 w 1633709"/>
                    <a:gd name="connsiteY5" fmla="*/ 1577788 h 1577788"/>
                    <a:gd name="connsiteX6" fmla="*/ 262970 w 1633709"/>
                    <a:gd name="connsiteY6" fmla="*/ 1577788 h 1577788"/>
                    <a:gd name="connsiteX7" fmla="*/ 0 w 1633709"/>
                    <a:gd name="connsiteY7" fmla="*/ 1314818 h 1577788"/>
                    <a:gd name="connsiteX8" fmla="*/ 9525 w 1633709"/>
                    <a:gd name="connsiteY8" fmla="*/ 205820 h 1577788"/>
                    <a:gd name="connsiteX0" fmla="*/ 9525 w 1629157"/>
                    <a:gd name="connsiteY0" fmla="*/ 205820 h 1577788"/>
                    <a:gd name="connsiteX1" fmla="*/ 220108 w 1629157"/>
                    <a:gd name="connsiteY1" fmla="*/ 0 h 1577788"/>
                    <a:gd name="connsiteX2" fmla="*/ 1365976 w 1629157"/>
                    <a:gd name="connsiteY2" fmla="*/ 0 h 1577788"/>
                    <a:gd name="connsiteX3" fmla="*/ 1624184 w 1629157"/>
                    <a:gd name="connsiteY3" fmla="*/ 229632 h 1577788"/>
                    <a:gd name="connsiteX4" fmla="*/ 1628946 w 1629157"/>
                    <a:gd name="connsiteY4" fmla="*/ 1314818 h 1577788"/>
                    <a:gd name="connsiteX5" fmla="*/ 1365976 w 1629157"/>
                    <a:gd name="connsiteY5" fmla="*/ 1577788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7788"/>
                    <a:gd name="connsiteX1" fmla="*/ 220108 w 1629157"/>
                    <a:gd name="connsiteY1" fmla="*/ 0 h 1577788"/>
                    <a:gd name="connsiteX2" fmla="*/ 1394551 w 1629157"/>
                    <a:gd name="connsiteY2" fmla="*/ 4763 h 1577788"/>
                    <a:gd name="connsiteX3" fmla="*/ 1624184 w 1629157"/>
                    <a:gd name="connsiteY3" fmla="*/ 229632 h 1577788"/>
                    <a:gd name="connsiteX4" fmla="*/ 1628946 w 1629157"/>
                    <a:gd name="connsiteY4" fmla="*/ 1314818 h 1577788"/>
                    <a:gd name="connsiteX5" fmla="*/ 1365976 w 1629157"/>
                    <a:gd name="connsiteY5" fmla="*/ 1577788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7788"/>
                    <a:gd name="connsiteX1" fmla="*/ 220108 w 1629157"/>
                    <a:gd name="connsiteY1" fmla="*/ 0 h 1577788"/>
                    <a:gd name="connsiteX2" fmla="*/ 1394551 w 1629157"/>
                    <a:gd name="connsiteY2" fmla="*/ 4763 h 1577788"/>
                    <a:gd name="connsiteX3" fmla="*/ 1624184 w 1629157"/>
                    <a:gd name="connsiteY3" fmla="*/ 229632 h 1577788"/>
                    <a:gd name="connsiteX4" fmla="*/ 1628946 w 1629157"/>
                    <a:gd name="connsiteY4" fmla="*/ 1343393 h 1577788"/>
                    <a:gd name="connsiteX5" fmla="*/ 1365976 w 1629157"/>
                    <a:gd name="connsiteY5" fmla="*/ 1577788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7788"/>
                    <a:gd name="connsiteX1" fmla="*/ 220108 w 1629157"/>
                    <a:gd name="connsiteY1" fmla="*/ 0 h 1577788"/>
                    <a:gd name="connsiteX2" fmla="*/ 1394551 w 1629157"/>
                    <a:gd name="connsiteY2" fmla="*/ 4763 h 1577788"/>
                    <a:gd name="connsiteX3" fmla="*/ 1624184 w 1629157"/>
                    <a:gd name="connsiteY3" fmla="*/ 229632 h 1577788"/>
                    <a:gd name="connsiteX4" fmla="*/ 1628946 w 1629157"/>
                    <a:gd name="connsiteY4" fmla="*/ 1343393 h 1577788"/>
                    <a:gd name="connsiteX5" fmla="*/ 1418364 w 1629157"/>
                    <a:gd name="connsiteY5" fmla="*/ 1568263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3025"/>
                    <a:gd name="connsiteX1" fmla="*/ 220108 w 1629157"/>
                    <a:gd name="connsiteY1" fmla="*/ 0 h 1573025"/>
                    <a:gd name="connsiteX2" fmla="*/ 1394551 w 1629157"/>
                    <a:gd name="connsiteY2" fmla="*/ 4763 h 1573025"/>
                    <a:gd name="connsiteX3" fmla="*/ 1624184 w 1629157"/>
                    <a:gd name="connsiteY3" fmla="*/ 229632 h 1573025"/>
                    <a:gd name="connsiteX4" fmla="*/ 1628946 w 1629157"/>
                    <a:gd name="connsiteY4" fmla="*/ 1343393 h 1573025"/>
                    <a:gd name="connsiteX5" fmla="*/ 1418364 w 1629157"/>
                    <a:gd name="connsiteY5" fmla="*/ 1568263 h 1573025"/>
                    <a:gd name="connsiteX6" fmla="*/ 229632 w 1629157"/>
                    <a:gd name="connsiteY6" fmla="*/ 1573025 h 1573025"/>
                    <a:gd name="connsiteX7" fmla="*/ 0 w 1629157"/>
                    <a:gd name="connsiteY7" fmla="*/ 1314818 h 1573025"/>
                    <a:gd name="connsiteX8" fmla="*/ 9525 w 1629157"/>
                    <a:gd name="connsiteY8" fmla="*/ 205820 h 1573025"/>
                    <a:gd name="connsiteX0" fmla="*/ 4762 w 1624394"/>
                    <a:gd name="connsiteY0" fmla="*/ 205820 h 1573025"/>
                    <a:gd name="connsiteX1" fmla="*/ 215345 w 1624394"/>
                    <a:gd name="connsiteY1" fmla="*/ 0 h 1573025"/>
                    <a:gd name="connsiteX2" fmla="*/ 1389788 w 1624394"/>
                    <a:gd name="connsiteY2" fmla="*/ 4763 h 1573025"/>
                    <a:gd name="connsiteX3" fmla="*/ 1619421 w 1624394"/>
                    <a:gd name="connsiteY3" fmla="*/ 229632 h 1573025"/>
                    <a:gd name="connsiteX4" fmla="*/ 1624183 w 1624394"/>
                    <a:gd name="connsiteY4" fmla="*/ 1343393 h 1573025"/>
                    <a:gd name="connsiteX5" fmla="*/ 1413601 w 1624394"/>
                    <a:gd name="connsiteY5" fmla="*/ 1568263 h 1573025"/>
                    <a:gd name="connsiteX6" fmla="*/ 224869 w 1624394"/>
                    <a:gd name="connsiteY6" fmla="*/ 1573025 h 1573025"/>
                    <a:gd name="connsiteX7" fmla="*/ 0 w 1624394"/>
                    <a:gd name="connsiteY7" fmla="*/ 1371968 h 1573025"/>
                    <a:gd name="connsiteX8" fmla="*/ 4762 w 1624394"/>
                    <a:gd name="connsiteY8" fmla="*/ 205820 h 1573025"/>
                    <a:gd name="connsiteX0" fmla="*/ 4762 w 1624394"/>
                    <a:gd name="connsiteY0" fmla="*/ 214892 h 1582097"/>
                    <a:gd name="connsiteX1" fmla="*/ 215345 w 1624394"/>
                    <a:gd name="connsiteY1" fmla="*/ 9072 h 1582097"/>
                    <a:gd name="connsiteX2" fmla="*/ 1389788 w 1624394"/>
                    <a:gd name="connsiteY2" fmla="*/ 13835 h 1582097"/>
                    <a:gd name="connsiteX3" fmla="*/ 1619421 w 1624394"/>
                    <a:gd name="connsiteY3" fmla="*/ 238704 h 1582097"/>
                    <a:gd name="connsiteX4" fmla="*/ 1624183 w 1624394"/>
                    <a:gd name="connsiteY4" fmla="*/ 1352465 h 1582097"/>
                    <a:gd name="connsiteX5" fmla="*/ 1413601 w 1624394"/>
                    <a:gd name="connsiteY5" fmla="*/ 1577335 h 1582097"/>
                    <a:gd name="connsiteX6" fmla="*/ 224869 w 1624394"/>
                    <a:gd name="connsiteY6" fmla="*/ 1582097 h 1582097"/>
                    <a:gd name="connsiteX7" fmla="*/ 0 w 1624394"/>
                    <a:gd name="connsiteY7" fmla="*/ 1381040 h 1582097"/>
                    <a:gd name="connsiteX8" fmla="*/ 4762 w 1624394"/>
                    <a:gd name="connsiteY8" fmla="*/ 214892 h 1582097"/>
                    <a:gd name="connsiteX0" fmla="*/ 4762 w 1624394"/>
                    <a:gd name="connsiteY0" fmla="*/ 223088 h 1590293"/>
                    <a:gd name="connsiteX1" fmla="*/ 215345 w 1624394"/>
                    <a:gd name="connsiteY1" fmla="*/ 17268 h 1590293"/>
                    <a:gd name="connsiteX2" fmla="*/ 1389788 w 1624394"/>
                    <a:gd name="connsiteY2" fmla="*/ 22031 h 1590293"/>
                    <a:gd name="connsiteX3" fmla="*/ 1619421 w 1624394"/>
                    <a:gd name="connsiteY3" fmla="*/ 246900 h 1590293"/>
                    <a:gd name="connsiteX4" fmla="*/ 1624183 w 1624394"/>
                    <a:gd name="connsiteY4" fmla="*/ 1360661 h 1590293"/>
                    <a:gd name="connsiteX5" fmla="*/ 1413601 w 1624394"/>
                    <a:gd name="connsiteY5" fmla="*/ 1585531 h 1590293"/>
                    <a:gd name="connsiteX6" fmla="*/ 224869 w 1624394"/>
                    <a:gd name="connsiteY6" fmla="*/ 1590293 h 1590293"/>
                    <a:gd name="connsiteX7" fmla="*/ 0 w 1624394"/>
                    <a:gd name="connsiteY7" fmla="*/ 1389236 h 1590293"/>
                    <a:gd name="connsiteX8" fmla="*/ 4762 w 1624394"/>
                    <a:gd name="connsiteY8" fmla="*/ 223088 h 1590293"/>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19512"/>
                    <a:gd name="connsiteX1" fmla="*/ 215345 w 1624394"/>
                    <a:gd name="connsiteY1" fmla="*/ 28981 h 1619512"/>
                    <a:gd name="connsiteX2" fmla="*/ 1389788 w 1624394"/>
                    <a:gd name="connsiteY2" fmla="*/ 33744 h 1619512"/>
                    <a:gd name="connsiteX3" fmla="*/ 1619421 w 1624394"/>
                    <a:gd name="connsiteY3" fmla="*/ 258613 h 1619512"/>
                    <a:gd name="connsiteX4" fmla="*/ 1624183 w 1624394"/>
                    <a:gd name="connsiteY4" fmla="*/ 1372374 h 1619512"/>
                    <a:gd name="connsiteX5" fmla="*/ 1413601 w 1624394"/>
                    <a:gd name="connsiteY5" fmla="*/ 1597244 h 1619512"/>
                    <a:gd name="connsiteX6" fmla="*/ 224869 w 1624394"/>
                    <a:gd name="connsiteY6" fmla="*/ 1602006 h 1619512"/>
                    <a:gd name="connsiteX7" fmla="*/ 0 w 1624394"/>
                    <a:gd name="connsiteY7" fmla="*/ 1400949 h 1619512"/>
                    <a:gd name="connsiteX8" fmla="*/ 4762 w 1624394"/>
                    <a:gd name="connsiteY8" fmla="*/ 234801 h 1619512"/>
                    <a:gd name="connsiteX0" fmla="*/ 4762 w 1624394"/>
                    <a:gd name="connsiteY0" fmla="*/ 234801 h 1639058"/>
                    <a:gd name="connsiteX1" fmla="*/ 215345 w 1624394"/>
                    <a:gd name="connsiteY1" fmla="*/ 28981 h 1639058"/>
                    <a:gd name="connsiteX2" fmla="*/ 1389788 w 1624394"/>
                    <a:gd name="connsiteY2" fmla="*/ 33744 h 1639058"/>
                    <a:gd name="connsiteX3" fmla="*/ 1619421 w 1624394"/>
                    <a:gd name="connsiteY3" fmla="*/ 258613 h 1639058"/>
                    <a:gd name="connsiteX4" fmla="*/ 1624183 w 1624394"/>
                    <a:gd name="connsiteY4" fmla="*/ 1372374 h 1639058"/>
                    <a:gd name="connsiteX5" fmla="*/ 1413601 w 1624394"/>
                    <a:gd name="connsiteY5" fmla="*/ 1597244 h 1639058"/>
                    <a:gd name="connsiteX6" fmla="*/ 224869 w 1624394"/>
                    <a:gd name="connsiteY6" fmla="*/ 1602006 h 1639058"/>
                    <a:gd name="connsiteX7" fmla="*/ 0 w 1624394"/>
                    <a:gd name="connsiteY7" fmla="*/ 1400949 h 1639058"/>
                    <a:gd name="connsiteX8" fmla="*/ 4762 w 1624394"/>
                    <a:gd name="connsiteY8" fmla="*/ 234801 h 1639058"/>
                    <a:gd name="connsiteX0" fmla="*/ 4762 w 1619421"/>
                    <a:gd name="connsiteY0" fmla="*/ 234801 h 1639058"/>
                    <a:gd name="connsiteX1" fmla="*/ 215345 w 1619421"/>
                    <a:gd name="connsiteY1" fmla="*/ 28981 h 1639058"/>
                    <a:gd name="connsiteX2" fmla="*/ 1389788 w 1619421"/>
                    <a:gd name="connsiteY2" fmla="*/ 33744 h 1639058"/>
                    <a:gd name="connsiteX3" fmla="*/ 1619421 w 1619421"/>
                    <a:gd name="connsiteY3" fmla="*/ 258613 h 1639058"/>
                    <a:gd name="connsiteX4" fmla="*/ 1617039 w 1619421"/>
                    <a:gd name="connsiteY4" fmla="*/ 1372374 h 1639058"/>
                    <a:gd name="connsiteX5" fmla="*/ 1413601 w 1619421"/>
                    <a:gd name="connsiteY5" fmla="*/ 1597244 h 1639058"/>
                    <a:gd name="connsiteX6" fmla="*/ 224869 w 1619421"/>
                    <a:gd name="connsiteY6" fmla="*/ 1602006 h 1639058"/>
                    <a:gd name="connsiteX7" fmla="*/ 0 w 1619421"/>
                    <a:gd name="connsiteY7" fmla="*/ 1400949 h 1639058"/>
                    <a:gd name="connsiteX8" fmla="*/ 4762 w 1619421"/>
                    <a:gd name="connsiteY8" fmla="*/ 234801 h 163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421" h="1639058">
                      <a:moveTo>
                        <a:pt x="4762" y="234801"/>
                      </a:moveTo>
                      <a:cubicBezTo>
                        <a:pt x="4762" y="89567"/>
                        <a:pt x="70111" y="48031"/>
                        <a:pt x="215345" y="28981"/>
                      </a:cubicBezTo>
                      <a:cubicBezTo>
                        <a:pt x="759226" y="-21818"/>
                        <a:pt x="993544" y="3581"/>
                        <a:pt x="1389788" y="33744"/>
                      </a:cubicBezTo>
                      <a:cubicBezTo>
                        <a:pt x="1573122" y="71844"/>
                        <a:pt x="1619421" y="113379"/>
                        <a:pt x="1619421" y="258613"/>
                      </a:cubicBezTo>
                      <a:cubicBezTo>
                        <a:pt x="1617833" y="621929"/>
                        <a:pt x="1618627" y="1009058"/>
                        <a:pt x="1617039" y="1372374"/>
                      </a:cubicBezTo>
                      <a:cubicBezTo>
                        <a:pt x="1617039" y="1517608"/>
                        <a:pt x="1558835" y="1568669"/>
                        <a:pt x="1413601" y="1597244"/>
                      </a:cubicBezTo>
                      <a:cubicBezTo>
                        <a:pt x="984020" y="1660744"/>
                        <a:pt x="663976" y="1643282"/>
                        <a:pt x="224869" y="1602006"/>
                      </a:cubicBezTo>
                      <a:cubicBezTo>
                        <a:pt x="65347" y="1568669"/>
                        <a:pt x="0" y="1546183"/>
                        <a:pt x="0" y="1400949"/>
                      </a:cubicBezTo>
                      <a:cubicBezTo>
                        <a:pt x="1587" y="1012233"/>
                        <a:pt x="3175" y="623517"/>
                        <a:pt x="4762" y="234801"/>
                      </a:cubicBezTo>
                      <a:close/>
                    </a:path>
                  </a:pathLst>
                </a:custGeom>
                <a:solidFill>
                  <a:srgbClr val="FFFFFF">
                    <a:lumMod val="95000"/>
                  </a:srgbClr>
                </a:solidFill>
                <a:ln w="254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8" name="Rectangle 4">
                  <a:extLst>
                    <a:ext uri="{FF2B5EF4-FFF2-40B4-BE49-F238E27FC236}">
                      <a16:creationId xmlns:a16="http://schemas.microsoft.com/office/drawing/2014/main" id="{9BC0A0F6-46C8-4401-A1F0-11619902E90E}"/>
                    </a:ext>
                  </a:extLst>
                </p:cNvPr>
                <p:cNvSpPr/>
                <p:nvPr/>
              </p:nvSpPr>
              <p:spPr>
                <a:xfrm>
                  <a:off x="6322219" y="1587667"/>
                  <a:ext cx="1006085" cy="1517663"/>
                </a:xfrm>
                <a:custGeom>
                  <a:avLst/>
                  <a:gdLst>
                    <a:gd name="connsiteX0" fmla="*/ 0 w 966787"/>
                    <a:gd name="connsiteY0" fmla="*/ 0 h 1452562"/>
                    <a:gd name="connsiteX1" fmla="*/ 966787 w 966787"/>
                    <a:gd name="connsiteY1" fmla="*/ 0 h 1452562"/>
                    <a:gd name="connsiteX2" fmla="*/ 966787 w 966787"/>
                    <a:gd name="connsiteY2" fmla="*/ 1452562 h 1452562"/>
                    <a:gd name="connsiteX3" fmla="*/ 0 w 966787"/>
                    <a:gd name="connsiteY3" fmla="*/ 1452562 h 1452562"/>
                    <a:gd name="connsiteX4" fmla="*/ 0 w 966787"/>
                    <a:gd name="connsiteY4" fmla="*/ 0 h 1452562"/>
                    <a:gd name="connsiteX0" fmla="*/ 0 w 966787"/>
                    <a:gd name="connsiteY0" fmla="*/ 0 h 1486428"/>
                    <a:gd name="connsiteX1" fmla="*/ 966787 w 966787"/>
                    <a:gd name="connsiteY1" fmla="*/ 0 h 1486428"/>
                    <a:gd name="connsiteX2" fmla="*/ 966787 w 966787"/>
                    <a:gd name="connsiteY2" fmla="*/ 1452562 h 1486428"/>
                    <a:gd name="connsiteX3" fmla="*/ 0 w 966787"/>
                    <a:gd name="connsiteY3" fmla="*/ 1452562 h 1486428"/>
                    <a:gd name="connsiteX4" fmla="*/ 0 w 966787"/>
                    <a:gd name="connsiteY4" fmla="*/ 0 h 1486428"/>
                    <a:gd name="connsiteX0" fmla="*/ 0 w 966787"/>
                    <a:gd name="connsiteY0" fmla="*/ 0 h 1506199"/>
                    <a:gd name="connsiteX1" fmla="*/ 966787 w 966787"/>
                    <a:gd name="connsiteY1" fmla="*/ 0 h 1506199"/>
                    <a:gd name="connsiteX2" fmla="*/ 966787 w 966787"/>
                    <a:gd name="connsiteY2" fmla="*/ 1452562 h 1506199"/>
                    <a:gd name="connsiteX3" fmla="*/ 0 w 966787"/>
                    <a:gd name="connsiteY3" fmla="*/ 1452562 h 1506199"/>
                    <a:gd name="connsiteX4" fmla="*/ 0 w 966787"/>
                    <a:gd name="connsiteY4" fmla="*/ 0 h 1506199"/>
                    <a:gd name="connsiteX0" fmla="*/ 0 w 966787"/>
                    <a:gd name="connsiteY0" fmla="*/ 0 h 1502568"/>
                    <a:gd name="connsiteX1" fmla="*/ 966787 w 966787"/>
                    <a:gd name="connsiteY1" fmla="*/ 0 h 1502568"/>
                    <a:gd name="connsiteX2" fmla="*/ 966787 w 966787"/>
                    <a:gd name="connsiteY2" fmla="*/ 1452562 h 1502568"/>
                    <a:gd name="connsiteX3" fmla="*/ 0 w 966787"/>
                    <a:gd name="connsiteY3" fmla="*/ 1452562 h 1502568"/>
                    <a:gd name="connsiteX4" fmla="*/ 0 w 966787"/>
                    <a:gd name="connsiteY4" fmla="*/ 0 h 1502568"/>
                    <a:gd name="connsiteX0" fmla="*/ 0 w 966787"/>
                    <a:gd name="connsiteY0" fmla="*/ 0 h 1506199"/>
                    <a:gd name="connsiteX1" fmla="*/ 966787 w 966787"/>
                    <a:gd name="connsiteY1" fmla="*/ 0 h 1506199"/>
                    <a:gd name="connsiteX2" fmla="*/ 966787 w 966787"/>
                    <a:gd name="connsiteY2" fmla="*/ 1452562 h 1506199"/>
                    <a:gd name="connsiteX3" fmla="*/ 0 w 966787"/>
                    <a:gd name="connsiteY3" fmla="*/ 1452562 h 1506199"/>
                    <a:gd name="connsiteX4" fmla="*/ 0 w 966787"/>
                    <a:gd name="connsiteY4" fmla="*/ 0 h 1506199"/>
                    <a:gd name="connsiteX0" fmla="*/ 0 w 966787"/>
                    <a:gd name="connsiteY0" fmla="*/ 16683 h 1522882"/>
                    <a:gd name="connsiteX1" fmla="*/ 966787 w 966787"/>
                    <a:gd name="connsiteY1" fmla="*/ 16683 h 1522882"/>
                    <a:gd name="connsiteX2" fmla="*/ 966787 w 966787"/>
                    <a:gd name="connsiteY2" fmla="*/ 1469245 h 1522882"/>
                    <a:gd name="connsiteX3" fmla="*/ 0 w 966787"/>
                    <a:gd name="connsiteY3" fmla="*/ 1469245 h 1522882"/>
                    <a:gd name="connsiteX4" fmla="*/ 0 w 966787"/>
                    <a:gd name="connsiteY4" fmla="*/ 16683 h 1522882"/>
                    <a:gd name="connsiteX0" fmla="*/ 0 w 966787"/>
                    <a:gd name="connsiteY0" fmla="*/ 26423 h 1532622"/>
                    <a:gd name="connsiteX1" fmla="*/ 966787 w 966787"/>
                    <a:gd name="connsiteY1" fmla="*/ 26423 h 1532622"/>
                    <a:gd name="connsiteX2" fmla="*/ 966787 w 966787"/>
                    <a:gd name="connsiteY2" fmla="*/ 1478985 h 1532622"/>
                    <a:gd name="connsiteX3" fmla="*/ 0 w 966787"/>
                    <a:gd name="connsiteY3" fmla="*/ 1478985 h 1532622"/>
                    <a:gd name="connsiteX4" fmla="*/ 0 w 966787"/>
                    <a:gd name="connsiteY4" fmla="*/ 26423 h 1532622"/>
                    <a:gd name="connsiteX0" fmla="*/ 0 w 966787"/>
                    <a:gd name="connsiteY0" fmla="*/ 26423 h 1523891"/>
                    <a:gd name="connsiteX1" fmla="*/ 966787 w 966787"/>
                    <a:gd name="connsiteY1" fmla="*/ 26423 h 1523891"/>
                    <a:gd name="connsiteX2" fmla="*/ 966787 w 966787"/>
                    <a:gd name="connsiteY2" fmla="*/ 1478985 h 1523891"/>
                    <a:gd name="connsiteX3" fmla="*/ 0 w 966787"/>
                    <a:gd name="connsiteY3" fmla="*/ 1478985 h 1523891"/>
                    <a:gd name="connsiteX4" fmla="*/ 0 w 966787"/>
                    <a:gd name="connsiteY4" fmla="*/ 26423 h 1523891"/>
                    <a:gd name="connsiteX0" fmla="*/ 0 w 966787"/>
                    <a:gd name="connsiteY0" fmla="*/ 26423 h 1515002"/>
                    <a:gd name="connsiteX1" fmla="*/ 966787 w 966787"/>
                    <a:gd name="connsiteY1" fmla="*/ 26423 h 1515002"/>
                    <a:gd name="connsiteX2" fmla="*/ 966787 w 966787"/>
                    <a:gd name="connsiteY2" fmla="*/ 1478985 h 1515002"/>
                    <a:gd name="connsiteX3" fmla="*/ 0 w 966787"/>
                    <a:gd name="connsiteY3" fmla="*/ 1478985 h 1515002"/>
                    <a:gd name="connsiteX4" fmla="*/ 0 w 966787"/>
                    <a:gd name="connsiteY4" fmla="*/ 26423 h 1515002"/>
                    <a:gd name="connsiteX0" fmla="*/ 0 w 966787"/>
                    <a:gd name="connsiteY0" fmla="*/ 26423 h 1504792"/>
                    <a:gd name="connsiteX1" fmla="*/ 966787 w 966787"/>
                    <a:gd name="connsiteY1" fmla="*/ 26423 h 1504792"/>
                    <a:gd name="connsiteX2" fmla="*/ 966787 w 966787"/>
                    <a:gd name="connsiteY2" fmla="*/ 1478985 h 1504792"/>
                    <a:gd name="connsiteX3" fmla="*/ 0 w 966787"/>
                    <a:gd name="connsiteY3" fmla="*/ 1478985 h 1504792"/>
                    <a:gd name="connsiteX4" fmla="*/ 0 w 966787"/>
                    <a:gd name="connsiteY4" fmla="*/ 26423 h 1504792"/>
                    <a:gd name="connsiteX0" fmla="*/ 0 w 966787"/>
                    <a:gd name="connsiteY0" fmla="*/ 26423 h 1507958"/>
                    <a:gd name="connsiteX1" fmla="*/ 966787 w 966787"/>
                    <a:gd name="connsiteY1" fmla="*/ 26423 h 1507958"/>
                    <a:gd name="connsiteX2" fmla="*/ 966787 w 966787"/>
                    <a:gd name="connsiteY2" fmla="*/ 1478985 h 1507958"/>
                    <a:gd name="connsiteX3" fmla="*/ 0 w 966787"/>
                    <a:gd name="connsiteY3" fmla="*/ 1478985 h 1507958"/>
                    <a:gd name="connsiteX4" fmla="*/ 0 w 966787"/>
                    <a:gd name="connsiteY4" fmla="*/ 26423 h 1507958"/>
                    <a:gd name="connsiteX0" fmla="*/ 0 w 966787"/>
                    <a:gd name="connsiteY0" fmla="*/ 26423 h 1504353"/>
                    <a:gd name="connsiteX1" fmla="*/ 966787 w 966787"/>
                    <a:gd name="connsiteY1" fmla="*/ 26423 h 1504353"/>
                    <a:gd name="connsiteX2" fmla="*/ 966787 w 966787"/>
                    <a:gd name="connsiteY2" fmla="*/ 1478985 h 1504353"/>
                    <a:gd name="connsiteX3" fmla="*/ 0 w 966787"/>
                    <a:gd name="connsiteY3" fmla="*/ 1471926 h 1504353"/>
                    <a:gd name="connsiteX4" fmla="*/ 0 w 966787"/>
                    <a:gd name="connsiteY4" fmla="*/ 26423 h 1504353"/>
                    <a:gd name="connsiteX0" fmla="*/ 0 w 969081"/>
                    <a:gd name="connsiteY0" fmla="*/ 26423 h 1499854"/>
                    <a:gd name="connsiteX1" fmla="*/ 966787 w 969081"/>
                    <a:gd name="connsiteY1" fmla="*/ 26423 h 1499854"/>
                    <a:gd name="connsiteX2" fmla="*/ 969081 w 969081"/>
                    <a:gd name="connsiteY2" fmla="*/ 1469572 h 1499854"/>
                    <a:gd name="connsiteX3" fmla="*/ 0 w 969081"/>
                    <a:gd name="connsiteY3" fmla="*/ 1471926 h 1499854"/>
                    <a:gd name="connsiteX4" fmla="*/ 0 w 969081"/>
                    <a:gd name="connsiteY4" fmla="*/ 26423 h 14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081" h="1499854">
                      <a:moveTo>
                        <a:pt x="0" y="26423"/>
                      </a:moveTo>
                      <a:cubicBezTo>
                        <a:pt x="307975" y="-11115"/>
                        <a:pt x="635000" y="-6423"/>
                        <a:pt x="966787" y="26423"/>
                      </a:cubicBezTo>
                      <a:cubicBezTo>
                        <a:pt x="967552" y="507473"/>
                        <a:pt x="968316" y="988522"/>
                        <a:pt x="969081" y="1469572"/>
                      </a:cubicBezTo>
                      <a:cubicBezTo>
                        <a:pt x="618244" y="1503414"/>
                        <a:pt x="398463" y="1515069"/>
                        <a:pt x="0" y="1471926"/>
                      </a:cubicBezTo>
                      <a:lnTo>
                        <a:pt x="0" y="26423"/>
                      </a:lnTo>
                      <a:close/>
                    </a:path>
                  </a:pathLst>
                </a:custGeom>
                <a:solidFill>
                  <a:srgbClr val="F2F2F2"/>
                </a:solidFill>
                <a:ln w="25400" cap="flat" cmpd="sng" algn="ctr">
                  <a:solidFill>
                    <a:srgbClr val="434343">
                      <a:shade val="50000"/>
                    </a:srgbClr>
                  </a:solidFill>
                  <a:prstDash val="solid"/>
                </a:ln>
                <a:effectLst>
                  <a:outerShdw dist="76200" dir="11520000" sx="97000" sy="97000" algn="r" rotWithShape="0">
                    <a:srgbClr val="434343">
                      <a:lumMod val="40000"/>
                      <a:lumOff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9" name="Rectangle 138">
                  <a:extLst>
                    <a:ext uri="{FF2B5EF4-FFF2-40B4-BE49-F238E27FC236}">
                      <a16:creationId xmlns:a16="http://schemas.microsoft.com/office/drawing/2014/main" id="{EBCAB5C3-9921-4147-96F2-1D62AB1E765F}"/>
                    </a:ext>
                  </a:extLst>
                </p:cNvPr>
                <p:cNvSpPr/>
                <p:nvPr/>
              </p:nvSpPr>
              <p:spPr>
                <a:xfrm>
                  <a:off x="6398926" y="1704509"/>
                  <a:ext cx="865731" cy="438150"/>
                </a:xfrm>
                <a:prstGeom prst="rect">
                  <a:avLst/>
                </a:prstGeom>
                <a:solidFill>
                  <a:srgbClr val="B4B4B4"/>
                </a:solidFill>
                <a:ln w="6350" cap="flat" cmpd="sng" algn="ctr">
                  <a:solidFill>
                    <a:srgbClr val="B4B4B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0" name="Rectangle 139">
                  <a:extLst>
                    <a:ext uri="{FF2B5EF4-FFF2-40B4-BE49-F238E27FC236}">
                      <a16:creationId xmlns:a16="http://schemas.microsoft.com/office/drawing/2014/main" id="{F9DF3AF9-EA35-4DE5-A8F5-72BED7DAB687}"/>
                    </a:ext>
                  </a:extLst>
                </p:cNvPr>
                <p:cNvSpPr/>
                <p:nvPr/>
              </p:nvSpPr>
              <p:spPr>
                <a:xfrm>
                  <a:off x="6428944" y="1704975"/>
                  <a:ext cx="800531" cy="438150"/>
                </a:xfrm>
                <a:prstGeom prst="rect">
                  <a:avLst/>
                </a:prstGeom>
                <a:solidFill>
                  <a:srgbClr val="FFFFFF">
                    <a:lumMod val="85000"/>
                  </a:srgbClr>
                </a:solidFill>
                <a:ln w="6350" cap="flat" cmpd="sng" algn="ctr">
                  <a:solidFill>
                    <a:srgbClr val="434343">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1" name="Rectangle 140">
                  <a:extLst>
                    <a:ext uri="{FF2B5EF4-FFF2-40B4-BE49-F238E27FC236}">
                      <a16:creationId xmlns:a16="http://schemas.microsoft.com/office/drawing/2014/main" id="{33F4C2EF-EB32-4F5F-915B-82CA20400658}"/>
                    </a:ext>
                  </a:extLst>
                </p:cNvPr>
                <p:cNvSpPr/>
                <p:nvPr/>
              </p:nvSpPr>
              <p:spPr>
                <a:xfrm>
                  <a:off x="6759938" y="1704975"/>
                  <a:ext cx="152400" cy="438150"/>
                </a:xfrm>
                <a:prstGeom prst="rect">
                  <a:avLst/>
                </a:prstGeom>
                <a:solidFill>
                  <a:srgbClr val="FFFFFF">
                    <a:lumMod val="50000"/>
                  </a:srgbClr>
                </a:solidFill>
                <a:ln w="6350" cap="flat" cmpd="sng" algn="ctr">
                  <a:solidFill>
                    <a:srgbClr val="434343">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nvGrpSpPr>
                <p:cNvPr id="142" name="Group 141">
                  <a:extLst>
                    <a:ext uri="{FF2B5EF4-FFF2-40B4-BE49-F238E27FC236}">
                      <a16:creationId xmlns:a16="http://schemas.microsoft.com/office/drawing/2014/main" id="{6C20C990-D413-43C2-A18E-A8BAC6F0D9CA}"/>
                    </a:ext>
                  </a:extLst>
                </p:cNvPr>
                <p:cNvGrpSpPr/>
                <p:nvPr/>
              </p:nvGrpSpPr>
              <p:grpSpPr>
                <a:xfrm>
                  <a:off x="6430126" y="2336719"/>
                  <a:ext cx="812023" cy="406730"/>
                  <a:chOff x="4784299" y="2889168"/>
                  <a:chExt cx="812023" cy="406730"/>
                </a:xfrm>
              </p:grpSpPr>
              <p:sp>
                <p:nvSpPr>
                  <p:cNvPr id="145" name="Oval 144">
                    <a:extLst>
                      <a:ext uri="{FF2B5EF4-FFF2-40B4-BE49-F238E27FC236}">
                        <a16:creationId xmlns:a16="http://schemas.microsoft.com/office/drawing/2014/main" id="{78A28737-E71D-4AA2-8DE6-A675079514A8}"/>
                      </a:ext>
                    </a:extLst>
                  </p:cNvPr>
                  <p:cNvSpPr/>
                  <p:nvPr/>
                </p:nvSpPr>
                <p:spPr>
                  <a:xfrm>
                    <a:off x="5036749" y="289438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6" name="Oval 145">
                    <a:extLst>
                      <a:ext uri="{FF2B5EF4-FFF2-40B4-BE49-F238E27FC236}">
                        <a16:creationId xmlns:a16="http://schemas.microsoft.com/office/drawing/2014/main" id="{646CC976-79F7-4B6E-990C-CAF7242DE19D}"/>
                      </a:ext>
                    </a:extLst>
                  </p:cNvPr>
                  <p:cNvSpPr/>
                  <p:nvPr/>
                </p:nvSpPr>
                <p:spPr>
                  <a:xfrm>
                    <a:off x="5118367" y="289438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7" name="Oval 146">
                    <a:extLst>
                      <a:ext uri="{FF2B5EF4-FFF2-40B4-BE49-F238E27FC236}">
                        <a16:creationId xmlns:a16="http://schemas.microsoft.com/office/drawing/2014/main" id="{A1F94C27-F643-4472-B661-8875CF80958E}"/>
                      </a:ext>
                    </a:extLst>
                  </p:cNvPr>
                  <p:cNvSpPr/>
                  <p:nvPr/>
                </p:nvSpPr>
                <p:spPr>
                  <a:xfrm>
                    <a:off x="5204220" y="2896511"/>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8" name="Oval 147">
                    <a:extLst>
                      <a:ext uri="{FF2B5EF4-FFF2-40B4-BE49-F238E27FC236}">
                        <a16:creationId xmlns:a16="http://schemas.microsoft.com/office/drawing/2014/main" id="{193303EE-70DD-47E4-A88B-AB50AAC604CE}"/>
                      </a:ext>
                    </a:extLst>
                  </p:cNvPr>
                  <p:cNvSpPr/>
                  <p:nvPr/>
                </p:nvSpPr>
                <p:spPr>
                  <a:xfrm>
                    <a:off x="5285838" y="2896511"/>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9" name="Oval 148">
                    <a:extLst>
                      <a:ext uri="{FF2B5EF4-FFF2-40B4-BE49-F238E27FC236}">
                        <a16:creationId xmlns:a16="http://schemas.microsoft.com/office/drawing/2014/main" id="{7B32F9B1-3EB1-4163-A30B-4B7C5DF3D311}"/>
                      </a:ext>
                    </a:extLst>
                  </p:cNvPr>
                  <p:cNvSpPr/>
                  <p:nvPr/>
                </p:nvSpPr>
                <p:spPr>
                  <a:xfrm>
                    <a:off x="5036745" y="2982498"/>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0" name="Oval 149">
                    <a:extLst>
                      <a:ext uri="{FF2B5EF4-FFF2-40B4-BE49-F238E27FC236}">
                        <a16:creationId xmlns:a16="http://schemas.microsoft.com/office/drawing/2014/main" id="{28C49673-971E-43D1-8D83-0050353CF086}"/>
                      </a:ext>
                    </a:extLst>
                  </p:cNvPr>
                  <p:cNvSpPr/>
                  <p:nvPr/>
                </p:nvSpPr>
                <p:spPr>
                  <a:xfrm>
                    <a:off x="5118363" y="2982498"/>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1" name="Oval 150">
                    <a:extLst>
                      <a:ext uri="{FF2B5EF4-FFF2-40B4-BE49-F238E27FC236}">
                        <a16:creationId xmlns:a16="http://schemas.microsoft.com/office/drawing/2014/main" id="{F002509C-1FD0-495A-BDE2-5D852F905A43}"/>
                      </a:ext>
                    </a:extLst>
                  </p:cNvPr>
                  <p:cNvSpPr/>
                  <p:nvPr/>
                </p:nvSpPr>
                <p:spPr>
                  <a:xfrm>
                    <a:off x="5204216" y="2984620"/>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2" name="Oval 151">
                    <a:extLst>
                      <a:ext uri="{FF2B5EF4-FFF2-40B4-BE49-F238E27FC236}">
                        <a16:creationId xmlns:a16="http://schemas.microsoft.com/office/drawing/2014/main" id="{EDC27DCB-66A2-4EE3-A53A-360AD724E111}"/>
                      </a:ext>
                    </a:extLst>
                  </p:cNvPr>
                  <p:cNvSpPr/>
                  <p:nvPr/>
                </p:nvSpPr>
                <p:spPr>
                  <a:xfrm>
                    <a:off x="5285834" y="2984620"/>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3" name="Oval 152">
                    <a:extLst>
                      <a:ext uri="{FF2B5EF4-FFF2-40B4-BE49-F238E27FC236}">
                        <a16:creationId xmlns:a16="http://schemas.microsoft.com/office/drawing/2014/main" id="{7AB75228-085B-4535-877A-22478643A3D9}"/>
                      </a:ext>
                    </a:extLst>
                  </p:cNvPr>
                  <p:cNvSpPr/>
                  <p:nvPr/>
                </p:nvSpPr>
                <p:spPr>
                  <a:xfrm>
                    <a:off x="5036745" y="3064707"/>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4" name="Oval 153">
                    <a:extLst>
                      <a:ext uri="{FF2B5EF4-FFF2-40B4-BE49-F238E27FC236}">
                        <a16:creationId xmlns:a16="http://schemas.microsoft.com/office/drawing/2014/main" id="{46C521AA-68D9-48EE-BC0D-8FC4D685FE7B}"/>
                      </a:ext>
                    </a:extLst>
                  </p:cNvPr>
                  <p:cNvSpPr/>
                  <p:nvPr/>
                </p:nvSpPr>
                <p:spPr>
                  <a:xfrm>
                    <a:off x="5118363" y="3064707"/>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5" name="Oval 154">
                    <a:extLst>
                      <a:ext uri="{FF2B5EF4-FFF2-40B4-BE49-F238E27FC236}">
                        <a16:creationId xmlns:a16="http://schemas.microsoft.com/office/drawing/2014/main" id="{E0BF7EFB-97D8-4E14-B31F-FBA5AD3C16E4}"/>
                      </a:ext>
                    </a:extLst>
                  </p:cNvPr>
                  <p:cNvSpPr/>
                  <p:nvPr/>
                </p:nvSpPr>
                <p:spPr>
                  <a:xfrm>
                    <a:off x="5204216" y="306682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6" name="Oval 155">
                    <a:extLst>
                      <a:ext uri="{FF2B5EF4-FFF2-40B4-BE49-F238E27FC236}">
                        <a16:creationId xmlns:a16="http://schemas.microsoft.com/office/drawing/2014/main" id="{A9EC92B2-9230-4AB4-B10D-FE616252A2AC}"/>
                      </a:ext>
                    </a:extLst>
                  </p:cNvPr>
                  <p:cNvSpPr/>
                  <p:nvPr/>
                </p:nvSpPr>
                <p:spPr>
                  <a:xfrm>
                    <a:off x="5285834" y="306682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7" name="Oval 156">
                    <a:extLst>
                      <a:ext uri="{FF2B5EF4-FFF2-40B4-BE49-F238E27FC236}">
                        <a16:creationId xmlns:a16="http://schemas.microsoft.com/office/drawing/2014/main" id="{694AE807-072C-4870-9967-152DC13D8B5E}"/>
                      </a:ext>
                    </a:extLst>
                  </p:cNvPr>
                  <p:cNvSpPr/>
                  <p:nvPr/>
                </p:nvSpPr>
                <p:spPr>
                  <a:xfrm>
                    <a:off x="5036745" y="315405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8" name="Oval 157">
                    <a:extLst>
                      <a:ext uri="{FF2B5EF4-FFF2-40B4-BE49-F238E27FC236}">
                        <a16:creationId xmlns:a16="http://schemas.microsoft.com/office/drawing/2014/main" id="{CCF7CD89-404F-4BC4-97E9-5137F06D3282}"/>
                      </a:ext>
                    </a:extLst>
                  </p:cNvPr>
                  <p:cNvSpPr/>
                  <p:nvPr/>
                </p:nvSpPr>
                <p:spPr>
                  <a:xfrm>
                    <a:off x="5118363" y="315405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59" name="Oval 158">
                    <a:extLst>
                      <a:ext uri="{FF2B5EF4-FFF2-40B4-BE49-F238E27FC236}">
                        <a16:creationId xmlns:a16="http://schemas.microsoft.com/office/drawing/2014/main" id="{CB2C9C6E-CA34-4DE6-A285-AD526415CB5A}"/>
                      </a:ext>
                    </a:extLst>
                  </p:cNvPr>
                  <p:cNvSpPr/>
                  <p:nvPr/>
                </p:nvSpPr>
                <p:spPr>
                  <a:xfrm>
                    <a:off x="5204216" y="3156181"/>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0" name="Oval 159">
                    <a:extLst>
                      <a:ext uri="{FF2B5EF4-FFF2-40B4-BE49-F238E27FC236}">
                        <a16:creationId xmlns:a16="http://schemas.microsoft.com/office/drawing/2014/main" id="{648A27BE-3D79-4138-9B1A-A4B74BFD2417}"/>
                      </a:ext>
                    </a:extLst>
                  </p:cNvPr>
                  <p:cNvSpPr/>
                  <p:nvPr/>
                </p:nvSpPr>
                <p:spPr>
                  <a:xfrm>
                    <a:off x="5285834" y="3156181"/>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1" name="Oval 160">
                    <a:extLst>
                      <a:ext uri="{FF2B5EF4-FFF2-40B4-BE49-F238E27FC236}">
                        <a16:creationId xmlns:a16="http://schemas.microsoft.com/office/drawing/2014/main" id="{7C4A9E55-65CF-419B-92CC-FA26EA30AF79}"/>
                      </a:ext>
                    </a:extLst>
                  </p:cNvPr>
                  <p:cNvSpPr/>
                  <p:nvPr/>
                </p:nvSpPr>
                <p:spPr>
                  <a:xfrm>
                    <a:off x="5034568" y="3235157"/>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2" name="Oval 161">
                    <a:extLst>
                      <a:ext uri="{FF2B5EF4-FFF2-40B4-BE49-F238E27FC236}">
                        <a16:creationId xmlns:a16="http://schemas.microsoft.com/office/drawing/2014/main" id="{2504E30A-158B-403C-8FF3-6EF56FF531F4}"/>
                      </a:ext>
                    </a:extLst>
                  </p:cNvPr>
                  <p:cNvSpPr/>
                  <p:nvPr/>
                </p:nvSpPr>
                <p:spPr>
                  <a:xfrm>
                    <a:off x="5116186" y="3235157"/>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3" name="Oval 162">
                    <a:extLst>
                      <a:ext uri="{FF2B5EF4-FFF2-40B4-BE49-F238E27FC236}">
                        <a16:creationId xmlns:a16="http://schemas.microsoft.com/office/drawing/2014/main" id="{D0859C85-724F-4FF6-A057-77A9B0431850}"/>
                      </a:ext>
                    </a:extLst>
                  </p:cNvPr>
                  <p:cNvSpPr/>
                  <p:nvPr/>
                </p:nvSpPr>
                <p:spPr>
                  <a:xfrm>
                    <a:off x="5202039" y="323727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4" name="Oval 163">
                    <a:extLst>
                      <a:ext uri="{FF2B5EF4-FFF2-40B4-BE49-F238E27FC236}">
                        <a16:creationId xmlns:a16="http://schemas.microsoft.com/office/drawing/2014/main" id="{B89F7BAD-BEDD-4F94-8A39-0D0E66658BA1}"/>
                      </a:ext>
                    </a:extLst>
                  </p:cNvPr>
                  <p:cNvSpPr/>
                  <p:nvPr/>
                </p:nvSpPr>
                <p:spPr>
                  <a:xfrm>
                    <a:off x="5283657" y="3237279"/>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5" name="Oval 164">
                    <a:extLst>
                      <a:ext uri="{FF2B5EF4-FFF2-40B4-BE49-F238E27FC236}">
                        <a16:creationId xmlns:a16="http://schemas.microsoft.com/office/drawing/2014/main" id="{50FFF8CD-F212-4BA1-96BD-0113FC2C4283}"/>
                      </a:ext>
                    </a:extLst>
                  </p:cNvPr>
                  <p:cNvSpPr/>
                  <p:nvPr/>
                </p:nvSpPr>
                <p:spPr>
                  <a:xfrm rot="5400000">
                    <a:off x="4958679" y="2982244"/>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6" name="Oval 165">
                    <a:extLst>
                      <a:ext uri="{FF2B5EF4-FFF2-40B4-BE49-F238E27FC236}">
                        <a16:creationId xmlns:a16="http://schemas.microsoft.com/office/drawing/2014/main" id="{A39594F4-F380-4725-B4D9-E41B7EEC5BB8}"/>
                      </a:ext>
                    </a:extLst>
                  </p:cNvPr>
                  <p:cNvSpPr/>
                  <p:nvPr/>
                </p:nvSpPr>
                <p:spPr>
                  <a:xfrm rot="5400000">
                    <a:off x="4958679" y="3063862"/>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7" name="Oval 166">
                    <a:extLst>
                      <a:ext uri="{FF2B5EF4-FFF2-40B4-BE49-F238E27FC236}">
                        <a16:creationId xmlns:a16="http://schemas.microsoft.com/office/drawing/2014/main" id="{A6F293A6-E733-4C68-A700-0F12C1E2FE38}"/>
                      </a:ext>
                    </a:extLst>
                  </p:cNvPr>
                  <p:cNvSpPr/>
                  <p:nvPr/>
                </p:nvSpPr>
                <p:spPr>
                  <a:xfrm rot="5400000">
                    <a:off x="4956557" y="3149716"/>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8" name="Oval 167">
                    <a:extLst>
                      <a:ext uri="{FF2B5EF4-FFF2-40B4-BE49-F238E27FC236}">
                        <a16:creationId xmlns:a16="http://schemas.microsoft.com/office/drawing/2014/main" id="{04D3EA41-368B-4D34-B78F-38AB2BF14EB8}"/>
                      </a:ext>
                    </a:extLst>
                  </p:cNvPr>
                  <p:cNvSpPr/>
                  <p:nvPr/>
                </p:nvSpPr>
                <p:spPr>
                  <a:xfrm rot="5400000">
                    <a:off x="5373085" y="2982245"/>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69" name="Oval 168">
                    <a:extLst>
                      <a:ext uri="{FF2B5EF4-FFF2-40B4-BE49-F238E27FC236}">
                        <a16:creationId xmlns:a16="http://schemas.microsoft.com/office/drawing/2014/main" id="{1D9C83D8-B7EF-4A7E-9ABF-82FEDDC56F5A}"/>
                      </a:ext>
                    </a:extLst>
                  </p:cNvPr>
                  <p:cNvSpPr/>
                  <p:nvPr/>
                </p:nvSpPr>
                <p:spPr>
                  <a:xfrm rot="5400000">
                    <a:off x="5373085" y="3063863"/>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70" name="Oval 169">
                    <a:extLst>
                      <a:ext uri="{FF2B5EF4-FFF2-40B4-BE49-F238E27FC236}">
                        <a16:creationId xmlns:a16="http://schemas.microsoft.com/office/drawing/2014/main" id="{81069059-A2C2-4982-92DF-9DD81574DE4B}"/>
                      </a:ext>
                    </a:extLst>
                  </p:cNvPr>
                  <p:cNvSpPr/>
                  <p:nvPr/>
                </p:nvSpPr>
                <p:spPr>
                  <a:xfrm rot="5400000">
                    <a:off x="5370963" y="3149717"/>
                    <a:ext cx="55306" cy="58619"/>
                  </a:xfrm>
                  <a:prstGeom prst="ellipse">
                    <a:avLst/>
                  </a:prstGeom>
                  <a:solidFill>
                    <a:srgbClr val="4343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nvGrpSpPr>
                  <p:cNvPr id="171" name="Group 170">
                    <a:extLst>
                      <a:ext uri="{FF2B5EF4-FFF2-40B4-BE49-F238E27FC236}">
                        <a16:creationId xmlns:a16="http://schemas.microsoft.com/office/drawing/2014/main" id="{30C02A44-D087-4F72-93A7-50BB0B094444}"/>
                      </a:ext>
                    </a:extLst>
                  </p:cNvPr>
                  <p:cNvGrpSpPr/>
                  <p:nvPr/>
                </p:nvGrpSpPr>
                <p:grpSpPr>
                  <a:xfrm>
                    <a:off x="4784299" y="2891357"/>
                    <a:ext cx="143340" cy="401509"/>
                    <a:chOff x="5268586" y="3046789"/>
                    <a:chExt cx="143340" cy="401509"/>
                  </a:xfrm>
                  <a:solidFill>
                    <a:srgbClr val="C6C5C5"/>
                  </a:solidFill>
                </p:grpSpPr>
                <p:sp>
                  <p:nvSpPr>
                    <p:cNvPr id="189" name="Oval 188">
                      <a:extLst>
                        <a:ext uri="{FF2B5EF4-FFF2-40B4-BE49-F238E27FC236}">
                          <a16:creationId xmlns:a16="http://schemas.microsoft.com/office/drawing/2014/main" id="{425F2FD7-FC40-48F9-B029-BB524F7869B3}"/>
                        </a:ext>
                      </a:extLst>
                    </p:cNvPr>
                    <p:cNvSpPr/>
                    <p:nvPr/>
                  </p:nvSpPr>
                  <p:spPr>
                    <a:xfrm>
                      <a:off x="5270767" y="304678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0" name="Oval 189">
                      <a:extLst>
                        <a:ext uri="{FF2B5EF4-FFF2-40B4-BE49-F238E27FC236}">
                          <a16:creationId xmlns:a16="http://schemas.microsoft.com/office/drawing/2014/main" id="{AF6FB85E-0E9D-4B20-8967-0FB6BC21C8A4}"/>
                        </a:ext>
                      </a:extLst>
                    </p:cNvPr>
                    <p:cNvSpPr/>
                    <p:nvPr/>
                  </p:nvSpPr>
                  <p:spPr>
                    <a:xfrm>
                      <a:off x="5356620" y="304891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1" name="Oval 190">
                      <a:extLst>
                        <a:ext uri="{FF2B5EF4-FFF2-40B4-BE49-F238E27FC236}">
                          <a16:creationId xmlns:a16="http://schemas.microsoft.com/office/drawing/2014/main" id="{62206172-931E-4F9A-AA62-EB3CBCBCBB4D}"/>
                        </a:ext>
                      </a:extLst>
                    </p:cNvPr>
                    <p:cNvSpPr/>
                    <p:nvPr/>
                  </p:nvSpPr>
                  <p:spPr>
                    <a:xfrm>
                      <a:off x="5270763" y="3134898"/>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2" name="Oval 191">
                      <a:extLst>
                        <a:ext uri="{FF2B5EF4-FFF2-40B4-BE49-F238E27FC236}">
                          <a16:creationId xmlns:a16="http://schemas.microsoft.com/office/drawing/2014/main" id="{20FEA4C0-B0B8-42C3-ACCF-F06D4DBA9AC6}"/>
                        </a:ext>
                      </a:extLst>
                    </p:cNvPr>
                    <p:cNvSpPr/>
                    <p:nvPr/>
                  </p:nvSpPr>
                  <p:spPr>
                    <a:xfrm>
                      <a:off x="5356616" y="3137020"/>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3" name="Oval 192">
                      <a:extLst>
                        <a:ext uri="{FF2B5EF4-FFF2-40B4-BE49-F238E27FC236}">
                          <a16:creationId xmlns:a16="http://schemas.microsoft.com/office/drawing/2014/main" id="{CD42EB6F-88C0-4929-BD88-5D31E04760B5}"/>
                        </a:ext>
                      </a:extLst>
                    </p:cNvPr>
                    <p:cNvSpPr/>
                    <p:nvPr/>
                  </p:nvSpPr>
                  <p:spPr>
                    <a:xfrm>
                      <a:off x="5270763" y="321710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4" name="Oval 193">
                      <a:extLst>
                        <a:ext uri="{FF2B5EF4-FFF2-40B4-BE49-F238E27FC236}">
                          <a16:creationId xmlns:a16="http://schemas.microsoft.com/office/drawing/2014/main" id="{E8F8DBC1-CA24-47D9-85C3-FA93B23366F1}"/>
                        </a:ext>
                      </a:extLst>
                    </p:cNvPr>
                    <p:cNvSpPr/>
                    <p:nvPr/>
                  </p:nvSpPr>
                  <p:spPr>
                    <a:xfrm>
                      <a:off x="5356616" y="321922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8" name="Oval 197">
                      <a:extLst>
                        <a:ext uri="{FF2B5EF4-FFF2-40B4-BE49-F238E27FC236}">
                          <a16:creationId xmlns:a16="http://schemas.microsoft.com/office/drawing/2014/main" id="{C54E9743-F216-46E2-B3E3-7EE900705635}"/>
                        </a:ext>
                      </a:extLst>
                    </p:cNvPr>
                    <p:cNvSpPr/>
                    <p:nvPr/>
                  </p:nvSpPr>
                  <p:spPr>
                    <a:xfrm>
                      <a:off x="5270763" y="330645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99" name="Oval 198">
                      <a:extLst>
                        <a:ext uri="{FF2B5EF4-FFF2-40B4-BE49-F238E27FC236}">
                          <a16:creationId xmlns:a16="http://schemas.microsoft.com/office/drawing/2014/main" id="{1A67D900-2442-48C8-B699-289261BF7AFF}"/>
                        </a:ext>
                      </a:extLst>
                    </p:cNvPr>
                    <p:cNvSpPr/>
                    <p:nvPr/>
                  </p:nvSpPr>
                  <p:spPr>
                    <a:xfrm>
                      <a:off x="5356616" y="330858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200" name="Oval 199">
                      <a:extLst>
                        <a:ext uri="{FF2B5EF4-FFF2-40B4-BE49-F238E27FC236}">
                          <a16:creationId xmlns:a16="http://schemas.microsoft.com/office/drawing/2014/main" id="{FACE4D83-F195-484D-912A-87E6C357A089}"/>
                        </a:ext>
                      </a:extLst>
                    </p:cNvPr>
                    <p:cNvSpPr/>
                    <p:nvPr/>
                  </p:nvSpPr>
                  <p:spPr>
                    <a:xfrm>
                      <a:off x="5268586" y="338755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201" name="Oval 200">
                      <a:extLst>
                        <a:ext uri="{FF2B5EF4-FFF2-40B4-BE49-F238E27FC236}">
                          <a16:creationId xmlns:a16="http://schemas.microsoft.com/office/drawing/2014/main" id="{D057F1F9-DECA-4EB6-A34A-F1259E726401}"/>
                        </a:ext>
                      </a:extLst>
                    </p:cNvPr>
                    <p:cNvSpPr/>
                    <p:nvPr/>
                  </p:nvSpPr>
                  <p:spPr>
                    <a:xfrm>
                      <a:off x="5354439" y="338967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nvGrpSpPr>
                  <p:cNvPr id="172" name="Group 171">
                    <a:extLst>
                      <a:ext uri="{FF2B5EF4-FFF2-40B4-BE49-F238E27FC236}">
                        <a16:creationId xmlns:a16="http://schemas.microsoft.com/office/drawing/2014/main" id="{550C5A24-B34B-4BF7-B3F9-0C27876BA32E}"/>
                      </a:ext>
                    </a:extLst>
                  </p:cNvPr>
                  <p:cNvGrpSpPr/>
                  <p:nvPr/>
                </p:nvGrpSpPr>
                <p:grpSpPr>
                  <a:xfrm>
                    <a:off x="5452982" y="2889235"/>
                    <a:ext cx="143340" cy="401509"/>
                    <a:chOff x="5268586" y="3046789"/>
                    <a:chExt cx="143340" cy="401509"/>
                  </a:xfrm>
                  <a:solidFill>
                    <a:srgbClr val="C6C5C5"/>
                  </a:solidFill>
                </p:grpSpPr>
                <p:sp>
                  <p:nvSpPr>
                    <p:cNvPr id="179" name="Oval 178">
                      <a:extLst>
                        <a:ext uri="{FF2B5EF4-FFF2-40B4-BE49-F238E27FC236}">
                          <a16:creationId xmlns:a16="http://schemas.microsoft.com/office/drawing/2014/main" id="{01ACA4A6-A5E7-4879-A05C-B42053181551}"/>
                        </a:ext>
                      </a:extLst>
                    </p:cNvPr>
                    <p:cNvSpPr/>
                    <p:nvPr/>
                  </p:nvSpPr>
                  <p:spPr>
                    <a:xfrm>
                      <a:off x="5270767" y="304678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0" name="Oval 179">
                      <a:extLst>
                        <a:ext uri="{FF2B5EF4-FFF2-40B4-BE49-F238E27FC236}">
                          <a16:creationId xmlns:a16="http://schemas.microsoft.com/office/drawing/2014/main" id="{F1781466-7A88-4CDC-A380-74A00799F08A}"/>
                        </a:ext>
                      </a:extLst>
                    </p:cNvPr>
                    <p:cNvSpPr/>
                    <p:nvPr/>
                  </p:nvSpPr>
                  <p:spPr>
                    <a:xfrm>
                      <a:off x="5356620" y="3048911"/>
                      <a:ext cx="55306" cy="58619"/>
                    </a:xfrm>
                    <a:prstGeom prst="ellipse">
                      <a:avLst/>
                    </a:prstGeom>
                    <a:solidFill>
                      <a:srgbClr val="92D050"/>
                    </a:solidFill>
                    <a:ln w="9525" cap="flat" cmpd="sng" algn="ctr">
                      <a:solidFill>
                        <a:srgbClr val="43434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1" name="Oval 180">
                      <a:extLst>
                        <a:ext uri="{FF2B5EF4-FFF2-40B4-BE49-F238E27FC236}">
                          <a16:creationId xmlns:a16="http://schemas.microsoft.com/office/drawing/2014/main" id="{4EC505D4-1FC6-4BF7-BF27-98EF6D54DB7E}"/>
                        </a:ext>
                      </a:extLst>
                    </p:cNvPr>
                    <p:cNvSpPr/>
                    <p:nvPr/>
                  </p:nvSpPr>
                  <p:spPr>
                    <a:xfrm>
                      <a:off x="5270763" y="3134898"/>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2" name="Oval 181">
                      <a:extLst>
                        <a:ext uri="{FF2B5EF4-FFF2-40B4-BE49-F238E27FC236}">
                          <a16:creationId xmlns:a16="http://schemas.microsoft.com/office/drawing/2014/main" id="{156D5DD5-440C-45E2-89B5-7A11B56C4A62}"/>
                        </a:ext>
                      </a:extLst>
                    </p:cNvPr>
                    <p:cNvSpPr/>
                    <p:nvPr/>
                  </p:nvSpPr>
                  <p:spPr>
                    <a:xfrm>
                      <a:off x="5356616" y="3137020"/>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3" name="Oval 182">
                      <a:extLst>
                        <a:ext uri="{FF2B5EF4-FFF2-40B4-BE49-F238E27FC236}">
                          <a16:creationId xmlns:a16="http://schemas.microsoft.com/office/drawing/2014/main" id="{7721C948-67A5-44FE-900F-276DA9A54F6B}"/>
                        </a:ext>
                      </a:extLst>
                    </p:cNvPr>
                    <p:cNvSpPr/>
                    <p:nvPr/>
                  </p:nvSpPr>
                  <p:spPr>
                    <a:xfrm>
                      <a:off x="5270763" y="321710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4" name="Oval 183">
                      <a:extLst>
                        <a:ext uri="{FF2B5EF4-FFF2-40B4-BE49-F238E27FC236}">
                          <a16:creationId xmlns:a16="http://schemas.microsoft.com/office/drawing/2014/main" id="{DE7265D1-792F-4EBD-BC8E-AAC7866D6451}"/>
                        </a:ext>
                      </a:extLst>
                    </p:cNvPr>
                    <p:cNvSpPr/>
                    <p:nvPr/>
                  </p:nvSpPr>
                  <p:spPr>
                    <a:xfrm>
                      <a:off x="5356616" y="321922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5" name="Oval 184">
                      <a:extLst>
                        <a:ext uri="{FF2B5EF4-FFF2-40B4-BE49-F238E27FC236}">
                          <a16:creationId xmlns:a16="http://schemas.microsoft.com/office/drawing/2014/main" id="{B1392D3B-34B1-40B9-998F-AD2C441B77C6}"/>
                        </a:ext>
                      </a:extLst>
                    </p:cNvPr>
                    <p:cNvSpPr/>
                    <p:nvPr/>
                  </p:nvSpPr>
                  <p:spPr>
                    <a:xfrm>
                      <a:off x="5270763" y="330645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6" name="Oval 185">
                      <a:extLst>
                        <a:ext uri="{FF2B5EF4-FFF2-40B4-BE49-F238E27FC236}">
                          <a16:creationId xmlns:a16="http://schemas.microsoft.com/office/drawing/2014/main" id="{C9A8E6CD-1606-4EB1-BD7C-DC7BF26D8AB6}"/>
                        </a:ext>
                      </a:extLst>
                    </p:cNvPr>
                    <p:cNvSpPr/>
                    <p:nvPr/>
                  </p:nvSpPr>
                  <p:spPr>
                    <a:xfrm>
                      <a:off x="5356616" y="330858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7" name="Oval 186">
                      <a:extLst>
                        <a:ext uri="{FF2B5EF4-FFF2-40B4-BE49-F238E27FC236}">
                          <a16:creationId xmlns:a16="http://schemas.microsoft.com/office/drawing/2014/main" id="{35859CF5-51F2-415F-8D69-AACA0780852F}"/>
                        </a:ext>
                      </a:extLst>
                    </p:cNvPr>
                    <p:cNvSpPr/>
                    <p:nvPr/>
                  </p:nvSpPr>
                  <p:spPr>
                    <a:xfrm>
                      <a:off x="5268586" y="338755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88" name="Oval 187">
                      <a:extLst>
                        <a:ext uri="{FF2B5EF4-FFF2-40B4-BE49-F238E27FC236}">
                          <a16:creationId xmlns:a16="http://schemas.microsoft.com/office/drawing/2014/main" id="{B7798136-96B4-415F-879C-8404E2641C4B}"/>
                        </a:ext>
                      </a:extLst>
                    </p:cNvPr>
                    <p:cNvSpPr/>
                    <p:nvPr/>
                  </p:nvSpPr>
                  <p:spPr>
                    <a:xfrm>
                      <a:off x="5354439" y="338967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nvGrpSpPr>
                  <p:cNvPr id="173" name="Group 172">
                    <a:extLst>
                      <a:ext uri="{FF2B5EF4-FFF2-40B4-BE49-F238E27FC236}">
                        <a16:creationId xmlns:a16="http://schemas.microsoft.com/office/drawing/2014/main" id="{E0E3AF4A-3422-4175-AFE3-7C36915BDF22}"/>
                      </a:ext>
                    </a:extLst>
                  </p:cNvPr>
                  <p:cNvGrpSpPr/>
                  <p:nvPr/>
                </p:nvGrpSpPr>
                <p:grpSpPr>
                  <a:xfrm>
                    <a:off x="4951092" y="2896444"/>
                    <a:ext cx="57487" cy="399387"/>
                    <a:chOff x="4836144" y="3400719"/>
                    <a:chExt cx="57487" cy="399387"/>
                  </a:xfrm>
                </p:grpSpPr>
                <p:sp>
                  <p:nvSpPr>
                    <p:cNvPr id="177" name="Oval 176">
                      <a:extLst>
                        <a:ext uri="{FF2B5EF4-FFF2-40B4-BE49-F238E27FC236}">
                          <a16:creationId xmlns:a16="http://schemas.microsoft.com/office/drawing/2014/main" id="{B4156EA9-A964-4BC0-BF5C-C7FDEB72A518}"/>
                        </a:ext>
                      </a:extLst>
                    </p:cNvPr>
                    <p:cNvSpPr/>
                    <p:nvPr/>
                  </p:nvSpPr>
                  <p:spPr>
                    <a:xfrm>
                      <a:off x="4838325" y="3400719"/>
                      <a:ext cx="55306" cy="58619"/>
                    </a:xfrm>
                    <a:prstGeom prst="ellipse">
                      <a:avLst/>
                    </a:prstGeom>
                    <a:solidFill>
                      <a:srgbClr val="C6C5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78" name="Oval 177">
                      <a:extLst>
                        <a:ext uri="{FF2B5EF4-FFF2-40B4-BE49-F238E27FC236}">
                          <a16:creationId xmlns:a16="http://schemas.microsoft.com/office/drawing/2014/main" id="{E9039A95-3AFB-41BF-9606-03905A6915CD}"/>
                        </a:ext>
                      </a:extLst>
                    </p:cNvPr>
                    <p:cNvSpPr/>
                    <p:nvPr/>
                  </p:nvSpPr>
                  <p:spPr>
                    <a:xfrm>
                      <a:off x="4836144" y="3741487"/>
                      <a:ext cx="55306" cy="58619"/>
                    </a:xfrm>
                    <a:prstGeom prst="ellipse">
                      <a:avLst/>
                    </a:prstGeom>
                    <a:solidFill>
                      <a:srgbClr val="C6C5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nvGrpSpPr>
                  <p:cNvPr id="174" name="Group 173">
                    <a:extLst>
                      <a:ext uri="{FF2B5EF4-FFF2-40B4-BE49-F238E27FC236}">
                        <a16:creationId xmlns:a16="http://schemas.microsoft.com/office/drawing/2014/main" id="{6C18BC3B-5E91-4B40-BE10-DDF1B3C5653F}"/>
                      </a:ext>
                    </a:extLst>
                  </p:cNvPr>
                  <p:cNvGrpSpPr/>
                  <p:nvPr/>
                </p:nvGrpSpPr>
                <p:grpSpPr>
                  <a:xfrm>
                    <a:off x="5366525" y="2889168"/>
                    <a:ext cx="57487" cy="399387"/>
                    <a:chOff x="4836144" y="3400719"/>
                    <a:chExt cx="57487" cy="399387"/>
                  </a:xfrm>
                </p:grpSpPr>
                <p:sp>
                  <p:nvSpPr>
                    <p:cNvPr id="175" name="Oval 174">
                      <a:extLst>
                        <a:ext uri="{FF2B5EF4-FFF2-40B4-BE49-F238E27FC236}">
                          <a16:creationId xmlns:a16="http://schemas.microsoft.com/office/drawing/2014/main" id="{F5ACB266-6E34-4D4C-BBB3-DAE4CB24BA37}"/>
                        </a:ext>
                      </a:extLst>
                    </p:cNvPr>
                    <p:cNvSpPr/>
                    <p:nvPr/>
                  </p:nvSpPr>
                  <p:spPr>
                    <a:xfrm>
                      <a:off x="4838325" y="3400719"/>
                      <a:ext cx="55306" cy="58619"/>
                    </a:xfrm>
                    <a:prstGeom prst="ellipse">
                      <a:avLst/>
                    </a:prstGeom>
                    <a:solidFill>
                      <a:srgbClr val="C6C5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76" name="Oval 175">
                      <a:extLst>
                        <a:ext uri="{FF2B5EF4-FFF2-40B4-BE49-F238E27FC236}">
                          <a16:creationId xmlns:a16="http://schemas.microsoft.com/office/drawing/2014/main" id="{6A109E09-225D-43AB-83F5-A40A0C38C793}"/>
                        </a:ext>
                      </a:extLst>
                    </p:cNvPr>
                    <p:cNvSpPr/>
                    <p:nvPr/>
                  </p:nvSpPr>
                  <p:spPr>
                    <a:xfrm>
                      <a:off x="4836144" y="3741487"/>
                      <a:ext cx="55306" cy="58619"/>
                    </a:xfrm>
                    <a:prstGeom prst="ellipse">
                      <a:avLst/>
                    </a:prstGeom>
                    <a:solidFill>
                      <a:srgbClr val="C6C5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sp>
              <p:nvSpPr>
                <p:cNvPr id="143" name="Rectangle 108">
                  <a:extLst>
                    <a:ext uri="{FF2B5EF4-FFF2-40B4-BE49-F238E27FC236}">
                      <a16:creationId xmlns:a16="http://schemas.microsoft.com/office/drawing/2014/main" id="{83D206BB-0A34-4A61-BAF4-9FE952D7E270}"/>
                    </a:ext>
                  </a:extLst>
                </p:cNvPr>
                <p:cNvSpPr/>
                <p:nvPr/>
              </p:nvSpPr>
              <p:spPr>
                <a:xfrm>
                  <a:off x="5952066" y="1983581"/>
                  <a:ext cx="1774827" cy="1280248"/>
                </a:xfrm>
                <a:custGeom>
                  <a:avLst/>
                  <a:gdLst>
                    <a:gd name="connsiteX0" fmla="*/ 0 w 1803400"/>
                    <a:gd name="connsiteY0" fmla="*/ 0 h 1422400"/>
                    <a:gd name="connsiteX1" fmla="*/ 1803400 w 1803400"/>
                    <a:gd name="connsiteY1" fmla="*/ 0 h 1422400"/>
                    <a:gd name="connsiteX2" fmla="*/ 1803400 w 1803400"/>
                    <a:gd name="connsiteY2" fmla="*/ 1422400 h 1422400"/>
                    <a:gd name="connsiteX3" fmla="*/ 0 w 1803400"/>
                    <a:gd name="connsiteY3" fmla="*/ 1422400 h 1422400"/>
                    <a:gd name="connsiteX4" fmla="*/ 0 w 1803400"/>
                    <a:gd name="connsiteY4" fmla="*/ 0 h 1422400"/>
                    <a:gd name="connsiteX0" fmla="*/ 0 w 1803400"/>
                    <a:gd name="connsiteY0" fmla="*/ 8467 h 1430867"/>
                    <a:gd name="connsiteX1" fmla="*/ 271629 w 1803400"/>
                    <a:gd name="connsiteY1" fmla="*/ 0 h 1430867"/>
                    <a:gd name="connsiteX2" fmla="*/ 1803400 w 1803400"/>
                    <a:gd name="connsiteY2" fmla="*/ 8467 h 1430867"/>
                    <a:gd name="connsiteX3" fmla="*/ 1803400 w 1803400"/>
                    <a:gd name="connsiteY3" fmla="*/ 1430867 h 1430867"/>
                    <a:gd name="connsiteX4" fmla="*/ 0 w 1803400"/>
                    <a:gd name="connsiteY4" fmla="*/ 1430867 h 1430867"/>
                    <a:gd name="connsiteX5" fmla="*/ 0 w 1803400"/>
                    <a:gd name="connsiteY5" fmla="*/ 8467 h 1430867"/>
                    <a:gd name="connsiteX0" fmla="*/ 0 w 1803400"/>
                    <a:gd name="connsiteY0" fmla="*/ 8467 h 1430867"/>
                    <a:gd name="connsiteX1" fmla="*/ 271629 w 1803400"/>
                    <a:gd name="connsiteY1" fmla="*/ 0 h 1430867"/>
                    <a:gd name="connsiteX2" fmla="*/ 1482362 w 1803400"/>
                    <a:gd name="connsiteY2" fmla="*/ 1 h 1430867"/>
                    <a:gd name="connsiteX3" fmla="*/ 1803400 w 1803400"/>
                    <a:gd name="connsiteY3" fmla="*/ 8467 h 1430867"/>
                    <a:gd name="connsiteX4" fmla="*/ 1803400 w 1803400"/>
                    <a:gd name="connsiteY4" fmla="*/ 1430867 h 1430867"/>
                    <a:gd name="connsiteX5" fmla="*/ 0 w 1803400"/>
                    <a:gd name="connsiteY5" fmla="*/ 1430867 h 1430867"/>
                    <a:gd name="connsiteX6" fmla="*/ 0 w 1803400"/>
                    <a:gd name="connsiteY6" fmla="*/ 8467 h 1430867"/>
                    <a:gd name="connsiteX0" fmla="*/ 0 w 1803400"/>
                    <a:gd name="connsiteY0" fmla="*/ 16933 h 1439333"/>
                    <a:gd name="connsiteX1" fmla="*/ 271629 w 1803400"/>
                    <a:gd name="connsiteY1" fmla="*/ 8466 h 1439333"/>
                    <a:gd name="connsiteX2" fmla="*/ 534095 w 1803400"/>
                    <a:gd name="connsiteY2" fmla="*/ 0 h 1439333"/>
                    <a:gd name="connsiteX3" fmla="*/ 1482362 w 1803400"/>
                    <a:gd name="connsiteY3" fmla="*/ 8467 h 1439333"/>
                    <a:gd name="connsiteX4" fmla="*/ 1803400 w 1803400"/>
                    <a:gd name="connsiteY4" fmla="*/ 16933 h 1439333"/>
                    <a:gd name="connsiteX5" fmla="*/ 1803400 w 1803400"/>
                    <a:gd name="connsiteY5" fmla="*/ 1439333 h 1439333"/>
                    <a:gd name="connsiteX6" fmla="*/ 0 w 1803400"/>
                    <a:gd name="connsiteY6" fmla="*/ 1439333 h 1439333"/>
                    <a:gd name="connsiteX7" fmla="*/ 0 w 1803400"/>
                    <a:gd name="connsiteY7" fmla="*/ 16933 h 1439333"/>
                    <a:gd name="connsiteX0" fmla="*/ 0 w 1803400"/>
                    <a:gd name="connsiteY0" fmla="*/ 16933 h 1439333"/>
                    <a:gd name="connsiteX1" fmla="*/ 271629 w 1803400"/>
                    <a:gd name="connsiteY1" fmla="*/ 8466 h 1439333"/>
                    <a:gd name="connsiteX2" fmla="*/ 534095 w 1803400"/>
                    <a:gd name="connsiteY2" fmla="*/ 0 h 1439333"/>
                    <a:gd name="connsiteX3" fmla="*/ 1101362 w 1803400"/>
                    <a:gd name="connsiteY3" fmla="*/ 8467 h 1439333"/>
                    <a:gd name="connsiteX4" fmla="*/ 1482362 w 1803400"/>
                    <a:gd name="connsiteY4" fmla="*/ 8467 h 1439333"/>
                    <a:gd name="connsiteX5" fmla="*/ 1803400 w 1803400"/>
                    <a:gd name="connsiteY5" fmla="*/ 16933 h 1439333"/>
                    <a:gd name="connsiteX6" fmla="*/ 1803400 w 1803400"/>
                    <a:gd name="connsiteY6" fmla="*/ 1439333 h 1439333"/>
                    <a:gd name="connsiteX7" fmla="*/ 0 w 1803400"/>
                    <a:gd name="connsiteY7" fmla="*/ 1439333 h 1439333"/>
                    <a:gd name="connsiteX8" fmla="*/ 0 w 1803400"/>
                    <a:gd name="connsiteY8" fmla="*/ 16933 h 1439333"/>
                    <a:gd name="connsiteX0" fmla="*/ 0 w 1803400"/>
                    <a:gd name="connsiteY0" fmla="*/ 16933 h 1439333"/>
                    <a:gd name="connsiteX1" fmla="*/ 271629 w 1803400"/>
                    <a:gd name="connsiteY1" fmla="*/ 8466 h 1439333"/>
                    <a:gd name="connsiteX2" fmla="*/ 534095 w 1803400"/>
                    <a:gd name="connsiteY2" fmla="*/ 0 h 1439333"/>
                    <a:gd name="connsiteX3" fmla="*/ 1550095 w 1803400"/>
                    <a:gd name="connsiteY3" fmla="*/ 1286934 h 1439333"/>
                    <a:gd name="connsiteX4" fmla="*/ 1482362 w 1803400"/>
                    <a:gd name="connsiteY4" fmla="*/ 8467 h 1439333"/>
                    <a:gd name="connsiteX5" fmla="*/ 1803400 w 1803400"/>
                    <a:gd name="connsiteY5" fmla="*/ 16933 h 1439333"/>
                    <a:gd name="connsiteX6" fmla="*/ 1803400 w 1803400"/>
                    <a:gd name="connsiteY6" fmla="*/ 1439333 h 1439333"/>
                    <a:gd name="connsiteX7" fmla="*/ 0 w 1803400"/>
                    <a:gd name="connsiteY7" fmla="*/ 1439333 h 1439333"/>
                    <a:gd name="connsiteX8" fmla="*/ 0 w 1803400"/>
                    <a:gd name="connsiteY8" fmla="*/ 16933 h 1439333"/>
                    <a:gd name="connsiteX0" fmla="*/ 0 w 1803400"/>
                    <a:gd name="connsiteY0" fmla="*/ 8467 h 1430867"/>
                    <a:gd name="connsiteX1" fmla="*/ 271629 w 1803400"/>
                    <a:gd name="connsiteY1" fmla="*/ 0 h 1430867"/>
                    <a:gd name="connsiteX2" fmla="*/ 263162 w 1803400"/>
                    <a:gd name="connsiteY2" fmla="*/ 1312334 h 1430867"/>
                    <a:gd name="connsiteX3" fmla="*/ 1550095 w 1803400"/>
                    <a:gd name="connsiteY3" fmla="*/ 1278468 h 1430867"/>
                    <a:gd name="connsiteX4" fmla="*/ 1482362 w 1803400"/>
                    <a:gd name="connsiteY4" fmla="*/ 1 h 1430867"/>
                    <a:gd name="connsiteX5" fmla="*/ 1803400 w 1803400"/>
                    <a:gd name="connsiteY5" fmla="*/ 8467 h 1430867"/>
                    <a:gd name="connsiteX6" fmla="*/ 1803400 w 1803400"/>
                    <a:gd name="connsiteY6" fmla="*/ 1430867 h 1430867"/>
                    <a:gd name="connsiteX7" fmla="*/ 0 w 1803400"/>
                    <a:gd name="connsiteY7" fmla="*/ 1430867 h 1430867"/>
                    <a:gd name="connsiteX8" fmla="*/ 0 w 1803400"/>
                    <a:gd name="connsiteY8" fmla="*/ 8467 h 1430867"/>
                    <a:gd name="connsiteX0" fmla="*/ 0 w 1803400"/>
                    <a:gd name="connsiteY0" fmla="*/ 8467 h 1430867"/>
                    <a:gd name="connsiteX1" fmla="*/ 271629 w 1803400"/>
                    <a:gd name="connsiteY1" fmla="*/ 0 h 1430867"/>
                    <a:gd name="connsiteX2" fmla="*/ 263162 w 1803400"/>
                    <a:gd name="connsiteY2" fmla="*/ 1312334 h 1430867"/>
                    <a:gd name="connsiteX3" fmla="*/ 1617828 w 1803400"/>
                    <a:gd name="connsiteY3" fmla="*/ 1320802 h 1430867"/>
                    <a:gd name="connsiteX4" fmla="*/ 1482362 w 1803400"/>
                    <a:gd name="connsiteY4" fmla="*/ 1 h 1430867"/>
                    <a:gd name="connsiteX5" fmla="*/ 1803400 w 1803400"/>
                    <a:gd name="connsiteY5" fmla="*/ 8467 h 1430867"/>
                    <a:gd name="connsiteX6" fmla="*/ 1803400 w 1803400"/>
                    <a:gd name="connsiteY6" fmla="*/ 1430867 h 1430867"/>
                    <a:gd name="connsiteX7" fmla="*/ 0 w 1803400"/>
                    <a:gd name="connsiteY7" fmla="*/ 1430867 h 1430867"/>
                    <a:gd name="connsiteX8" fmla="*/ 0 w 1803400"/>
                    <a:gd name="connsiteY8" fmla="*/ 8467 h 1430867"/>
                    <a:gd name="connsiteX0" fmla="*/ 0 w 1803400"/>
                    <a:gd name="connsiteY0" fmla="*/ 8467 h 1430867"/>
                    <a:gd name="connsiteX1" fmla="*/ 271629 w 1803400"/>
                    <a:gd name="connsiteY1" fmla="*/ 0 h 1430867"/>
                    <a:gd name="connsiteX2" fmla="*/ 136162 w 1803400"/>
                    <a:gd name="connsiteY2" fmla="*/ 1329268 h 1430867"/>
                    <a:gd name="connsiteX3" fmla="*/ 1617828 w 1803400"/>
                    <a:gd name="connsiteY3" fmla="*/ 1320802 h 1430867"/>
                    <a:gd name="connsiteX4" fmla="*/ 1482362 w 1803400"/>
                    <a:gd name="connsiteY4" fmla="*/ 1 h 1430867"/>
                    <a:gd name="connsiteX5" fmla="*/ 1803400 w 1803400"/>
                    <a:gd name="connsiteY5" fmla="*/ 8467 h 1430867"/>
                    <a:gd name="connsiteX6" fmla="*/ 1803400 w 1803400"/>
                    <a:gd name="connsiteY6" fmla="*/ 1430867 h 1430867"/>
                    <a:gd name="connsiteX7" fmla="*/ 0 w 1803400"/>
                    <a:gd name="connsiteY7" fmla="*/ 1430867 h 1430867"/>
                    <a:gd name="connsiteX8" fmla="*/ 0 w 1803400"/>
                    <a:gd name="connsiteY8" fmla="*/ 8467 h 1430867"/>
                    <a:gd name="connsiteX0" fmla="*/ 0 w 1803400"/>
                    <a:gd name="connsiteY0" fmla="*/ 8466 h 1430866"/>
                    <a:gd name="connsiteX1" fmla="*/ 136163 w 1803400"/>
                    <a:gd name="connsiteY1" fmla="*/ 25399 h 1430866"/>
                    <a:gd name="connsiteX2" fmla="*/ 136162 w 1803400"/>
                    <a:gd name="connsiteY2" fmla="*/ 1329267 h 1430866"/>
                    <a:gd name="connsiteX3" fmla="*/ 1617828 w 1803400"/>
                    <a:gd name="connsiteY3" fmla="*/ 1320801 h 1430866"/>
                    <a:gd name="connsiteX4" fmla="*/ 1482362 w 1803400"/>
                    <a:gd name="connsiteY4" fmla="*/ 0 h 1430866"/>
                    <a:gd name="connsiteX5" fmla="*/ 1803400 w 1803400"/>
                    <a:gd name="connsiteY5" fmla="*/ 8466 h 1430866"/>
                    <a:gd name="connsiteX6" fmla="*/ 1803400 w 1803400"/>
                    <a:gd name="connsiteY6" fmla="*/ 1430866 h 1430866"/>
                    <a:gd name="connsiteX7" fmla="*/ 0 w 1803400"/>
                    <a:gd name="connsiteY7" fmla="*/ 1430866 h 1430866"/>
                    <a:gd name="connsiteX8" fmla="*/ 0 w 1803400"/>
                    <a:gd name="connsiteY8" fmla="*/ 8466 h 1430866"/>
                    <a:gd name="connsiteX0" fmla="*/ 0 w 1803400"/>
                    <a:gd name="connsiteY0" fmla="*/ 8466 h 1430866"/>
                    <a:gd name="connsiteX1" fmla="*/ 136163 w 1803400"/>
                    <a:gd name="connsiteY1" fmla="*/ 25399 h 1430866"/>
                    <a:gd name="connsiteX2" fmla="*/ 110762 w 1803400"/>
                    <a:gd name="connsiteY2" fmla="*/ 1320801 h 1430866"/>
                    <a:gd name="connsiteX3" fmla="*/ 1617828 w 1803400"/>
                    <a:gd name="connsiteY3" fmla="*/ 1320801 h 1430866"/>
                    <a:gd name="connsiteX4" fmla="*/ 1482362 w 1803400"/>
                    <a:gd name="connsiteY4" fmla="*/ 0 h 1430866"/>
                    <a:gd name="connsiteX5" fmla="*/ 1803400 w 1803400"/>
                    <a:gd name="connsiteY5" fmla="*/ 8466 h 1430866"/>
                    <a:gd name="connsiteX6" fmla="*/ 1803400 w 1803400"/>
                    <a:gd name="connsiteY6" fmla="*/ 1430866 h 1430866"/>
                    <a:gd name="connsiteX7" fmla="*/ 0 w 1803400"/>
                    <a:gd name="connsiteY7" fmla="*/ 1430866 h 1430866"/>
                    <a:gd name="connsiteX8" fmla="*/ 0 w 1803400"/>
                    <a:gd name="connsiteY8" fmla="*/ 8466 h 1430866"/>
                    <a:gd name="connsiteX0" fmla="*/ 0 w 1803400"/>
                    <a:gd name="connsiteY0" fmla="*/ 0 h 1422400"/>
                    <a:gd name="connsiteX1" fmla="*/ 136163 w 1803400"/>
                    <a:gd name="connsiteY1" fmla="*/ 16933 h 1422400"/>
                    <a:gd name="connsiteX2" fmla="*/ 110762 w 1803400"/>
                    <a:gd name="connsiteY2" fmla="*/ 1312335 h 1422400"/>
                    <a:gd name="connsiteX3" fmla="*/ 1617828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10762 w 1803400"/>
                    <a:gd name="connsiteY2" fmla="*/ 1312335 h 1422400"/>
                    <a:gd name="connsiteX3" fmla="*/ 1617828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10762 w 1803400"/>
                    <a:gd name="connsiteY2" fmla="*/ 1312335 h 1422400"/>
                    <a:gd name="connsiteX3" fmla="*/ 1685561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44628 w 1803400"/>
                    <a:gd name="connsiteY2" fmla="*/ 1312335 h 1422400"/>
                    <a:gd name="connsiteX3" fmla="*/ 1685561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06528 w 1803400"/>
                    <a:gd name="connsiteY2" fmla="*/ 1305191 h 1422400"/>
                    <a:gd name="connsiteX3" fmla="*/ 1685561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06528 w 1803400"/>
                    <a:gd name="connsiteY2" fmla="*/ 1305191 h 1422400"/>
                    <a:gd name="connsiteX3" fmla="*/ 1702230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06528 w 1803400"/>
                    <a:gd name="connsiteY2" fmla="*/ 1305191 h 1422400"/>
                    <a:gd name="connsiteX3" fmla="*/ 1702230 w 1803400"/>
                    <a:gd name="connsiteY3" fmla="*/ 1312335 h 1422400"/>
                    <a:gd name="connsiteX4" fmla="*/ 1709110 w 1803400"/>
                    <a:gd name="connsiteY4" fmla="*/ 7145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5782"/>
                    <a:gd name="connsiteY0" fmla="*/ 0 h 1422400"/>
                    <a:gd name="connsiteX1" fmla="*/ 127697 w 1805782"/>
                    <a:gd name="connsiteY1" fmla="*/ 8467 h 1422400"/>
                    <a:gd name="connsiteX2" fmla="*/ 106528 w 1805782"/>
                    <a:gd name="connsiteY2" fmla="*/ 1305191 h 1422400"/>
                    <a:gd name="connsiteX3" fmla="*/ 1702230 w 1805782"/>
                    <a:gd name="connsiteY3" fmla="*/ 1312335 h 1422400"/>
                    <a:gd name="connsiteX4" fmla="*/ 1709110 w 1805782"/>
                    <a:gd name="connsiteY4" fmla="*/ 7145 h 1422400"/>
                    <a:gd name="connsiteX5" fmla="*/ 1805782 w 1805782"/>
                    <a:gd name="connsiteY5" fmla="*/ 9525 h 1422400"/>
                    <a:gd name="connsiteX6" fmla="*/ 1803400 w 1805782"/>
                    <a:gd name="connsiteY6" fmla="*/ 1422400 h 1422400"/>
                    <a:gd name="connsiteX7" fmla="*/ 0 w 1805782"/>
                    <a:gd name="connsiteY7" fmla="*/ 1422400 h 1422400"/>
                    <a:gd name="connsiteX8" fmla="*/ 0 w 1805782"/>
                    <a:gd name="connsiteY8" fmla="*/ 0 h 1422400"/>
                    <a:gd name="connsiteX0" fmla="*/ 0 w 1803401"/>
                    <a:gd name="connsiteY0" fmla="*/ 0 h 1422400"/>
                    <a:gd name="connsiteX1" fmla="*/ 127697 w 1803401"/>
                    <a:gd name="connsiteY1" fmla="*/ 8467 h 1422400"/>
                    <a:gd name="connsiteX2" fmla="*/ 106528 w 1803401"/>
                    <a:gd name="connsiteY2" fmla="*/ 1305191 h 1422400"/>
                    <a:gd name="connsiteX3" fmla="*/ 1702230 w 1803401"/>
                    <a:gd name="connsiteY3" fmla="*/ 1312335 h 1422400"/>
                    <a:gd name="connsiteX4" fmla="*/ 1709110 w 1803401"/>
                    <a:gd name="connsiteY4" fmla="*/ 7145 h 1422400"/>
                    <a:gd name="connsiteX5" fmla="*/ 1803401 w 1803401"/>
                    <a:gd name="connsiteY5" fmla="*/ 7144 h 1422400"/>
                    <a:gd name="connsiteX6" fmla="*/ 1803400 w 1803401"/>
                    <a:gd name="connsiteY6" fmla="*/ 1422400 h 1422400"/>
                    <a:gd name="connsiteX7" fmla="*/ 0 w 1803401"/>
                    <a:gd name="connsiteY7" fmla="*/ 1422400 h 1422400"/>
                    <a:gd name="connsiteX8" fmla="*/ 0 w 1803401"/>
                    <a:gd name="connsiteY8" fmla="*/ 0 h 1422400"/>
                    <a:gd name="connsiteX0" fmla="*/ 0 w 1810544"/>
                    <a:gd name="connsiteY0" fmla="*/ 0 h 1415257"/>
                    <a:gd name="connsiteX1" fmla="*/ 134840 w 1810544"/>
                    <a:gd name="connsiteY1" fmla="*/ 1324 h 1415257"/>
                    <a:gd name="connsiteX2" fmla="*/ 113671 w 1810544"/>
                    <a:gd name="connsiteY2" fmla="*/ 1298048 h 1415257"/>
                    <a:gd name="connsiteX3" fmla="*/ 1709373 w 1810544"/>
                    <a:gd name="connsiteY3" fmla="*/ 1305192 h 1415257"/>
                    <a:gd name="connsiteX4" fmla="*/ 1716253 w 1810544"/>
                    <a:gd name="connsiteY4" fmla="*/ 2 h 1415257"/>
                    <a:gd name="connsiteX5" fmla="*/ 1810544 w 1810544"/>
                    <a:gd name="connsiteY5" fmla="*/ 1 h 1415257"/>
                    <a:gd name="connsiteX6" fmla="*/ 1810543 w 1810544"/>
                    <a:gd name="connsiteY6" fmla="*/ 1415257 h 1415257"/>
                    <a:gd name="connsiteX7" fmla="*/ 7143 w 1810544"/>
                    <a:gd name="connsiteY7" fmla="*/ 1415257 h 1415257"/>
                    <a:gd name="connsiteX8" fmla="*/ 0 w 1810544"/>
                    <a:gd name="connsiteY8" fmla="*/ 0 h 1415257"/>
                    <a:gd name="connsiteX0" fmla="*/ 0 w 1810544"/>
                    <a:gd name="connsiteY0" fmla="*/ 3438 h 1418695"/>
                    <a:gd name="connsiteX1" fmla="*/ 111027 w 1810544"/>
                    <a:gd name="connsiteY1" fmla="*/ 0 h 1418695"/>
                    <a:gd name="connsiteX2" fmla="*/ 113671 w 1810544"/>
                    <a:gd name="connsiteY2" fmla="*/ 1301486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0 w 1810544"/>
                    <a:gd name="connsiteY0" fmla="*/ 3438 h 1418695"/>
                    <a:gd name="connsiteX1" fmla="*/ 111027 w 1810544"/>
                    <a:gd name="connsiteY1" fmla="*/ 0 h 1418695"/>
                    <a:gd name="connsiteX2" fmla="*/ 120815 w 1810544"/>
                    <a:gd name="connsiteY2" fmla="*/ 1299105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0 w 1810544"/>
                    <a:gd name="connsiteY0" fmla="*/ 3438 h 1418695"/>
                    <a:gd name="connsiteX1" fmla="*/ 111027 w 1810544"/>
                    <a:gd name="connsiteY1" fmla="*/ 0 h 1418695"/>
                    <a:gd name="connsiteX2" fmla="*/ 113671 w 1810544"/>
                    <a:gd name="connsiteY2" fmla="*/ 1299105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0 w 1810544"/>
                    <a:gd name="connsiteY0" fmla="*/ 3438 h 1418695"/>
                    <a:gd name="connsiteX1" fmla="*/ 111027 w 1810544"/>
                    <a:gd name="connsiteY1" fmla="*/ 0 h 1418695"/>
                    <a:gd name="connsiteX2" fmla="*/ 113671 w 1810544"/>
                    <a:gd name="connsiteY2" fmla="*/ 1299105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5138 w 1815682"/>
                    <a:gd name="connsiteY0" fmla="*/ 3438 h 1418695"/>
                    <a:gd name="connsiteX1" fmla="*/ 116165 w 1815682"/>
                    <a:gd name="connsiteY1" fmla="*/ 0 h 1418695"/>
                    <a:gd name="connsiteX2" fmla="*/ 116694 w 1815682"/>
                    <a:gd name="connsiteY2" fmla="*/ 1013353 h 1418695"/>
                    <a:gd name="connsiteX3" fmla="*/ 118809 w 1815682"/>
                    <a:gd name="connsiteY3" fmla="*/ 1299105 h 1418695"/>
                    <a:gd name="connsiteX4" fmla="*/ 1714511 w 1815682"/>
                    <a:gd name="connsiteY4" fmla="*/ 1308630 h 1418695"/>
                    <a:gd name="connsiteX5" fmla="*/ 1721391 w 1815682"/>
                    <a:gd name="connsiteY5" fmla="*/ 3440 h 1418695"/>
                    <a:gd name="connsiteX6" fmla="*/ 1815682 w 1815682"/>
                    <a:gd name="connsiteY6" fmla="*/ 3439 h 1418695"/>
                    <a:gd name="connsiteX7" fmla="*/ 1815681 w 1815682"/>
                    <a:gd name="connsiteY7" fmla="*/ 1418695 h 1418695"/>
                    <a:gd name="connsiteX8" fmla="*/ 12281 w 1815682"/>
                    <a:gd name="connsiteY8" fmla="*/ 1418695 h 1418695"/>
                    <a:gd name="connsiteX9" fmla="*/ 5138 w 1815682"/>
                    <a:gd name="connsiteY9" fmla="*/ 3438 h 1418695"/>
                    <a:gd name="connsiteX0" fmla="*/ 5138 w 1831669"/>
                    <a:gd name="connsiteY0" fmla="*/ 3438 h 1418695"/>
                    <a:gd name="connsiteX1" fmla="*/ 116165 w 1831669"/>
                    <a:gd name="connsiteY1" fmla="*/ 0 h 1418695"/>
                    <a:gd name="connsiteX2" fmla="*/ 116694 w 1831669"/>
                    <a:gd name="connsiteY2" fmla="*/ 1013353 h 1418695"/>
                    <a:gd name="connsiteX3" fmla="*/ 118809 w 1831669"/>
                    <a:gd name="connsiteY3" fmla="*/ 1299105 h 1418695"/>
                    <a:gd name="connsiteX4" fmla="*/ 1714511 w 1831669"/>
                    <a:gd name="connsiteY4" fmla="*/ 1308630 h 1418695"/>
                    <a:gd name="connsiteX5" fmla="*/ 1712132 w 1831669"/>
                    <a:gd name="connsiteY5" fmla="*/ 1022878 h 1418695"/>
                    <a:gd name="connsiteX6" fmla="*/ 1721391 w 1831669"/>
                    <a:gd name="connsiteY6" fmla="*/ 3440 h 1418695"/>
                    <a:gd name="connsiteX7" fmla="*/ 1815682 w 1831669"/>
                    <a:gd name="connsiteY7" fmla="*/ 3439 h 1418695"/>
                    <a:gd name="connsiteX8" fmla="*/ 1815681 w 1831669"/>
                    <a:gd name="connsiteY8" fmla="*/ 1418695 h 1418695"/>
                    <a:gd name="connsiteX9" fmla="*/ 12281 w 1831669"/>
                    <a:gd name="connsiteY9" fmla="*/ 1418695 h 1418695"/>
                    <a:gd name="connsiteX10" fmla="*/ 5138 w 1831669"/>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709373 w 1810544"/>
                    <a:gd name="connsiteY4" fmla="*/ 1308630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649842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649842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621267 w 1810544"/>
                    <a:gd name="connsiteY4" fmla="*/ 1303867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21081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0 h 1415257"/>
                    <a:gd name="connsiteX1" fmla="*/ 118171 w 1810544"/>
                    <a:gd name="connsiteY1" fmla="*/ 6087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8171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5315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5315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5315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699584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699584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3937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44640 w 1810544"/>
                    <a:gd name="connsiteY3" fmla="*/ 1286142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44640 w 1810544"/>
                    <a:gd name="connsiteY3" fmla="*/ 1286142 h 1415257"/>
                    <a:gd name="connsiteX4" fmla="*/ 1566498 w 1810544"/>
                    <a:gd name="connsiteY4" fmla="*/ 1293286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77978 w 1810544"/>
                    <a:gd name="connsiteY3" fmla="*/ 1286142 h 1415257"/>
                    <a:gd name="connsiteX4" fmla="*/ 1566498 w 1810544"/>
                    <a:gd name="connsiteY4" fmla="*/ 1293286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77978 w 1810544"/>
                    <a:gd name="connsiteY3" fmla="*/ 1286142 h 1415257"/>
                    <a:gd name="connsiteX4" fmla="*/ 1537923 w 1810544"/>
                    <a:gd name="connsiteY4" fmla="*/ 1290905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0165 w 1810544"/>
                    <a:gd name="connsiteY1" fmla="*/ 6088 h 1415257"/>
                    <a:gd name="connsiteX2" fmla="*/ 118700 w 1810544"/>
                    <a:gd name="connsiteY2" fmla="*/ 1014677 h 1415257"/>
                    <a:gd name="connsiteX3" fmla="*/ 277978 w 1810544"/>
                    <a:gd name="connsiteY3" fmla="*/ 1286142 h 1415257"/>
                    <a:gd name="connsiteX4" fmla="*/ 1537923 w 1810544"/>
                    <a:gd name="connsiteY4" fmla="*/ 1290905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1056 h 1416313"/>
                    <a:gd name="connsiteX1" fmla="*/ 115597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0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24734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0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0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2379 h 1417636"/>
                    <a:gd name="connsiteX1" fmla="*/ 117882 w 1810544"/>
                    <a:gd name="connsiteY1" fmla="*/ 1323 h 1417636"/>
                    <a:gd name="connsiteX2" fmla="*/ 118700 w 1810544"/>
                    <a:gd name="connsiteY2" fmla="*/ 1017056 h 1417636"/>
                    <a:gd name="connsiteX3" fmla="*/ 277978 w 1810544"/>
                    <a:gd name="connsiteY3" fmla="*/ 1288521 h 1417636"/>
                    <a:gd name="connsiteX4" fmla="*/ 1537923 w 1810544"/>
                    <a:gd name="connsiteY4" fmla="*/ 1293284 h 1417636"/>
                    <a:gd name="connsiteX5" fmla="*/ 1706994 w 1810544"/>
                    <a:gd name="connsiteY5" fmla="*/ 1021819 h 1417636"/>
                    <a:gd name="connsiteX6" fmla="*/ 1695603 w 1810544"/>
                    <a:gd name="connsiteY6" fmla="*/ 0 h 1417636"/>
                    <a:gd name="connsiteX7" fmla="*/ 1810544 w 1810544"/>
                    <a:gd name="connsiteY7" fmla="*/ 2380 h 1417636"/>
                    <a:gd name="connsiteX8" fmla="*/ 1810543 w 1810544"/>
                    <a:gd name="connsiteY8" fmla="*/ 1417636 h 1417636"/>
                    <a:gd name="connsiteX9" fmla="*/ 7143 w 1810544"/>
                    <a:gd name="connsiteY9" fmla="*/ 1417636 h 1417636"/>
                    <a:gd name="connsiteX10" fmla="*/ 0 w 1810544"/>
                    <a:gd name="connsiteY10" fmla="*/ 2379 h 1417636"/>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10 w 1810544"/>
                    <a:gd name="connsiteY6" fmla="*/ 12965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685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6859 w 1810544"/>
                    <a:gd name="connsiteY6" fmla="*/ 5821 h 1416313"/>
                    <a:gd name="connsiteX7" fmla="*/ 1810544 w 1810544"/>
                    <a:gd name="connsiteY7" fmla="*/ 5819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6859 w 1810544"/>
                    <a:gd name="connsiteY6" fmla="*/ 5821 h 1416313"/>
                    <a:gd name="connsiteX7" fmla="*/ 1810544 w 1810544"/>
                    <a:gd name="connsiteY7" fmla="*/ 5819 h 1416313"/>
                    <a:gd name="connsiteX8" fmla="*/ 1810543 w 1810544"/>
                    <a:gd name="connsiteY8" fmla="*/ 1416313 h 1416313"/>
                    <a:gd name="connsiteX9" fmla="*/ 7143 w 1810544"/>
                    <a:gd name="connsiteY9" fmla="*/ 1416313 h 1416313"/>
                    <a:gd name="connsiteX10" fmla="*/ 0 w 1810544"/>
                    <a:gd name="connsiteY10" fmla="*/ 1056 h 1416313"/>
                    <a:gd name="connsiteX0" fmla="*/ 58138 w 1803401"/>
                    <a:gd name="connsiteY0" fmla="*/ 0 h 1417639"/>
                    <a:gd name="connsiteX1" fmla="*/ 110739 w 1803401"/>
                    <a:gd name="connsiteY1" fmla="*/ 1326 h 1417639"/>
                    <a:gd name="connsiteX2" fmla="*/ 111557 w 1803401"/>
                    <a:gd name="connsiteY2" fmla="*/ 1017059 h 1417639"/>
                    <a:gd name="connsiteX3" fmla="*/ 270835 w 1803401"/>
                    <a:gd name="connsiteY3" fmla="*/ 1288524 h 1417639"/>
                    <a:gd name="connsiteX4" fmla="*/ 1530780 w 1803401"/>
                    <a:gd name="connsiteY4" fmla="*/ 1293287 h 1417639"/>
                    <a:gd name="connsiteX5" fmla="*/ 1699851 w 1803401"/>
                    <a:gd name="connsiteY5" fmla="*/ 1021822 h 1417639"/>
                    <a:gd name="connsiteX6" fmla="*/ 1699716 w 1803401"/>
                    <a:gd name="connsiteY6" fmla="*/ 7147 h 1417639"/>
                    <a:gd name="connsiteX7" fmla="*/ 1803401 w 1803401"/>
                    <a:gd name="connsiteY7" fmla="*/ 7145 h 1417639"/>
                    <a:gd name="connsiteX8" fmla="*/ 1803400 w 1803401"/>
                    <a:gd name="connsiteY8" fmla="*/ 1417639 h 1417639"/>
                    <a:gd name="connsiteX9" fmla="*/ 0 w 1803401"/>
                    <a:gd name="connsiteY9" fmla="*/ 1417639 h 1417639"/>
                    <a:gd name="connsiteX10" fmla="*/ 58138 w 1803401"/>
                    <a:gd name="connsiteY10" fmla="*/ 0 h 1417639"/>
                    <a:gd name="connsiteX0" fmla="*/ 0 w 1745263"/>
                    <a:gd name="connsiteY0" fmla="*/ 0 h 1417639"/>
                    <a:gd name="connsiteX1" fmla="*/ 52601 w 1745263"/>
                    <a:gd name="connsiteY1" fmla="*/ 1326 h 1417639"/>
                    <a:gd name="connsiteX2" fmla="*/ 53419 w 1745263"/>
                    <a:gd name="connsiteY2" fmla="*/ 1017059 h 1417639"/>
                    <a:gd name="connsiteX3" fmla="*/ 212697 w 1745263"/>
                    <a:gd name="connsiteY3" fmla="*/ 1288524 h 1417639"/>
                    <a:gd name="connsiteX4" fmla="*/ 1472642 w 1745263"/>
                    <a:gd name="connsiteY4" fmla="*/ 1293287 h 1417639"/>
                    <a:gd name="connsiteX5" fmla="*/ 1641713 w 1745263"/>
                    <a:gd name="connsiteY5" fmla="*/ 1021822 h 1417639"/>
                    <a:gd name="connsiteX6" fmla="*/ 1641578 w 1745263"/>
                    <a:gd name="connsiteY6" fmla="*/ 7147 h 1417639"/>
                    <a:gd name="connsiteX7" fmla="*/ 1745263 w 1745263"/>
                    <a:gd name="connsiteY7" fmla="*/ 7145 h 1417639"/>
                    <a:gd name="connsiteX8" fmla="*/ 1745262 w 1745263"/>
                    <a:gd name="connsiteY8" fmla="*/ 1417639 h 1417639"/>
                    <a:gd name="connsiteX9" fmla="*/ 7143 w 1745263"/>
                    <a:gd name="connsiteY9" fmla="*/ 1417639 h 1417639"/>
                    <a:gd name="connsiteX10" fmla="*/ 0 w 1745263"/>
                    <a:gd name="connsiteY10" fmla="*/ 0 h 1417639"/>
                    <a:gd name="connsiteX0" fmla="*/ 0 w 1745262"/>
                    <a:gd name="connsiteY0" fmla="*/ 0 h 1417639"/>
                    <a:gd name="connsiteX1" fmla="*/ 52601 w 1745262"/>
                    <a:gd name="connsiteY1" fmla="*/ 1326 h 1417639"/>
                    <a:gd name="connsiteX2" fmla="*/ 53419 w 1745262"/>
                    <a:gd name="connsiteY2" fmla="*/ 1017059 h 1417639"/>
                    <a:gd name="connsiteX3" fmla="*/ 212697 w 1745262"/>
                    <a:gd name="connsiteY3" fmla="*/ 1288524 h 1417639"/>
                    <a:gd name="connsiteX4" fmla="*/ 1472642 w 1745262"/>
                    <a:gd name="connsiteY4" fmla="*/ 1293287 h 1417639"/>
                    <a:gd name="connsiteX5" fmla="*/ 1641713 w 1745262"/>
                    <a:gd name="connsiteY5" fmla="*/ 1021822 h 1417639"/>
                    <a:gd name="connsiteX6" fmla="*/ 1641578 w 1745262"/>
                    <a:gd name="connsiteY6" fmla="*/ 7147 h 1417639"/>
                    <a:gd name="connsiteX7" fmla="*/ 1702493 w 1745262"/>
                    <a:gd name="connsiteY7" fmla="*/ 7145 h 1417639"/>
                    <a:gd name="connsiteX8" fmla="*/ 1745262 w 1745262"/>
                    <a:gd name="connsiteY8" fmla="*/ 1417639 h 1417639"/>
                    <a:gd name="connsiteX9" fmla="*/ 7143 w 1745262"/>
                    <a:gd name="connsiteY9" fmla="*/ 1417639 h 1417639"/>
                    <a:gd name="connsiteX10" fmla="*/ 0 w 1745262"/>
                    <a:gd name="connsiteY10" fmla="*/ 0 h 1417639"/>
                    <a:gd name="connsiteX0" fmla="*/ 0 w 1713746"/>
                    <a:gd name="connsiteY0" fmla="*/ 0 h 1420020"/>
                    <a:gd name="connsiteX1" fmla="*/ 52601 w 1713746"/>
                    <a:gd name="connsiteY1" fmla="*/ 1326 h 1420020"/>
                    <a:gd name="connsiteX2" fmla="*/ 53419 w 1713746"/>
                    <a:gd name="connsiteY2" fmla="*/ 1017059 h 1420020"/>
                    <a:gd name="connsiteX3" fmla="*/ 212697 w 1713746"/>
                    <a:gd name="connsiteY3" fmla="*/ 1288524 h 1420020"/>
                    <a:gd name="connsiteX4" fmla="*/ 1472642 w 1713746"/>
                    <a:gd name="connsiteY4" fmla="*/ 1293287 h 1420020"/>
                    <a:gd name="connsiteX5" fmla="*/ 1641713 w 1713746"/>
                    <a:gd name="connsiteY5" fmla="*/ 1021822 h 1420020"/>
                    <a:gd name="connsiteX6" fmla="*/ 1641578 w 1713746"/>
                    <a:gd name="connsiteY6" fmla="*/ 7147 h 1420020"/>
                    <a:gd name="connsiteX7" fmla="*/ 1702493 w 1713746"/>
                    <a:gd name="connsiteY7" fmla="*/ 7145 h 1420020"/>
                    <a:gd name="connsiteX8" fmla="*/ 1713746 w 1713746"/>
                    <a:gd name="connsiteY8" fmla="*/ 1420020 h 1420020"/>
                    <a:gd name="connsiteX9" fmla="*/ 7143 w 1713746"/>
                    <a:gd name="connsiteY9" fmla="*/ 1417639 h 1420020"/>
                    <a:gd name="connsiteX10" fmla="*/ 0 w 1713746"/>
                    <a:gd name="connsiteY10" fmla="*/ 0 h 1420020"/>
                    <a:gd name="connsiteX0" fmla="*/ 0 w 1709244"/>
                    <a:gd name="connsiteY0" fmla="*/ 0 h 1422401"/>
                    <a:gd name="connsiteX1" fmla="*/ 52601 w 1709244"/>
                    <a:gd name="connsiteY1" fmla="*/ 1326 h 1422401"/>
                    <a:gd name="connsiteX2" fmla="*/ 53419 w 1709244"/>
                    <a:gd name="connsiteY2" fmla="*/ 1017059 h 1422401"/>
                    <a:gd name="connsiteX3" fmla="*/ 212697 w 1709244"/>
                    <a:gd name="connsiteY3" fmla="*/ 1288524 h 1422401"/>
                    <a:gd name="connsiteX4" fmla="*/ 1472642 w 1709244"/>
                    <a:gd name="connsiteY4" fmla="*/ 1293287 h 1422401"/>
                    <a:gd name="connsiteX5" fmla="*/ 1641713 w 1709244"/>
                    <a:gd name="connsiteY5" fmla="*/ 1021822 h 1422401"/>
                    <a:gd name="connsiteX6" fmla="*/ 1641578 w 1709244"/>
                    <a:gd name="connsiteY6" fmla="*/ 7147 h 1422401"/>
                    <a:gd name="connsiteX7" fmla="*/ 1702493 w 1709244"/>
                    <a:gd name="connsiteY7" fmla="*/ 7145 h 1422401"/>
                    <a:gd name="connsiteX8" fmla="*/ 1709244 w 1709244"/>
                    <a:gd name="connsiteY8" fmla="*/ 1422401 h 1422401"/>
                    <a:gd name="connsiteX9" fmla="*/ 7143 w 1709244"/>
                    <a:gd name="connsiteY9" fmla="*/ 1417639 h 1422401"/>
                    <a:gd name="connsiteX10" fmla="*/ 0 w 1709244"/>
                    <a:gd name="connsiteY10" fmla="*/ 0 h 1422401"/>
                    <a:gd name="connsiteX0" fmla="*/ 0 w 1702493"/>
                    <a:gd name="connsiteY0" fmla="*/ 0 h 1424782"/>
                    <a:gd name="connsiteX1" fmla="*/ 52601 w 1702493"/>
                    <a:gd name="connsiteY1" fmla="*/ 1326 h 1424782"/>
                    <a:gd name="connsiteX2" fmla="*/ 53419 w 1702493"/>
                    <a:gd name="connsiteY2" fmla="*/ 1017059 h 1424782"/>
                    <a:gd name="connsiteX3" fmla="*/ 212697 w 1702493"/>
                    <a:gd name="connsiteY3" fmla="*/ 1288524 h 1424782"/>
                    <a:gd name="connsiteX4" fmla="*/ 1472642 w 1702493"/>
                    <a:gd name="connsiteY4" fmla="*/ 1293287 h 1424782"/>
                    <a:gd name="connsiteX5" fmla="*/ 1641713 w 1702493"/>
                    <a:gd name="connsiteY5" fmla="*/ 1021822 h 1424782"/>
                    <a:gd name="connsiteX6" fmla="*/ 1641578 w 1702493"/>
                    <a:gd name="connsiteY6" fmla="*/ 7147 h 1424782"/>
                    <a:gd name="connsiteX7" fmla="*/ 1702493 w 1702493"/>
                    <a:gd name="connsiteY7" fmla="*/ 7145 h 1424782"/>
                    <a:gd name="connsiteX8" fmla="*/ 1697989 w 1702493"/>
                    <a:gd name="connsiteY8" fmla="*/ 1424782 h 1424782"/>
                    <a:gd name="connsiteX9" fmla="*/ 7143 w 1702493"/>
                    <a:gd name="connsiteY9" fmla="*/ 1417639 h 1424782"/>
                    <a:gd name="connsiteX10" fmla="*/ 0 w 1702493"/>
                    <a:gd name="connsiteY10" fmla="*/ 0 h 142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2493" h="1424782">
                      <a:moveTo>
                        <a:pt x="0" y="0"/>
                      </a:moveTo>
                      <a:lnTo>
                        <a:pt x="52601" y="1326"/>
                      </a:lnTo>
                      <a:cubicBezTo>
                        <a:pt x="56907" y="181551"/>
                        <a:pt x="52978" y="800542"/>
                        <a:pt x="53419" y="1017059"/>
                      </a:cubicBezTo>
                      <a:cubicBezTo>
                        <a:pt x="51479" y="1247863"/>
                        <a:pt x="105938" y="1286936"/>
                        <a:pt x="212697" y="1288524"/>
                      </a:cubicBezTo>
                      <a:lnTo>
                        <a:pt x="1472642" y="1293287"/>
                      </a:lnTo>
                      <a:cubicBezTo>
                        <a:pt x="1566745" y="1282968"/>
                        <a:pt x="1640566" y="1239354"/>
                        <a:pt x="1641713" y="1021822"/>
                      </a:cubicBezTo>
                      <a:cubicBezTo>
                        <a:pt x="1642860" y="804290"/>
                        <a:pt x="1643370" y="184197"/>
                        <a:pt x="1641578" y="7147"/>
                      </a:cubicBezTo>
                      <a:lnTo>
                        <a:pt x="1702493" y="7145"/>
                      </a:lnTo>
                      <a:cubicBezTo>
                        <a:pt x="1702493" y="478897"/>
                        <a:pt x="1697989" y="953030"/>
                        <a:pt x="1697989" y="1424782"/>
                      </a:cubicBezTo>
                      <a:lnTo>
                        <a:pt x="7143" y="1417639"/>
                      </a:lnTo>
                      <a:lnTo>
                        <a:pt x="0" y="0"/>
                      </a:lnTo>
                      <a:close/>
                    </a:path>
                  </a:pathLst>
                </a:custGeom>
                <a:solidFill>
                  <a:srgbClr val="F2F2F2"/>
                </a:solidFill>
                <a:ln w="254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4" name="Oval 143">
                  <a:extLst>
                    <a:ext uri="{FF2B5EF4-FFF2-40B4-BE49-F238E27FC236}">
                      <a16:creationId xmlns:a16="http://schemas.microsoft.com/office/drawing/2014/main" id="{B85E2BB2-A844-4365-A882-879D17417A51}"/>
                    </a:ext>
                  </a:extLst>
                </p:cNvPr>
                <p:cNvSpPr/>
                <p:nvPr/>
              </p:nvSpPr>
              <p:spPr>
                <a:xfrm>
                  <a:off x="7372350" y="1066802"/>
                  <a:ext cx="71438" cy="61938"/>
                </a:xfrm>
                <a:prstGeom prst="ellipse">
                  <a:avLst/>
                </a:prstGeom>
                <a:solidFill>
                  <a:srgbClr val="C6C5C5"/>
                </a:solidFill>
                <a:ln w="12700"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sp>
            <p:nvSpPr>
              <p:cNvPr id="122" name="Rectangle 127">
                <a:extLst>
                  <a:ext uri="{FF2B5EF4-FFF2-40B4-BE49-F238E27FC236}">
                    <a16:creationId xmlns:a16="http://schemas.microsoft.com/office/drawing/2014/main" id="{199032FE-9260-4D91-B395-997F7D664E41}"/>
                  </a:ext>
                </a:extLst>
              </p:cNvPr>
              <p:cNvSpPr/>
              <p:nvPr/>
            </p:nvSpPr>
            <p:spPr>
              <a:xfrm>
                <a:off x="6376988" y="2864645"/>
                <a:ext cx="914504" cy="229761"/>
              </a:xfrm>
              <a:custGeom>
                <a:avLst/>
                <a:gdLst>
                  <a:gd name="connsiteX0" fmla="*/ 0 w 865731"/>
                  <a:gd name="connsiteY0" fmla="*/ 0 h 221821"/>
                  <a:gd name="connsiteX1" fmla="*/ 865731 w 865731"/>
                  <a:gd name="connsiteY1" fmla="*/ 0 h 221821"/>
                  <a:gd name="connsiteX2" fmla="*/ 865731 w 865731"/>
                  <a:gd name="connsiteY2" fmla="*/ 221821 h 221821"/>
                  <a:gd name="connsiteX3" fmla="*/ 0 w 865731"/>
                  <a:gd name="connsiteY3" fmla="*/ 221821 h 221821"/>
                  <a:gd name="connsiteX4" fmla="*/ 0 w 865731"/>
                  <a:gd name="connsiteY4" fmla="*/ 0 h 221821"/>
                  <a:gd name="connsiteX0" fmla="*/ 0 w 865731"/>
                  <a:gd name="connsiteY0" fmla="*/ 0 h 246162"/>
                  <a:gd name="connsiteX1" fmla="*/ 865731 w 865731"/>
                  <a:gd name="connsiteY1" fmla="*/ 0 h 246162"/>
                  <a:gd name="connsiteX2" fmla="*/ 865731 w 865731"/>
                  <a:gd name="connsiteY2" fmla="*/ 221821 h 246162"/>
                  <a:gd name="connsiteX3" fmla="*/ 0 w 865731"/>
                  <a:gd name="connsiteY3" fmla="*/ 221821 h 246162"/>
                  <a:gd name="connsiteX4" fmla="*/ 0 w 865731"/>
                  <a:gd name="connsiteY4" fmla="*/ 0 h 246162"/>
                  <a:gd name="connsiteX0" fmla="*/ 0 w 865731"/>
                  <a:gd name="connsiteY0" fmla="*/ 0 h 256122"/>
                  <a:gd name="connsiteX1" fmla="*/ 865731 w 865731"/>
                  <a:gd name="connsiteY1" fmla="*/ 0 h 256122"/>
                  <a:gd name="connsiteX2" fmla="*/ 865731 w 865731"/>
                  <a:gd name="connsiteY2" fmla="*/ 221821 h 256122"/>
                  <a:gd name="connsiteX3" fmla="*/ 0 w 865731"/>
                  <a:gd name="connsiteY3" fmla="*/ 221821 h 256122"/>
                  <a:gd name="connsiteX4" fmla="*/ 0 w 865731"/>
                  <a:gd name="connsiteY4" fmla="*/ 0 h 256122"/>
                  <a:gd name="connsiteX0" fmla="*/ 0 w 865731"/>
                  <a:gd name="connsiteY0" fmla="*/ 0 h 255336"/>
                  <a:gd name="connsiteX1" fmla="*/ 865731 w 865731"/>
                  <a:gd name="connsiteY1" fmla="*/ 0 h 255336"/>
                  <a:gd name="connsiteX2" fmla="*/ 865731 w 865731"/>
                  <a:gd name="connsiteY2" fmla="*/ 221821 h 255336"/>
                  <a:gd name="connsiteX3" fmla="*/ 0 w 865731"/>
                  <a:gd name="connsiteY3" fmla="*/ 221821 h 255336"/>
                  <a:gd name="connsiteX4" fmla="*/ 0 w 865731"/>
                  <a:gd name="connsiteY4" fmla="*/ 0 h 255336"/>
                  <a:gd name="connsiteX0" fmla="*/ 0 w 865731"/>
                  <a:gd name="connsiteY0" fmla="*/ 0 h 248640"/>
                  <a:gd name="connsiteX1" fmla="*/ 865731 w 865731"/>
                  <a:gd name="connsiteY1" fmla="*/ 0 h 248640"/>
                  <a:gd name="connsiteX2" fmla="*/ 865731 w 865731"/>
                  <a:gd name="connsiteY2" fmla="*/ 221821 h 248640"/>
                  <a:gd name="connsiteX3" fmla="*/ 0 w 865731"/>
                  <a:gd name="connsiteY3" fmla="*/ 221821 h 248640"/>
                  <a:gd name="connsiteX4" fmla="*/ 0 w 865731"/>
                  <a:gd name="connsiteY4" fmla="*/ 0 h 248640"/>
                  <a:gd name="connsiteX0" fmla="*/ 0 w 865731"/>
                  <a:gd name="connsiteY0" fmla="*/ 0 h 248640"/>
                  <a:gd name="connsiteX1" fmla="*/ 865731 w 865731"/>
                  <a:gd name="connsiteY1" fmla="*/ 0 h 248640"/>
                  <a:gd name="connsiteX2" fmla="*/ 865731 w 865731"/>
                  <a:gd name="connsiteY2" fmla="*/ 221821 h 248640"/>
                  <a:gd name="connsiteX3" fmla="*/ 0 w 865731"/>
                  <a:gd name="connsiteY3" fmla="*/ 221821 h 248640"/>
                  <a:gd name="connsiteX4" fmla="*/ 0 w 865731"/>
                  <a:gd name="connsiteY4" fmla="*/ 0 h 248640"/>
                  <a:gd name="connsiteX0" fmla="*/ 0 w 867985"/>
                  <a:gd name="connsiteY0" fmla="*/ 0 h 248640"/>
                  <a:gd name="connsiteX1" fmla="*/ 865731 w 867985"/>
                  <a:gd name="connsiteY1" fmla="*/ 0 h 248640"/>
                  <a:gd name="connsiteX2" fmla="*/ 867985 w 867985"/>
                  <a:gd name="connsiteY2" fmla="*/ 221821 h 248640"/>
                  <a:gd name="connsiteX3" fmla="*/ 0 w 867985"/>
                  <a:gd name="connsiteY3" fmla="*/ 221821 h 248640"/>
                  <a:gd name="connsiteX4" fmla="*/ 0 w 867985"/>
                  <a:gd name="connsiteY4" fmla="*/ 0 h 248640"/>
                  <a:gd name="connsiteX0" fmla="*/ 0 w 867985"/>
                  <a:gd name="connsiteY0" fmla="*/ 0 h 246132"/>
                  <a:gd name="connsiteX1" fmla="*/ 865731 w 867985"/>
                  <a:gd name="connsiteY1" fmla="*/ 0 h 246132"/>
                  <a:gd name="connsiteX2" fmla="*/ 867985 w 867985"/>
                  <a:gd name="connsiteY2" fmla="*/ 221821 h 246132"/>
                  <a:gd name="connsiteX3" fmla="*/ 2254 w 867985"/>
                  <a:gd name="connsiteY3" fmla="*/ 216791 h 246132"/>
                  <a:gd name="connsiteX4" fmla="*/ 0 w 867985"/>
                  <a:gd name="connsiteY4" fmla="*/ 0 h 246132"/>
                  <a:gd name="connsiteX0" fmla="*/ 0 w 865947"/>
                  <a:gd name="connsiteY0" fmla="*/ 0 h 244838"/>
                  <a:gd name="connsiteX1" fmla="*/ 865731 w 865947"/>
                  <a:gd name="connsiteY1" fmla="*/ 0 h 244838"/>
                  <a:gd name="connsiteX2" fmla="*/ 865731 w 865947"/>
                  <a:gd name="connsiteY2" fmla="*/ 219307 h 244838"/>
                  <a:gd name="connsiteX3" fmla="*/ 2254 w 865947"/>
                  <a:gd name="connsiteY3" fmla="*/ 216791 h 244838"/>
                  <a:gd name="connsiteX4" fmla="*/ 0 w 865947"/>
                  <a:gd name="connsiteY4" fmla="*/ 0 h 244838"/>
                  <a:gd name="connsiteX0" fmla="*/ 0 w 865947"/>
                  <a:gd name="connsiteY0" fmla="*/ 0 h 244838"/>
                  <a:gd name="connsiteX1" fmla="*/ 865731 w 865947"/>
                  <a:gd name="connsiteY1" fmla="*/ 0 h 244838"/>
                  <a:gd name="connsiteX2" fmla="*/ 865731 w 865947"/>
                  <a:gd name="connsiteY2" fmla="*/ 219307 h 244838"/>
                  <a:gd name="connsiteX3" fmla="*/ 2254 w 865947"/>
                  <a:gd name="connsiteY3" fmla="*/ 216791 h 244838"/>
                  <a:gd name="connsiteX4" fmla="*/ 0 w 865947"/>
                  <a:gd name="connsiteY4" fmla="*/ 0 h 244838"/>
                  <a:gd name="connsiteX0" fmla="*/ 0 w 865947"/>
                  <a:gd name="connsiteY0" fmla="*/ 0 h 243905"/>
                  <a:gd name="connsiteX1" fmla="*/ 865731 w 865947"/>
                  <a:gd name="connsiteY1" fmla="*/ 0 h 243905"/>
                  <a:gd name="connsiteX2" fmla="*/ 865731 w 865947"/>
                  <a:gd name="connsiteY2" fmla="*/ 219307 h 243905"/>
                  <a:gd name="connsiteX3" fmla="*/ 2254 w 865947"/>
                  <a:gd name="connsiteY3" fmla="*/ 216791 h 243905"/>
                  <a:gd name="connsiteX4" fmla="*/ 0 w 865947"/>
                  <a:gd name="connsiteY4" fmla="*/ 0 h 243905"/>
                  <a:gd name="connsiteX0" fmla="*/ 0 w 865830"/>
                  <a:gd name="connsiteY0" fmla="*/ 0 h 242644"/>
                  <a:gd name="connsiteX1" fmla="*/ 865731 w 865830"/>
                  <a:gd name="connsiteY1" fmla="*/ 0 h 242644"/>
                  <a:gd name="connsiteX2" fmla="*/ 863477 w 865830"/>
                  <a:gd name="connsiteY2" fmla="*/ 216792 h 242644"/>
                  <a:gd name="connsiteX3" fmla="*/ 2254 w 865830"/>
                  <a:gd name="connsiteY3" fmla="*/ 216791 h 242644"/>
                  <a:gd name="connsiteX4" fmla="*/ 0 w 865830"/>
                  <a:gd name="connsiteY4" fmla="*/ 0 h 242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30" h="242644">
                    <a:moveTo>
                      <a:pt x="0" y="0"/>
                    </a:moveTo>
                    <a:lnTo>
                      <a:pt x="865731" y="0"/>
                    </a:lnTo>
                    <a:cubicBezTo>
                      <a:pt x="866482" y="73940"/>
                      <a:pt x="862726" y="142852"/>
                      <a:pt x="863477" y="216792"/>
                    </a:cubicBezTo>
                    <a:cubicBezTo>
                      <a:pt x="641322" y="250129"/>
                      <a:pt x="297594" y="252377"/>
                      <a:pt x="2254" y="216791"/>
                    </a:cubicBezTo>
                    <a:cubicBezTo>
                      <a:pt x="1503" y="144527"/>
                      <a:pt x="751" y="72264"/>
                      <a:pt x="0" y="0"/>
                    </a:cubicBezTo>
                    <a:close/>
                  </a:path>
                </a:pathLst>
              </a:custGeom>
              <a:solidFill>
                <a:srgbClr val="F2F2F2"/>
              </a:solidFill>
              <a:ln w="6350" cap="flat" cmpd="sng" algn="ctr">
                <a:solidFill>
                  <a:srgbClr val="434343">
                    <a:shade val="50000"/>
                  </a:srgbClr>
                </a:solidFill>
                <a:prstDash val="solid"/>
              </a:ln>
              <a:effectLst>
                <a:innerShdw dist="25400" dir="13080000">
                  <a:srgbClr val="B4B4B4"/>
                </a:inn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3" name="Rectangle 122">
                <a:extLst>
                  <a:ext uri="{FF2B5EF4-FFF2-40B4-BE49-F238E27FC236}">
                    <a16:creationId xmlns:a16="http://schemas.microsoft.com/office/drawing/2014/main" id="{EF19827F-907F-4C5E-BBDF-37310D1C790F}"/>
                  </a:ext>
                </a:extLst>
              </p:cNvPr>
              <p:cNvSpPr/>
              <p:nvPr/>
            </p:nvSpPr>
            <p:spPr>
              <a:xfrm>
                <a:off x="6519965" y="2909268"/>
                <a:ext cx="196145" cy="90164"/>
              </a:xfrm>
              <a:prstGeom prst="rect">
                <a:avLst/>
              </a:prstGeom>
              <a:solidFill>
                <a:srgbClr val="B4B4B4"/>
              </a:solidFill>
              <a:ln w="9525"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4" name="Rectangle 123">
                <a:extLst>
                  <a:ext uri="{FF2B5EF4-FFF2-40B4-BE49-F238E27FC236}">
                    <a16:creationId xmlns:a16="http://schemas.microsoft.com/office/drawing/2014/main" id="{11E8B530-CD92-4D08-9B78-C385940F72E7}"/>
                  </a:ext>
                </a:extLst>
              </p:cNvPr>
              <p:cNvSpPr/>
              <p:nvPr/>
            </p:nvSpPr>
            <p:spPr>
              <a:xfrm>
                <a:off x="6561368" y="2909799"/>
                <a:ext cx="99051" cy="89379"/>
              </a:xfrm>
              <a:prstGeom prst="rect">
                <a:avLst/>
              </a:prstGeom>
              <a:solidFill>
                <a:srgbClr val="F2F2F2"/>
              </a:solidFill>
              <a:ln w="9525" cap="flat" cmpd="sng" algn="ctr">
                <a:solidFill>
                  <a:srgbClr val="43434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cxnSp>
            <p:nvCxnSpPr>
              <p:cNvPr id="125" name="Straight Connector 124">
                <a:extLst>
                  <a:ext uri="{FF2B5EF4-FFF2-40B4-BE49-F238E27FC236}">
                    <a16:creationId xmlns:a16="http://schemas.microsoft.com/office/drawing/2014/main" id="{18CB8260-96F9-4820-8495-EFBD645EEF51}"/>
                  </a:ext>
                </a:extLst>
              </p:cNvPr>
              <p:cNvCxnSpPr>
                <a:cxnSpLocks/>
              </p:cNvCxnSpPr>
              <p:nvPr/>
            </p:nvCxnSpPr>
            <p:spPr>
              <a:xfrm>
                <a:off x="6592713" y="2909268"/>
                <a:ext cx="0" cy="93896"/>
              </a:xfrm>
              <a:prstGeom prst="line">
                <a:avLst/>
              </a:prstGeom>
              <a:noFill/>
              <a:ln w="3175" cap="flat" cmpd="sng" algn="ctr">
                <a:solidFill>
                  <a:srgbClr val="434343">
                    <a:shade val="95000"/>
                    <a:satMod val="105000"/>
                  </a:srgbClr>
                </a:solidFill>
                <a:prstDash val="solid"/>
              </a:ln>
              <a:effectLst/>
            </p:spPr>
          </p:cxnSp>
          <p:cxnSp>
            <p:nvCxnSpPr>
              <p:cNvPr id="126" name="Straight Connector 125">
                <a:extLst>
                  <a:ext uri="{FF2B5EF4-FFF2-40B4-BE49-F238E27FC236}">
                    <a16:creationId xmlns:a16="http://schemas.microsoft.com/office/drawing/2014/main" id="{A2C5AE84-EE9B-4ECD-B3C6-62E8D99E9C1E}"/>
                  </a:ext>
                </a:extLst>
              </p:cNvPr>
              <p:cNvCxnSpPr>
                <a:cxnSpLocks/>
              </p:cNvCxnSpPr>
              <p:nvPr/>
            </p:nvCxnSpPr>
            <p:spPr>
              <a:xfrm>
                <a:off x="6578423" y="2909268"/>
                <a:ext cx="0" cy="93896"/>
              </a:xfrm>
              <a:prstGeom prst="line">
                <a:avLst/>
              </a:prstGeom>
              <a:noFill/>
              <a:ln w="3175" cap="flat" cmpd="sng" algn="ctr">
                <a:solidFill>
                  <a:srgbClr val="434343">
                    <a:shade val="95000"/>
                    <a:satMod val="105000"/>
                  </a:srgbClr>
                </a:solidFill>
                <a:prstDash val="solid"/>
              </a:ln>
              <a:effectLst/>
            </p:spPr>
          </p:cxnSp>
          <p:cxnSp>
            <p:nvCxnSpPr>
              <p:cNvPr id="127" name="Straight Connector 126">
                <a:extLst>
                  <a:ext uri="{FF2B5EF4-FFF2-40B4-BE49-F238E27FC236}">
                    <a16:creationId xmlns:a16="http://schemas.microsoft.com/office/drawing/2014/main" id="{0C7D54D2-B2FD-4856-89C0-D4B497986A2B}"/>
                  </a:ext>
                </a:extLst>
              </p:cNvPr>
              <p:cNvCxnSpPr>
                <a:cxnSpLocks/>
              </p:cNvCxnSpPr>
              <p:nvPr/>
            </p:nvCxnSpPr>
            <p:spPr>
              <a:xfrm>
                <a:off x="6607001" y="2909268"/>
                <a:ext cx="0" cy="93896"/>
              </a:xfrm>
              <a:prstGeom prst="line">
                <a:avLst/>
              </a:prstGeom>
              <a:noFill/>
              <a:ln w="3175" cap="flat" cmpd="sng" algn="ctr">
                <a:solidFill>
                  <a:srgbClr val="434343">
                    <a:shade val="95000"/>
                    <a:satMod val="105000"/>
                  </a:srgbClr>
                </a:solidFill>
                <a:prstDash val="solid"/>
              </a:ln>
              <a:effectLst/>
            </p:spPr>
          </p:cxnSp>
          <p:cxnSp>
            <p:nvCxnSpPr>
              <p:cNvPr id="128" name="Straight Connector 127">
                <a:extLst>
                  <a:ext uri="{FF2B5EF4-FFF2-40B4-BE49-F238E27FC236}">
                    <a16:creationId xmlns:a16="http://schemas.microsoft.com/office/drawing/2014/main" id="{40A51D02-0888-4E49-A0D3-A8721599B6C2}"/>
                  </a:ext>
                </a:extLst>
              </p:cNvPr>
              <p:cNvCxnSpPr>
                <a:cxnSpLocks/>
              </p:cNvCxnSpPr>
              <p:nvPr/>
            </p:nvCxnSpPr>
            <p:spPr>
              <a:xfrm>
                <a:off x="6623668" y="2906887"/>
                <a:ext cx="0" cy="93896"/>
              </a:xfrm>
              <a:prstGeom prst="line">
                <a:avLst/>
              </a:prstGeom>
              <a:noFill/>
              <a:ln w="3175" cap="flat" cmpd="sng" algn="ctr">
                <a:solidFill>
                  <a:srgbClr val="434343">
                    <a:shade val="95000"/>
                    <a:satMod val="105000"/>
                  </a:srgbClr>
                </a:solidFill>
                <a:prstDash val="solid"/>
              </a:ln>
              <a:effectLst/>
            </p:spPr>
          </p:cxnSp>
          <p:cxnSp>
            <p:nvCxnSpPr>
              <p:cNvPr id="129" name="Straight Connector 128">
                <a:extLst>
                  <a:ext uri="{FF2B5EF4-FFF2-40B4-BE49-F238E27FC236}">
                    <a16:creationId xmlns:a16="http://schemas.microsoft.com/office/drawing/2014/main" id="{E02EDB6C-B5ED-43AA-B3E4-10C87B134680}"/>
                  </a:ext>
                </a:extLst>
              </p:cNvPr>
              <p:cNvCxnSpPr>
                <a:cxnSpLocks/>
              </p:cNvCxnSpPr>
              <p:nvPr/>
            </p:nvCxnSpPr>
            <p:spPr>
              <a:xfrm>
                <a:off x="6637958" y="2902121"/>
                <a:ext cx="0" cy="93896"/>
              </a:xfrm>
              <a:prstGeom prst="line">
                <a:avLst/>
              </a:prstGeom>
              <a:noFill/>
              <a:ln w="3175" cap="flat" cmpd="sng" algn="ctr">
                <a:solidFill>
                  <a:srgbClr val="434343">
                    <a:shade val="95000"/>
                    <a:satMod val="105000"/>
                  </a:srgbClr>
                </a:solidFill>
                <a:prstDash val="solid"/>
              </a:ln>
              <a:effectLst/>
            </p:spPr>
          </p:cxnSp>
          <p:sp>
            <p:nvSpPr>
              <p:cNvPr id="130" name="TextBox 129">
                <a:extLst>
                  <a:ext uri="{FF2B5EF4-FFF2-40B4-BE49-F238E27FC236}">
                    <a16:creationId xmlns:a16="http://schemas.microsoft.com/office/drawing/2014/main" id="{CEF313A5-2FD8-47D6-ACCD-4103CC4940C4}"/>
                  </a:ext>
                </a:extLst>
              </p:cNvPr>
              <p:cNvSpPr txBox="1"/>
              <p:nvPr/>
            </p:nvSpPr>
            <p:spPr>
              <a:xfrm>
                <a:off x="6257978" y="2968031"/>
                <a:ext cx="774204" cy="1384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00" b="1" i="0" u="none" strike="noStrike" kern="0" cap="none" spc="-10" normalizeH="0" baseline="0" noProof="0" dirty="0">
                    <a:ln>
                      <a:noFill/>
                    </a:ln>
                    <a:solidFill>
                      <a:srgbClr val="002060"/>
                    </a:solidFill>
                    <a:effectLst/>
                    <a:uLnTx/>
                    <a:uFillTx/>
                    <a:latin typeface="Arial"/>
                    <a:cs typeface="Arial"/>
                    <a:sym typeface="Arial"/>
                  </a:rPr>
                  <a:t>ALARM/OFF/TRANSMIT</a:t>
                </a:r>
              </a:p>
            </p:txBody>
          </p:sp>
          <p:sp>
            <p:nvSpPr>
              <p:cNvPr id="131" name="TextBox 130">
                <a:extLst>
                  <a:ext uri="{FF2B5EF4-FFF2-40B4-BE49-F238E27FC236}">
                    <a16:creationId xmlns:a16="http://schemas.microsoft.com/office/drawing/2014/main" id="{59B045C5-C0B0-4F6C-A943-8D30ABCA0A6E}"/>
                  </a:ext>
                </a:extLst>
              </p:cNvPr>
              <p:cNvSpPr txBox="1"/>
              <p:nvPr/>
            </p:nvSpPr>
            <p:spPr>
              <a:xfrm>
                <a:off x="6949397" y="2877282"/>
                <a:ext cx="478216"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00" b="1" i="0" u="none" strike="noStrike" kern="0" cap="none" spc="-10" normalizeH="0" baseline="0" noProof="0" dirty="0">
                    <a:ln>
                      <a:noFill/>
                    </a:ln>
                    <a:solidFill>
                      <a:srgbClr val="002060"/>
                    </a:solidFill>
                    <a:effectLst/>
                    <a:uLnTx/>
                    <a:uFillTx/>
                    <a:latin typeface="Arial"/>
                    <a:cs typeface="Arial"/>
                    <a:sym typeface="Arial"/>
                  </a:rPr>
                  <a:t>RESET/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00" b="1" i="0" u="none" strike="noStrike" kern="0" cap="none" spc="-10" normalizeH="0" baseline="0" noProof="0" dirty="0">
                    <a:ln>
                      <a:noFill/>
                    </a:ln>
                    <a:solidFill>
                      <a:srgbClr val="002060"/>
                    </a:solidFill>
                    <a:effectLst/>
                    <a:uLnTx/>
                    <a:uFillTx/>
                    <a:latin typeface="Arial"/>
                    <a:cs typeface="Arial"/>
                    <a:sym typeface="Arial"/>
                  </a:rPr>
                  <a:t>PAUSE</a:t>
                </a:r>
              </a:p>
            </p:txBody>
          </p:sp>
          <p:sp>
            <p:nvSpPr>
              <p:cNvPr id="132" name="Oval 131">
                <a:extLst>
                  <a:ext uri="{FF2B5EF4-FFF2-40B4-BE49-F238E27FC236}">
                    <a16:creationId xmlns:a16="http://schemas.microsoft.com/office/drawing/2014/main" id="{BE7DF26D-015D-4216-A298-DCBAEEFB1E78}"/>
                  </a:ext>
                </a:extLst>
              </p:cNvPr>
              <p:cNvSpPr/>
              <p:nvPr/>
            </p:nvSpPr>
            <p:spPr>
              <a:xfrm>
                <a:off x="6950966" y="2893714"/>
                <a:ext cx="157549" cy="155448"/>
              </a:xfrm>
              <a:prstGeom prst="ellipse">
                <a:avLst/>
              </a:prstGeom>
              <a:solidFill>
                <a:srgbClr val="B4B4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3" name="Oval 132">
                <a:extLst>
                  <a:ext uri="{FF2B5EF4-FFF2-40B4-BE49-F238E27FC236}">
                    <a16:creationId xmlns:a16="http://schemas.microsoft.com/office/drawing/2014/main" id="{BF1DF708-547E-488B-87BA-C783BED83421}"/>
                  </a:ext>
                </a:extLst>
              </p:cNvPr>
              <p:cNvSpPr/>
              <p:nvPr/>
            </p:nvSpPr>
            <p:spPr>
              <a:xfrm>
                <a:off x="6971619" y="2913878"/>
                <a:ext cx="109728" cy="109728"/>
              </a:xfrm>
              <a:prstGeom prst="ellipse">
                <a:avLst/>
              </a:prstGeom>
              <a:solidFill>
                <a:srgbClr val="F2F2F2"/>
              </a:solidFill>
              <a:ln w="12700" cap="flat" cmpd="sng" algn="ctr">
                <a:solidFill>
                  <a:srgbClr val="2F2F2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4" name="TextBox 133">
                <a:extLst>
                  <a:ext uri="{FF2B5EF4-FFF2-40B4-BE49-F238E27FC236}">
                    <a16:creationId xmlns:a16="http://schemas.microsoft.com/office/drawing/2014/main" id="{460F47E2-5ED4-49F6-8BFA-B9B96A8EA58B}"/>
                  </a:ext>
                </a:extLst>
              </p:cNvPr>
              <p:cNvSpPr txBox="1"/>
              <p:nvPr/>
            </p:nvSpPr>
            <p:spPr>
              <a:xfrm>
                <a:off x="7237703" y="2287489"/>
                <a:ext cx="478216" cy="1692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500" b="1" i="0" u="none" strike="noStrike" kern="0" cap="none" spc="-10" normalizeH="0" baseline="0" noProof="0" dirty="0">
                    <a:ln>
                      <a:noFill/>
                    </a:ln>
                    <a:solidFill>
                      <a:srgbClr val="002060"/>
                    </a:solidFill>
                    <a:effectLst/>
                    <a:uLnTx/>
                    <a:uFillTx/>
                    <a:latin typeface="Arial"/>
                    <a:cs typeface="Arial"/>
                    <a:sym typeface="Arial"/>
                  </a:rPr>
                  <a:t>STATUS</a:t>
                </a:r>
              </a:p>
            </p:txBody>
          </p:sp>
        </p:grpSp>
        <p:sp>
          <p:nvSpPr>
            <p:cNvPr id="283" name="Rectangle 282">
              <a:extLst>
                <a:ext uri="{FF2B5EF4-FFF2-40B4-BE49-F238E27FC236}">
                  <a16:creationId xmlns:a16="http://schemas.microsoft.com/office/drawing/2014/main" id="{5188F2ED-0315-4B20-814D-9FADBBB6FB0A}"/>
                </a:ext>
              </a:extLst>
            </p:cNvPr>
            <p:cNvSpPr/>
            <p:nvPr/>
          </p:nvSpPr>
          <p:spPr>
            <a:xfrm>
              <a:off x="7992930" y="5012987"/>
              <a:ext cx="3873808" cy="600164"/>
            </a:xfrm>
            <a:prstGeom prst="rect">
              <a:avLst/>
            </a:prstGeom>
          </p:spPr>
          <p:txBody>
            <a:bodyPr wrap="square">
              <a:spAutoFit/>
            </a:bodyPr>
            <a:lstStyle/>
            <a:p>
              <a:r>
                <a:rPr lang="en-US" sz="1100" b="1" dirty="0">
                  <a:solidFill>
                    <a:srgbClr val="221F1F"/>
                  </a:solidFill>
                  <a:latin typeface="+mj-lt"/>
                </a:rPr>
                <a:t>TRANSMIT MODE </a:t>
              </a:r>
              <a:r>
                <a:rPr lang="en-US" sz="1100" dirty="0">
                  <a:solidFill>
                    <a:srgbClr val="221F1F"/>
                  </a:solidFill>
                  <a:latin typeface="+mj-lt"/>
                </a:rPr>
                <a:t>when switched to, a signal is sent to a BC600 monitor, which is connected to the nurse call system to provide an alarm at the nurse’s station.</a:t>
              </a:r>
              <a:endParaRPr lang="en-US" sz="1100" dirty="0">
                <a:latin typeface="+mj-lt"/>
              </a:endParaRPr>
            </a:p>
          </p:txBody>
        </p:sp>
        <p:sp>
          <p:nvSpPr>
            <p:cNvPr id="284" name="Rectangle 283">
              <a:extLst>
                <a:ext uri="{FF2B5EF4-FFF2-40B4-BE49-F238E27FC236}">
                  <a16:creationId xmlns:a16="http://schemas.microsoft.com/office/drawing/2014/main" id="{D1CB4FA3-CE83-451B-8F78-E6D2596DA178}"/>
                </a:ext>
              </a:extLst>
            </p:cNvPr>
            <p:cNvSpPr/>
            <p:nvPr/>
          </p:nvSpPr>
          <p:spPr>
            <a:xfrm>
              <a:off x="6850793" y="1015749"/>
              <a:ext cx="1923126" cy="461665"/>
            </a:xfrm>
            <a:prstGeom prst="rect">
              <a:avLst/>
            </a:prstGeom>
          </p:spPr>
          <p:txBody>
            <a:bodyPr wrap="square">
              <a:spAutoFit/>
            </a:bodyPr>
            <a:lstStyle/>
            <a:p>
              <a:r>
                <a:rPr lang="en-US" sz="1200" b="1" dirty="0">
                  <a:solidFill>
                    <a:srgbClr val="221F1F"/>
                  </a:solidFill>
                  <a:latin typeface="+mj-lt"/>
                </a:rPr>
                <a:t>SENSORS </a:t>
              </a:r>
              <a:r>
                <a:rPr lang="en-US" sz="1200" dirty="0">
                  <a:solidFill>
                    <a:srgbClr val="221F1F"/>
                  </a:solidFill>
                  <a:latin typeface="+mj-lt"/>
                </a:rPr>
                <a:t>identify motion sensor’s status</a:t>
              </a:r>
              <a:endParaRPr lang="en-US" sz="1200" dirty="0">
                <a:latin typeface="+mj-lt"/>
              </a:endParaRPr>
            </a:p>
          </p:txBody>
        </p:sp>
        <p:sp>
          <p:nvSpPr>
            <p:cNvPr id="285" name="Rectangle 284">
              <a:extLst>
                <a:ext uri="{FF2B5EF4-FFF2-40B4-BE49-F238E27FC236}">
                  <a16:creationId xmlns:a16="http://schemas.microsoft.com/office/drawing/2014/main" id="{90389B1C-6E1F-4543-9C46-500CB187D0DD}"/>
                </a:ext>
              </a:extLst>
            </p:cNvPr>
            <p:cNvSpPr/>
            <p:nvPr/>
          </p:nvSpPr>
          <p:spPr>
            <a:xfrm>
              <a:off x="9644832" y="545206"/>
              <a:ext cx="1977477" cy="461665"/>
            </a:xfrm>
            <a:prstGeom prst="rect">
              <a:avLst/>
            </a:prstGeom>
          </p:spPr>
          <p:txBody>
            <a:bodyPr wrap="square">
              <a:spAutoFit/>
            </a:bodyPr>
            <a:lstStyle/>
            <a:p>
              <a:r>
                <a:rPr lang="en-US" sz="1200" b="1" dirty="0">
                  <a:solidFill>
                    <a:srgbClr val="221F1F"/>
                  </a:solidFill>
                  <a:latin typeface="+mj-lt"/>
                </a:rPr>
                <a:t>ANTENNA </a:t>
              </a:r>
              <a:r>
                <a:rPr lang="en-US" sz="1200" dirty="0">
                  <a:solidFill>
                    <a:srgbClr val="221F1F"/>
                  </a:solidFill>
                  <a:latin typeface="+mj-lt"/>
                </a:rPr>
                <a:t>to improve signal strength</a:t>
              </a:r>
              <a:endParaRPr lang="en-US" sz="1200" dirty="0">
                <a:latin typeface="+mj-lt"/>
              </a:endParaRPr>
            </a:p>
          </p:txBody>
        </p:sp>
        <p:sp>
          <p:nvSpPr>
            <p:cNvPr id="286" name="Rectangle 285">
              <a:extLst>
                <a:ext uri="{FF2B5EF4-FFF2-40B4-BE49-F238E27FC236}">
                  <a16:creationId xmlns:a16="http://schemas.microsoft.com/office/drawing/2014/main" id="{692E6406-004F-4640-973D-A6E9F7DDF9A6}"/>
                </a:ext>
              </a:extLst>
            </p:cNvPr>
            <p:cNvSpPr/>
            <p:nvPr/>
          </p:nvSpPr>
          <p:spPr>
            <a:xfrm>
              <a:off x="9544071" y="4468868"/>
              <a:ext cx="2660755" cy="461665"/>
            </a:xfrm>
            <a:prstGeom prst="rect">
              <a:avLst/>
            </a:prstGeom>
          </p:spPr>
          <p:txBody>
            <a:bodyPr wrap="square">
              <a:spAutoFit/>
            </a:bodyPr>
            <a:lstStyle/>
            <a:p>
              <a:r>
                <a:rPr lang="en-US" sz="1200" b="1" dirty="0">
                  <a:solidFill>
                    <a:srgbClr val="221F1F"/>
                  </a:solidFill>
                  <a:latin typeface="+mj-lt"/>
                </a:rPr>
                <a:t>RESET/PAUSE </a:t>
              </a:r>
              <a:r>
                <a:rPr lang="en-US" sz="1200" dirty="0">
                  <a:solidFill>
                    <a:srgbClr val="221F1F"/>
                  </a:solidFill>
                  <a:latin typeface="+mj-lt"/>
                </a:rPr>
                <a:t>cancels alarm or pauses from triggering 15 seconds.</a:t>
              </a:r>
              <a:endParaRPr lang="en-US" sz="1200" dirty="0">
                <a:latin typeface="+mj-lt"/>
              </a:endParaRPr>
            </a:p>
          </p:txBody>
        </p:sp>
        <p:sp>
          <p:nvSpPr>
            <p:cNvPr id="287" name="Rectangle 286">
              <a:extLst>
                <a:ext uri="{FF2B5EF4-FFF2-40B4-BE49-F238E27FC236}">
                  <a16:creationId xmlns:a16="http://schemas.microsoft.com/office/drawing/2014/main" id="{BBA55064-F4EA-4A1D-8AA9-4C876BA40584}"/>
                </a:ext>
              </a:extLst>
            </p:cNvPr>
            <p:cNvSpPr/>
            <p:nvPr/>
          </p:nvSpPr>
          <p:spPr>
            <a:xfrm>
              <a:off x="6716821" y="5738431"/>
              <a:ext cx="3413210" cy="646331"/>
            </a:xfrm>
            <a:prstGeom prst="rect">
              <a:avLst/>
            </a:prstGeom>
          </p:spPr>
          <p:txBody>
            <a:bodyPr wrap="square">
              <a:spAutoFit/>
            </a:bodyPr>
            <a:lstStyle/>
            <a:p>
              <a:r>
                <a:rPr lang="en-US" sz="1200" b="1" dirty="0">
                  <a:solidFill>
                    <a:srgbClr val="221F1F"/>
                  </a:solidFill>
                  <a:latin typeface="+mj-lt"/>
                </a:rPr>
                <a:t>ALARM MODE </a:t>
              </a:r>
              <a:r>
                <a:rPr lang="en-US" sz="1200" dirty="0">
                  <a:solidFill>
                    <a:srgbClr val="221F1F"/>
                  </a:solidFill>
                  <a:latin typeface="+mj-lt"/>
                </a:rPr>
                <a:t>when switched to, the Wireless Motion Sensor will sound an audible alarm when motion is detected.</a:t>
              </a:r>
              <a:endParaRPr lang="en-US" sz="1200" dirty="0">
                <a:latin typeface="+mj-lt"/>
              </a:endParaRPr>
            </a:p>
          </p:txBody>
        </p:sp>
        <p:sp>
          <p:nvSpPr>
            <p:cNvPr id="289" name="Oval 288">
              <a:extLst>
                <a:ext uri="{FF2B5EF4-FFF2-40B4-BE49-F238E27FC236}">
                  <a16:creationId xmlns:a16="http://schemas.microsoft.com/office/drawing/2014/main" id="{13B3AB8F-3508-4A75-823F-CD2921EA49EC}"/>
                </a:ext>
              </a:extLst>
            </p:cNvPr>
            <p:cNvSpPr/>
            <p:nvPr/>
          </p:nvSpPr>
          <p:spPr>
            <a:xfrm>
              <a:off x="8501104" y="2315229"/>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290" name="Connector: Elbow 289">
              <a:extLst>
                <a:ext uri="{FF2B5EF4-FFF2-40B4-BE49-F238E27FC236}">
                  <a16:creationId xmlns:a16="http://schemas.microsoft.com/office/drawing/2014/main" id="{1564B0BB-FAFB-4B80-9503-688D2E167DFC}"/>
                </a:ext>
              </a:extLst>
            </p:cNvPr>
            <p:cNvCxnSpPr>
              <a:cxnSpLocks/>
              <a:stCxn id="284" idx="2"/>
              <a:endCxn id="289" idx="2"/>
            </p:cNvCxnSpPr>
            <p:nvPr/>
          </p:nvCxnSpPr>
          <p:spPr>
            <a:xfrm rot="16200000" flipH="1">
              <a:off x="7710541" y="1579229"/>
              <a:ext cx="892378" cy="688748"/>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1" name="Oval 290">
              <a:extLst>
                <a:ext uri="{FF2B5EF4-FFF2-40B4-BE49-F238E27FC236}">
                  <a16:creationId xmlns:a16="http://schemas.microsoft.com/office/drawing/2014/main" id="{E95A5BBB-E0CD-42F5-897D-C4C4792B472A}"/>
                </a:ext>
              </a:extLst>
            </p:cNvPr>
            <p:cNvSpPr/>
            <p:nvPr/>
          </p:nvSpPr>
          <p:spPr>
            <a:xfrm>
              <a:off x="10075523" y="1584076"/>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292" name="Connector: Elbow 291">
              <a:extLst>
                <a:ext uri="{FF2B5EF4-FFF2-40B4-BE49-F238E27FC236}">
                  <a16:creationId xmlns:a16="http://schemas.microsoft.com/office/drawing/2014/main" id="{97B95BD6-8F78-4A4E-B473-B4B2179A46E9}"/>
                </a:ext>
              </a:extLst>
            </p:cNvPr>
            <p:cNvCxnSpPr>
              <a:cxnSpLocks/>
              <a:stCxn id="285" idx="2"/>
              <a:endCxn id="291" idx="6"/>
            </p:cNvCxnSpPr>
            <p:nvPr/>
          </p:nvCxnSpPr>
          <p:spPr>
            <a:xfrm rot="5400000">
              <a:off x="10093171" y="1098239"/>
              <a:ext cx="631768" cy="449033"/>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3" name="Oval 292">
              <a:extLst>
                <a:ext uri="{FF2B5EF4-FFF2-40B4-BE49-F238E27FC236}">
                  <a16:creationId xmlns:a16="http://schemas.microsoft.com/office/drawing/2014/main" id="{8F9C684F-A4D7-4D1B-9BA2-8D37BD46110D}"/>
                </a:ext>
              </a:extLst>
            </p:cNvPr>
            <p:cNvSpPr/>
            <p:nvPr/>
          </p:nvSpPr>
          <p:spPr>
            <a:xfrm>
              <a:off x="8523251" y="3776361"/>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294" name="Connector: Elbow 293">
              <a:extLst>
                <a:ext uri="{FF2B5EF4-FFF2-40B4-BE49-F238E27FC236}">
                  <a16:creationId xmlns:a16="http://schemas.microsoft.com/office/drawing/2014/main" id="{DE1E0F88-0A66-4430-BD17-422A63B06BF1}"/>
                </a:ext>
              </a:extLst>
            </p:cNvPr>
            <p:cNvCxnSpPr>
              <a:cxnSpLocks/>
              <a:endCxn id="293" idx="2"/>
            </p:cNvCxnSpPr>
            <p:nvPr/>
          </p:nvCxnSpPr>
          <p:spPr>
            <a:xfrm rot="5400000" flipH="1" flipV="1">
              <a:off x="6858604" y="4073784"/>
              <a:ext cx="1907507" cy="1421788"/>
            </a:xfrm>
            <a:prstGeom prst="bentConnector2">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7FFBB7FD-9136-4196-9144-D4DAE014F073}"/>
                </a:ext>
              </a:extLst>
            </p:cNvPr>
            <p:cNvSpPr/>
            <p:nvPr/>
          </p:nvSpPr>
          <p:spPr>
            <a:xfrm>
              <a:off x="9115143" y="3754172"/>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296" name="Connector: Elbow 295">
              <a:extLst>
                <a:ext uri="{FF2B5EF4-FFF2-40B4-BE49-F238E27FC236}">
                  <a16:creationId xmlns:a16="http://schemas.microsoft.com/office/drawing/2014/main" id="{7DA7F61B-EC2F-4806-91CD-6C7AAE975D8E}"/>
                </a:ext>
              </a:extLst>
            </p:cNvPr>
            <p:cNvCxnSpPr>
              <a:cxnSpLocks/>
              <a:endCxn id="295" idx="4"/>
            </p:cNvCxnSpPr>
            <p:nvPr/>
          </p:nvCxnSpPr>
          <p:spPr>
            <a:xfrm rot="5400000" flipH="1" flipV="1">
              <a:off x="8161954" y="3966605"/>
              <a:ext cx="1111004" cy="904390"/>
            </a:xfrm>
            <a:prstGeom prst="bentConnector3">
              <a:avLst>
                <a:gd name="adj1" fmla="val 18745"/>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51448183-82F4-466A-9A21-AA747734A72C}"/>
                </a:ext>
              </a:extLst>
            </p:cNvPr>
            <p:cNvSpPr/>
            <p:nvPr/>
          </p:nvSpPr>
          <p:spPr>
            <a:xfrm>
              <a:off x="9806220" y="3763863"/>
              <a:ext cx="109015" cy="109126"/>
            </a:xfrm>
            <a:prstGeom prst="ellipse">
              <a:avLst/>
            </a:prstGeom>
            <a:solidFill>
              <a:schemeClr val="tx1">
                <a:lumMod val="65000"/>
                <a:lumOff val="35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298" name="Connector: Elbow 297">
              <a:extLst>
                <a:ext uri="{FF2B5EF4-FFF2-40B4-BE49-F238E27FC236}">
                  <a16:creationId xmlns:a16="http://schemas.microsoft.com/office/drawing/2014/main" id="{2BEE49E2-ADBD-4E67-9BBE-A3E7DE815186}"/>
                </a:ext>
              </a:extLst>
            </p:cNvPr>
            <p:cNvCxnSpPr>
              <a:cxnSpLocks/>
            </p:cNvCxnSpPr>
            <p:nvPr/>
          </p:nvCxnSpPr>
          <p:spPr>
            <a:xfrm rot="16200000" flipV="1">
              <a:off x="9559328" y="4162228"/>
              <a:ext cx="611859" cy="1421"/>
            </a:xfrm>
            <a:prstGeom prst="bentConnector3">
              <a:avLst>
                <a:gd name="adj1" fmla="val 50000"/>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4" name="Picture 203">
              <a:extLst>
                <a:ext uri="{FF2B5EF4-FFF2-40B4-BE49-F238E27FC236}">
                  <a16:creationId xmlns:a16="http://schemas.microsoft.com/office/drawing/2014/main" id="{046D021C-4717-40DC-8B33-DDC38501C2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grpSp>
    </p:spTree>
    <p:extLst>
      <p:ext uri="{BB962C8B-B14F-4D97-AF65-F5344CB8AC3E}">
        <p14:creationId xmlns:p14="http://schemas.microsoft.com/office/powerpoint/2010/main" val="480602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7852-1025-44C6-8D1A-1038696C3A73}"/>
              </a:ext>
            </a:extLst>
          </p:cNvPr>
          <p:cNvSpPr>
            <a:spLocks noGrp="1"/>
          </p:cNvSpPr>
          <p:nvPr>
            <p:ph type="title"/>
          </p:nvPr>
        </p:nvSpPr>
        <p:spPr/>
        <p:txBody>
          <a:bodyPr/>
          <a:lstStyle/>
          <a:p>
            <a:r>
              <a:rPr lang="en-US" dirty="0"/>
              <a:t>Curbell Medical – Other FM Products</a:t>
            </a:r>
          </a:p>
        </p:txBody>
      </p:sp>
      <p:pic>
        <p:nvPicPr>
          <p:cNvPr id="24" name="Graphic 23" descr="Box">
            <a:extLst>
              <a:ext uri="{FF2B5EF4-FFF2-40B4-BE49-F238E27FC236}">
                <a16:creationId xmlns:a16="http://schemas.microsoft.com/office/drawing/2014/main" id="{23CCD441-127A-4776-8414-69635E9901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53790" y="834390"/>
            <a:ext cx="914400" cy="914400"/>
          </a:xfrm>
          <a:prstGeom prst="rect">
            <a:avLst/>
          </a:prstGeom>
        </p:spPr>
      </p:pic>
      <p:grpSp>
        <p:nvGrpSpPr>
          <p:cNvPr id="4" name="Group 3">
            <a:extLst>
              <a:ext uri="{FF2B5EF4-FFF2-40B4-BE49-F238E27FC236}">
                <a16:creationId xmlns:a16="http://schemas.microsoft.com/office/drawing/2014/main" id="{390BC11B-DC6F-4B86-A474-EDBA9B9C5BED}"/>
              </a:ext>
            </a:extLst>
          </p:cNvPr>
          <p:cNvGrpSpPr/>
          <p:nvPr/>
        </p:nvGrpSpPr>
        <p:grpSpPr>
          <a:xfrm>
            <a:off x="169967" y="2385685"/>
            <a:ext cx="11332883" cy="3918932"/>
            <a:chOff x="169967" y="2385685"/>
            <a:chExt cx="11332883" cy="3918932"/>
          </a:xfrm>
        </p:grpSpPr>
        <p:cxnSp>
          <p:nvCxnSpPr>
            <p:cNvPr id="25" name="Google Shape;91;p16">
              <a:extLst>
                <a:ext uri="{FF2B5EF4-FFF2-40B4-BE49-F238E27FC236}">
                  <a16:creationId xmlns:a16="http://schemas.microsoft.com/office/drawing/2014/main" id="{982BF398-2AE9-43B0-802F-3DEE87A54AE6}"/>
                </a:ext>
              </a:extLst>
            </p:cNvPr>
            <p:cNvCxnSpPr>
              <a:cxnSpLocks/>
              <a:endCxn id="70" idx="2"/>
            </p:cNvCxnSpPr>
            <p:nvPr/>
          </p:nvCxnSpPr>
          <p:spPr>
            <a:xfrm flipV="1">
              <a:off x="1114342" y="4137385"/>
              <a:ext cx="9337158" cy="11944"/>
            </a:xfrm>
            <a:prstGeom prst="straightConnector1">
              <a:avLst/>
            </a:prstGeom>
            <a:noFill/>
            <a:ln w="19050" cap="flat" cmpd="sng">
              <a:solidFill>
                <a:srgbClr val="000000"/>
              </a:solidFill>
              <a:prstDash val="solid"/>
              <a:round/>
              <a:headEnd type="none" w="med" len="med"/>
              <a:tailEnd type="none" w="med" len="med"/>
            </a:ln>
          </p:spPr>
        </p:cxnSp>
        <p:sp>
          <p:nvSpPr>
            <p:cNvPr id="82" name="Google Shape;94;p16">
              <a:extLst>
                <a:ext uri="{FF2B5EF4-FFF2-40B4-BE49-F238E27FC236}">
                  <a16:creationId xmlns:a16="http://schemas.microsoft.com/office/drawing/2014/main" id="{6406E563-B988-47EB-AC3B-DF262169ACE5}"/>
                </a:ext>
              </a:extLst>
            </p:cNvPr>
            <p:cNvSpPr/>
            <p:nvPr/>
          </p:nvSpPr>
          <p:spPr>
            <a:xfrm>
              <a:off x="8190794" y="2394015"/>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p16">
              <a:extLst>
                <a:ext uri="{FF2B5EF4-FFF2-40B4-BE49-F238E27FC236}">
                  <a16:creationId xmlns:a16="http://schemas.microsoft.com/office/drawing/2014/main" id="{9D21ECAE-1953-418C-AD58-90993B66A393}"/>
                </a:ext>
              </a:extLst>
            </p:cNvPr>
            <p:cNvSpPr/>
            <p:nvPr/>
          </p:nvSpPr>
          <p:spPr>
            <a:xfrm>
              <a:off x="8273294" y="2476515"/>
              <a:ext cx="1018800" cy="1018800"/>
            </a:xfrm>
            <a:prstGeom prst="ellipse">
              <a:avLst/>
            </a:prstGeom>
            <a:solidFill>
              <a:srgbClr val="7E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p16">
              <a:extLst>
                <a:ext uri="{FF2B5EF4-FFF2-40B4-BE49-F238E27FC236}">
                  <a16:creationId xmlns:a16="http://schemas.microsoft.com/office/drawing/2014/main" id="{79BC6CEC-3469-4D26-A531-31C49FCBED51}"/>
                </a:ext>
              </a:extLst>
            </p:cNvPr>
            <p:cNvSpPr/>
            <p:nvPr/>
          </p:nvSpPr>
          <p:spPr>
            <a:xfrm>
              <a:off x="8700194" y="3643465"/>
              <a:ext cx="165000" cy="165000"/>
            </a:xfrm>
            <a:prstGeom prst="ellipse">
              <a:avLst/>
            </a:prstGeom>
            <a:solidFill>
              <a:srgbClr val="7E9632"/>
            </a:solidFill>
            <a:ln>
              <a:solidFill>
                <a:srgbClr val="7E963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7;p16">
              <a:extLst>
                <a:ext uri="{FF2B5EF4-FFF2-40B4-BE49-F238E27FC236}">
                  <a16:creationId xmlns:a16="http://schemas.microsoft.com/office/drawing/2014/main" id="{9C11C676-E32B-4780-B12F-89F9787B9B57}"/>
                </a:ext>
              </a:extLst>
            </p:cNvPr>
            <p:cNvSpPr/>
            <p:nvPr/>
          </p:nvSpPr>
          <p:spPr>
            <a:xfrm>
              <a:off x="8734244" y="3874115"/>
              <a:ext cx="96900" cy="96900"/>
            </a:xfrm>
            <a:prstGeom prst="ellipse">
              <a:avLst/>
            </a:prstGeom>
            <a:solidFill>
              <a:srgbClr val="7E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8;p16">
              <a:extLst>
                <a:ext uri="{FF2B5EF4-FFF2-40B4-BE49-F238E27FC236}">
                  <a16:creationId xmlns:a16="http://schemas.microsoft.com/office/drawing/2014/main" id="{0CA121AD-C247-4E0A-A7D9-2A502F47C944}"/>
                </a:ext>
              </a:extLst>
            </p:cNvPr>
            <p:cNvSpPr/>
            <p:nvPr/>
          </p:nvSpPr>
          <p:spPr>
            <a:xfrm>
              <a:off x="8673644" y="4036665"/>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9;p16">
              <a:extLst>
                <a:ext uri="{FF2B5EF4-FFF2-40B4-BE49-F238E27FC236}">
                  <a16:creationId xmlns:a16="http://schemas.microsoft.com/office/drawing/2014/main" id="{F215DD9E-061D-494E-9FC3-830F1AA395DA}"/>
                </a:ext>
              </a:extLst>
            </p:cNvPr>
            <p:cNvSpPr/>
            <p:nvPr/>
          </p:nvSpPr>
          <p:spPr>
            <a:xfrm>
              <a:off x="8723108" y="4071510"/>
              <a:ext cx="148200" cy="148200"/>
            </a:xfrm>
            <a:prstGeom prst="ellipse">
              <a:avLst/>
            </a:prstGeom>
            <a:solidFill>
              <a:srgbClr val="7E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p16">
              <a:extLst>
                <a:ext uri="{FF2B5EF4-FFF2-40B4-BE49-F238E27FC236}">
                  <a16:creationId xmlns:a16="http://schemas.microsoft.com/office/drawing/2014/main" id="{5B2933F9-1105-4E29-8028-2542F1F00D2C}"/>
                </a:ext>
              </a:extLst>
            </p:cNvPr>
            <p:cNvSpPr txBox="1"/>
            <p:nvPr/>
          </p:nvSpPr>
          <p:spPr>
            <a:xfrm>
              <a:off x="7840394" y="4350586"/>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accent5">
                      <a:lumMod val="75000"/>
                    </a:schemeClr>
                  </a:solidFill>
                  <a:latin typeface="+mj-lt"/>
                  <a:ea typeface="Fira Sans Extra Condensed Medium"/>
                  <a:cs typeface="Fira Sans Extra Condensed Medium"/>
                  <a:sym typeface="Fira Sans Extra Condensed Medium"/>
                </a:rPr>
                <a:t>Accessories</a:t>
              </a:r>
              <a:endParaRPr sz="1600" dirty="0">
                <a:solidFill>
                  <a:schemeClr val="accent5">
                    <a:lumMod val="75000"/>
                  </a:schemeClr>
                </a:solidFill>
                <a:latin typeface="+mj-lt"/>
                <a:ea typeface="Fira Sans Extra Condensed Medium"/>
                <a:cs typeface="Fira Sans Extra Condensed Medium"/>
                <a:sym typeface="Fira Sans Extra Condensed Medium"/>
              </a:endParaRPr>
            </a:p>
          </p:txBody>
        </p:sp>
        <p:sp>
          <p:nvSpPr>
            <p:cNvPr id="89" name="Google Shape;101;p16">
              <a:extLst>
                <a:ext uri="{FF2B5EF4-FFF2-40B4-BE49-F238E27FC236}">
                  <a16:creationId xmlns:a16="http://schemas.microsoft.com/office/drawing/2014/main" id="{F08266C1-861E-417C-AB01-B8754AD22491}"/>
                </a:ext>
              </a:extLst>
            </p:cNvPr>
            <p:cNvSpPr txBox="1"/>
            <p:nvPr/>
          </p:nvSpPr>
          <p:spPr>
            <a:xfrm>
              <a:off x="7840394" y="4664073"/>
              <a:ext cx="1884600" cy="1168101"/>
            </a:xfrm>
            <a:prstGeom prst="rect">
              <a:avLst/>
            </a:prstGeom>
            <a:noFill/>
            <a:ln>
              <a:noFill/>
            </a:ln>
          </p:spPr>
          <p:txBody>
            <a:bodyPr spcFirstLastPara="1" wrap="square" lIns="91425" tIns="91425" rIns="91425" bIns="91425" anchor="t" anchorCtr="0">
              <a:noAutofit/>
            </a:bodyPr>
            <a:lstStyle/>
            <a:p>
              <a:pPr lvl="0" algn="ctr"/>
              <a:r>
                <a:rPr lang="en-US" sz="1200" dirty="0">
                  <a:latin typeface="+mj-lt"/>
                  <a:ea typeface="Roboto"/>
                  <a:cs typeface="Roboto"/>
                  <a:sym typeface="Roboto"/>
                </a:rPr>
                <a:t>Mounts, clips, cables, replacement parts, transmitters and nurse call adaptors </a:t>
              </a:r>
            </a:p>
          </p:txBody>
        </p:sp>
        <p:pic>
          <p:nvPicPr>
            <p:cNvPr id="18" name="Graphic 17" descr="Gears">
              <a:extLst>
                <a:ext uri="{FF2B5EF4-FFF2-40B4-BE49-F238E27FC236}">
                  <a16:creationId xmlns:a16="http://schemas.microsoft.com/office/drawing/2014/main" id="{45B34937-4030-49B8-BC67-A4986024B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1186" y="2724031"/>
              <a:ext cx="543015" cy="543015"/>
            </a:xfrm>
            <a:prstGeom prst="rect">
              <a:avLst/>
            </a:prstGeom>
          </p:spPr>
        </p:pic>
        <p:sp>
          <p:nvSpPr>
            <p:cNvPr id="27" name="Google Shape;94;p16">
              <a:extLst>
                <a:ext uri="{FF2B5EF4-FFF2-40B4-BE49-F238E27FC236}">
                  <a16:creationId xmlns:a16="http://schemas.microsoft.com/office/drawing/2014/main" id="{1F9CC48C-5001-4BD1-8C21-946FF5F69AF5}"/>
                </a:ext>
              </a:extLst>
            </p:cNvPr>
            <p:cNvSpPr/>
            <p:nvPr/>
          </p:nvSpPr>
          <p:spPr>
            <a:xfrm>
              <a:off x="520367" y="2394015"/>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p16">
              <a:extLst>
                <a:ext uri="{FF2B5EF4-FFF2-40B4-BE49-F238E27FC236}">
                  <a16:creationId xmlns:a16="http://schemas.microsoft.com/office/drawing/2014/main" id="{060987DB-2B53-45DD-8971-1128320CB2C8}"/>
                </a:ext>
              </a:extLst>
            </p:cNvPr>
            <p:cNvSpPr/>
            <p:nvPr/>
          </p:nvSpPr>
          <p:spPr>
            <a:xfrm>
              <a:off x="602867" y="2476515"/>
              <a:ext cx="1018800" cy="10188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p16">
              <a:extLst>
                <a:ext uri="{FF2B5EF4-FFF2-40B4-BE49-F238E27FC236}">
                  <a16:creationId xmlns:a16="http://schemas.microsoft.com/office/drawing/2014/main" id="{A642CBC9-1388-4E80-B433-A93F71BB5A84}"/>
                </a:ext>
              </a:extLst>
            </p:cNvPr>
            <p:cNvSpPr/>
            <p:nvPr/>
          </p:nvSpPr>
          <p:spPr>
            <a:xfrm>
              <a:off x="1029767" y="3643465"/>
              <a:ext cx="165000" cy="165000"/>
            </a:xfrm>
            <a:prstGeom prst="ellipse">
              <a:avLst/>
            </a:prstGeom>
            <a:solidFill>
              <a:srgbClr val="0B53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p16">
              <a:extLst>
                <a:ext uri="{FF2B5EF4-FFF2-40B4-BE49-F238E27FC236}">
                  <a16:creationId xmlns:a16="http://schemas.microsoft.com/office/drawing/2014/main" id="{190DD5BC-900F-40D7-A796-F2166C271F5B}"/>
                </a:ext>
              </a:extLst>
            </p:cNvPr>
            <p:cNvSpPr/>
            <p:nvPr/>
          </p:nvSpPr>
          <p:spPr>
            <a:xfrm>
              <a:off x="1063817" y="3874115"/>
              <a:ext cx="96900" cy="96900"/>
            </a:xfrm>
            <a:prstGeom prst="ellipse">
              <a:avLst/>
            </a:prstGeom>
            <a:solidFill>
              <a:srgbClr val="0B53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p16">
              <a:extLst>
                <a:ext uri="{FF2B5EF4-FFF2-40B4-BE49-F238E27FC236}">
                  <a16:creationId xmlns:a16="http://schemas.microsoft.com/office/drawing/2014/main" id="{3964AB12-943C-4545-927F-6A68604963FF}"/>
                </a:ext>
              </a:extLst>
            </p:cNvPr>
            <p:cNvSpPr/>
            <p:nvPr/>
          </p:nvSpPr>
          <p:spPr>
            <a:xfrm>
              <a:off x="1003217" y="4036665"/>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p16">
              <a:extLst>
                <a:ext uri="{FF2B5EF4-FFF2-40B4-BE49-F238E27FC236}">
                  <a16:creationId xmlns:a16="http://schemas.microsoft.com/office/drawing/2014/main" id="{0B7455A8-3FE4-4631-AB06-4AC32E439DE6}"/>
                </a:ext>
              </a:extLst>
            </p:cNvPr>
            <p:cNvSpPr/>
            <p:nvPr/>
          </p:nvSpPr>
          <p:spPr>
            <a:xfrm>
              <a:off x="1038167" y="4071510"/>
              <a:ext cx="148200" cy="148200"/>
            </a:xfrm>
            <a:prstGeom prst="ellipse">
              <a:avLst/>
            </a:prstGeom>
            <a:solidFill>
              <a:srgbClr val="0B53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p16">
              <a:extLst>
                <a:ext uri="{FF2B5EF4-FFF2-40B4-BE49-F238E27FC236}">
                  <a16:creationId xmlns:a16="http://schemas.microsoft.com/office/drawing/2014/main" id="{1BA35A7A-95D4-463D-B610-D6918A52F547}"/>
                </a:ext>
              </a:extLst>
            </p:cNvPr>
            <p:cNvSpPr txBox="1"/>
            <p:nvPr/>
          </p:nvSpPr>
          <p:spPr>
            <a:xfrm>
              <a:off x="169967" y="4350586"/>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rgbClr val="0B5395"/>
                  </a:solidFill>
                  <a:latin typeface="+mj-lt"/>
                  <a:ea typeface="Fira Sans Extra Condensed Medium"/>
                  <a:cs typeface="Fira Sans Extra Condensed Medium"/>
                  <a:sym typeface="Fira Sans Extra Condensed Medium"/>
                </a:rPr>
                <a:t>Floor Mats</a:t>
              </a:r>
              <a:endParaRPr sz="1600" dirty="0">
                <a:solidFill>
                  <a:srgbClr val="0B5395"/>
                </a:solidFill>
                <a:latin typeface="+mj-lt"/>
                <a:ea typeface="Fira Sans Extra Condensed Medium"/>
                <a:cs typeface="Fira Sans Extra Condensed Medium"/>
                <a:sym typeface="Fira Sans Extra Condensed Medium"/>
              </a:endParaRPr>
            </a:p>
          </p:txBody>
        </p:sp>
        <p:sp>
          <p:nvSpPr>
            <p:cNvPr id="34" name="Google Shape;101;p16">
              <a:extLst>
                <a:ext uri="{FF2B5EF4-FFF2-40B4-BE49-F238E27FC236}">
                  <a16:creationId xmlns:a16="http://schemas.microsoft.com/office/drawing/2014/main" id="{97622581-1436-4DCB-809D-1D2DC9B0FD1E}"/>
                </a:ext>
              </a:extLst>
            </p:cNvPr>
            <p:cNvSpPr txBox="1"/>
            <p:nvPr/>
          </p:nvSpPr>
          <p:spPr>
            <a:xfrm>
              <a:off x="169967" y="4655998"/>
              <a:ext cx="1884600" cy="1389021"/>
            </a:xfrm>
            <a:prstGeom prst="rect">
              <a:avLst/>
            </a:prstGeom>
            <a:noFill/>
            <a:ln>
              <a:noFill/>
            </a:ln>
          </p:spPr>
          <p:txBody>
            <a:bodyPr spcFirstLastPara="1" wrap="square" lIns="91425" tIns="91425" rIns="91425" bIns="91425" anchor="t" anchorCtr="0">
              <a:noAutofit/>
            </a:bodyPr>
            <a:lstStyle/>
            <a:p>
              <a:pPr algn="ctr" defTabSz="914400"/>
              <a:r>
                <a:rPr lang="en-US" altLang="en-US" sz="1200" kern="0" dirty="0">
                  <a:latin typeface="+mj-lt"/>
                </a:rPr>
                <a:t>P</a:t>
              </a:r>
              <a:r>
                <a:rPr lang="en-US" sz="1200" kern="0" dirty="0">
                  <a:latin typeface="+mj-lt"/>
                </a:rPr>
                <a:t>laced near beds, chairs, and doorways to alert staff if a patient attempts to stand or walk. Available in corded and cordless options.</a:t>
              </a:r>
              <a:endParaRPr lang="en-US" sz="1200" kern="0" dirty="0">
                <a:solidFill>
                  <a:srgbClr val="FFC39F"/>
                </a:solidFill>
                <a:latin typeface="+mj-lt"/>
              </a:endParaRPr>
            </a:p>
          </p:txBody>
        </p:sp>
        <p:sp>
          <p:nvSpPr>
            <p:cNvPr id="36" name="Google Shape;103;p16">
              <a:extLst>
                <a:ext uri="{FF2B5EF4-FFF2-40B4-BE49-F238E27FC236}">
                  <a16:creationId xmlns:a16="http://schemas.microsoft.com/office/drawing/2014/main" id="{479817AE-9443-47D6-A646-71F8C1D23898}"/>
                </a:ext>
              </a:extLst>
            </p:cNvPr>
            <p:cNvSpPr/>
            <p:nvPr/>
          </p:nvSpPr>
          <p:spPr>
            <a:xfrm>
              <a:off x="6359267" y="2394015"/>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p16">
              <a:extLst>
                <a:ext uri="{FF2B5EF4-FFF2-40B4-BE49-F238E27FC236}">
                  <a16:creationId xmlns:a16="http://schemas.microsoft.com/office/drawing/2014/main" id="{FE2244BC-E2DD-4B5F-93C0-5B2E18F551B3}"/>
                </a:ext>
              </a:extLst>
            </p:cNvPr>
            <p:cNvSpPr/>
            <p:nvPr/>
          </p:nvSpPr>
          <p:spPr>
            <a:xfrm>
              <a:off x="6441767" y="2476515"/>
              <a:ext cx="1018800" cy="1018800"/>
            </a:xfrm>
            <a:prstGeom prst="ellipse">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p16">
              <a:extLst>
                <a:ext uri="{FF2B5EF4-FFF2-40B4-BE49-F238E27FC236}">
                  <a16:creationId xmlns:a16="http://schemas.microsoft.com/office/drawing/2014/main" id="{9EE82881-AD2A-479B-8BA1-6BBC5F1F65DE}"/>
                </a:ext>
              </a:extLst>
            </p:cNvPr>
            <p:cNvSpPr/>
            <p:nvPr/>
          </p:nvSpPr>
          <p:spPr>
            <a:xfrm>
              <a:off x="6868667" y="3643465"/>
              <a:ext cx="165000" cy="165000"/>
            </a:xfrm>
            <a:prstGeom prst="ellipse">
              <a:avLst/>
            </a:prstGeom>
            <a:solidFill>
              <a:srgbClr val="0C9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p16">
              <a:extLst>
                <a:ext uri="{FF2B5EF4-FFF2-40B4-BE49-F238E27FC236}">
                  <a16:creationId xmlns:a16="http://schemas.microsoft.com/office/drawing/2014/main" id="{F1E80673-CB64-474E-AE81-5F44F02FF55A}"/>
                </a:ext>
              </a:extLst>
            </p:cNvPr>
            <p:cNvSpPr/>
            <p:nvPr/>
          </p:nvSpPr>
          <p:spPr>
            <a:xfrm>
              <a:off x="6902717" y="3874115"/>
              <a:ext cx="96900" cy="96900"/>
            </a:xfrm>
            <a:prstGeom prst="ellipse">
              <a:avLst/>
            </a:prstGeom>
            <a:solidFill>
              <a:srgbClr val="0C9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p16">
              <a:extLst>
                <a:ext uri="{FF2B5EF4-FFF2-40B4-BE49-F238E27FC236}">
                  <a16:creationId xmlns:a16="http://schemas.microsoft.com/office/drawing/2014/main" id="{4480CFA5-C2E3-4F4B-8269-08B48EFDE8E9}"/>
                </a:ext>
              </a:extLst>
            </p:cNvPr>
            <p:cNvSpPr/>
            <p:nvPr/>
          </p:nvSpPr>
          <p:spPr>
            <a:xfrm>
              <a:off x="6842117" y="4036665"/>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8;p16">
              <a:extLst>
                <a:ext uri="{FF2B5EF4-FFF2-40B4-BE49-F238E27FC236}">
                  <a16:creationId xmlns:a16="http://schemas.microsoft.com/office/drawing/2014/main" id="{CDA9E5FF-EFAD-4E33-A08A-970758C6CA3E}"/>
                </a:ext>
              </a:extLst>
            </p:cNvPr>
            <p:cNvSpPr/>
            <p:nvPr/>
          </p:nvSpPr>
          <p:spPr>
            <a:xfrm>
              <a:off x="6877067" y="4071510"/>
              <a:ext cx="148200" cy="148200"/>
            </a:xfrm>
            <a:prstGeom prst="ellipse">
              <a:avLst/>
            </a:prstGeom>
            <a:solidFill>
              <a:srgbClr val="0C9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p16">
              <a:extLst>
                <a:ext uri="{FF2B5EF4-FFF2-40B4-BE49-F238E27FC236}">
                  <a16:creationId xmlns:a16="http://schemas.microsoft.com/office/drawing/2014/main" id="{4633030B-E5B7-4051-8E83-5172631C1D0A}"/>
                </a:ext>
              </a:extLst>
            </p:cNvPr>
            <p:cNvSpPr txBox="1"/>
            <p:nvPr/>
          </p:nvSpPr>
          <p:spPr>
            <a:xfrm>
              <a:off x="5725650" y="4350586"/>
              <a:ext cx="2379663"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rgbClr val="0C9B74"/>
                  </a:solidFill>
                  <a:latin typeface="+mj-lt"/>
                  <a:ea typeface="Fira Sans Extra Condensed Medium"/>
                  <a:cs typeface="Fira Sans Extra Condensed Medium"/>
                  <a:sym typeface="Fira Sans Extra Condensed Medium"/>
                </a:rPr>
                <a:t>18 Month Sensor Pads</a:t>
              </a:r>
              <a:endParaRPr sz="1600" dirty="0">
                <a:solidFill>
                  <a:srgbClr val="0C9B74"/>
                </a:solidFill>
                <a:latin typeface="+mj-lt"/>
                <a:ea typeface="Fira Sans Extra Condensed Medium"/>
                <a:cs typeface="Fira Sans Extra Condensed Medium"/>
                <a:sym typeface="Fira Sans Extra Condensed Medium"/>
              </a:endParaRPr>
            </a:p>
          </p:txBody>
        </p:sp>
        <p:sp>
          <p:nvSpPr>
            <p:cNvPr id="43" name="Google Shape;110;p16">
              <a:extLst>
                <a:ext uri="{FF2B5EF4-FFF2-40B4-BE49-F238E27FC236}">
                  <a16:creationId xmlns:a16="http://schemas.microsoft.com/office/drawing/2014/main" id="{AF21B943-6690-4A17-8356-79297E6F083B}"/>
                </a:ext>
              </a:extLst>
            </p:cNvPr>
            <p:cNvSpPr txBox="1"/>
            <p:nvPr/>
          </p:nvSpPr>
          <p:spPr>
            <a:xfrm>
              <a:off x="6008867" y="4664072"/>
              <a:ext cx="1884600" cy="1382663"/>
            </a:xfrm>
            <a:prstGeom prst="rect">
              <a:avLst/>
            </a:prstGeom>
            <a:noFill/>
            <a:ln>
              <a:noFill/>
            </a:ln>
          </p:spPr>
          <p:txBody>
            <a:bodyPr spcFirstLastPara="1" wrap="square" lIns="91425" tIns="91425" rIns="91425" bIns="91425" anchor="t" anchorCtr="0">
              <a:noAutofit/>
            </a:bodyPr>
            <a:lstStyle/>
            <a:p>
              <a:pPr algn="just"/>
              <a:r>
                <a:rPr lang="en-US" sz="1200" dirty="0">
                  <a:latin typeface="Advent Pro" panose="020B0604020202020204" charset="0"/>
                </a:rPr>
                <a:t>Reusable – durable, long-lasting (up to 18 months) sensor pads that are available for use on beds, stretchers and chairs with self-audition technology.</a:t>
              </a:r>
            </a:p>
          </p:txBody>
        </p:sp>
        <p:sp>
          <p:nvSpPr>
            <p:cNvPr id="45" name="Google Shape;112;p16">
              <a:extLst>
                <a:ext uri="{FF2B5EF4-FFF2-40B4-BE49-F238E27FC236}">
                  <a16:creationId xmlns:a16="http://schemas.microsoft.com/office/drawing/2014/main" id="{CF217732-07D1-4645-ACAF-2A984D66923F}"/>
                </a:ext>
              </a:extLst>
            </p:cNvPr>
            <p:cNvSpPr/>
            <p:nvPr/>
          </p:nvSpPr>
          <p:spPr>
            <a:xfrm>
              <a:off x="2466667" y="2394015"/>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p16">
              <a:extLst>
                <a:ext uri="{FF2B5EF4-FFF2-40B4-BE49-F238E27FC236}">
                  <a16:creationId xmlns:a16="http://schemas.microsoft.com/office/drawing/2014/main" id="{9D797DE7-966C-43DC-9945-7BD60005B12B}"/>
                </a:ext>
              </a:extLst>
            </p:cNvPr>
            <p:cNvSpPr/>
            <p:nvPr/>
          </p:nvSpPr>
          <p:spPr>
            <a:xfrm>
              <a:off x="2549167" y="2476515"/>
              <a:ext cx="1018800" cy="1018800"/>
            </a:xfrm>
            <a:prstGeom prst="ellipse">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14;p16">
              <a:extLst>
                <a:ext uri="{FF2B5EF4-FFF2-40B4-BE49-F238E27FC236}">
                  <a16:creationId xmlns:a16="http://schemas.microsoft.com/office/drawing/2014/main" id="{A8E3BA11-F3ED-49FD-ACC8-F7173B086A23}"/>
                </a:ext>
              </a:extLst>
            </p:cNvPr>
            <p:cNvSpPr/>
            <p:nvPr/>
          </p:nvSpPr>
          <p:spPr>
            <a:xfrm>
              <a:off x="2976067" y="3643465"/>
              <a:ext cx="165000" cy="165000"/>
            </a:xfrm>
            <a:prstGeom prst="ellipse">
              <a:avLst/>
            </a:prstGeom>
            <a:solidFill>
              <a:srgbClr val="007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5;p16">
              <a:extLst>
                <a:ext uri="{FF2B5EF4-FFF2-40B4-BE49-F238E27FC236}">
                  <a16:creationId xmlns:a16="http://schemas.microsoft.com/office/drawing/2014/main" id="{29A709A8-3298-4F38-9860-D39247C113CD}"/>
                </a:ext>
              </a:extLst>
            </p:cNvPr>
            <p:cNvSpPr/>
            <p:nvPr/>
          </p:nvSpPr>
          <p:spPr>
            <a:xfrm>
              <a:off x="3010117" y="3874115"/>
              <a:ext cx="96900" cy="96900"/>
            </a:xfrm>
            <a:prstGeom prst="ellipse">
              <a:avLst/>
            </a:prstGeom>
            <a:solidFill>
              <a:srgbClr val="007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p16">
              <a:extLst>
                <a:ext uri="{FF2B5EF4-FFF2-40B4-BE49-F238E27FC236}">
                  <a16:creationId xmlns:a16="http://schemas.microsoft.com/office/drawing/2014/main" id="{FF157563-FBD2-4FB6-B344-D07AA1B61309}"/>
                </a:ext>
              </a:extLst>
            </p:cNvPr>
            <p:cNvSpPr/>
            <p:nvPr/>
          </p:nvSpPr>
          <p:spPr>
            <a:xfrm>
              <a:off x="2949517" y="4036665"/>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7;p16">
              <a:extLst>
                <a:ext uri="{FF2B5EF4-FFF2-40B4-BE49-F238E27FC236}">
                  <a16:creationId xmlns:a16="http://schemas.microsoft.com/office/drawing/2014/main" id="{224EC9BA-71E4-418B-B4B5-A429569FCD05}"/>
                </a:ext>
              </a:extLst>
            </p:cNvPr>
            <p:cNvSpPr/>
            <p:nvPr/>
          </p:nvSpPr>
          <p:spPr>
            <a:xfrm>
              <a:off x="2984467" y="4071510"/>
              <a:ext cx="148200" cy="148200"/>
            </a:xfrm>
            <a:prstGeom prst="ellipse">
              <a:avLst/>
            </a:prstGeom>
            <a:solidFill>
              <a:srgbClr val="007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p16">
              <a:extLst>
                <a:ext uri="{FF2B5EF4-FFF2-40B4-BE49-F238E27FC236}">
                  <a16:creationId xmlns:a16="http://schemas.microsoft.com/office/drawing/2014/main" id="{BB4D99B9-253D-42A7-BF80-CC8F73EBE077}"/>
                </a:ext>
              </a:extLst>
            </p:cNvPr>
            <p:cNvSpPr txBox="1"/>
            <p:nvPr/>
          </p:nvSpPr>
          <p:spPr>
            <a:xfrm>
              <a:off x="2116267" y="4350586"/>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rgbClr val="0076A3"/>
                  </a:solidFill>
                  <a:latin typeface="+mj-lt"/>
                  <a:ea typeface="Fira Sans Extra Condensed Medium"/>
                  <a:cs typeface="Fira Sans Extra Condensed Medium"/>
                  <a:sym typeface="Fira Sans Extra Condensed Medium"/>
                </a:rPr>
                <a:t>Seat Belts</a:t>
              </a:r>
              <a:endParaRPr sz="1600" dirty="0">
                <a:solidFill>
                  <a:srgbClr val="0076A3"/>
                </a:solidFill>
                <a:latin typeface="+mj-lt"/>
                <a:ea typeface="Fira Sans Extra Condensed Medium"/>
                <a:cs typeface="Fira Sans Extra Condensed Medium"/>
                <a:sym typeface="Fira Sans Extra Condensed Medium"/>
              </a:endParaRPr>
            </a:p>
          </p:txBody>
        </p:sp>
        <p:sp>
          <p:nvSpPr>
            <p:cNvPr id="52" name="Google Shape;119;p16">
              <a:extLst>
                <a:ext uri="{FF2B5EF4-FFF2-40B4-BE49-F238E27FC236}">
                  <a16:creationId xmlns:a16="http://schemas.microsoft.com/office/drawing/2014/main" id="{508592E4-54E4-4954-B748-0106B56F4B87}"/>
                </a:ext>
              </a:extLst>
            </p:cNvPr>
            <p:cNvSpPr txBox="1"/>
            <p:nvPr/>
          </p:nvSpPr>
          <p:spPr>
            <a:xfrm>
              <a:off x="2116267" y="4664074"/>
              <a:ext cx="1884600" cy="1460035"/>
            </a:xfrm>
            <a:prstGeom prst="rect">
              <a:avLst/>
            </a:prstGeom>
            <a:noFill/>
            <a:ln>
              <a:noFill/>
            </a:ln>
          </p:spPr>
          <p:txBody>
            <a:bodyPr spcFirstLastPara="1" wrap="square" lIns="91425" tIns="91425" rIns="91425" bIns="91425" anchor="t" anchorCtr="0">
              <a:noAutofit/>
            </a:bodyPr>
            <a:lstStyle/>
            <a:p>
              <a:pPr lvl="0" algn="ctr"/>
              <a:r>
                <a:rPr lang="en-US" sz="1200" dirty="0">
                  <a:latin typeface="+mj-lt"/>
                  <a:ea typeface="Roboto"/>
                  <a:cs typeface="Roboto"/>
                  <a:sym typeface="Roboto"/>
                </a:rPr>
                <a:t>In addition to setting off an alarm when unfastened, it also helps keep the patient from sliding down the wheelchair.</a:t>
              </a:r>
            </a:p>
          </p:txBody>
        </p:sp>
        <p:sp>
          <p:nvSpPr>
            <p:cNvPr id="54" name="Google Shape;121;p16">
              <a:extLst>
                <a:ext uri="{FF2B5EF4-FFF2-40B4-BE49-F238E27FC236}">
                  <a16:creationId xmlns:a16="http://schemas.microsoft.com/office/drawing/2014/main" id="{323AB4BA-ADCF-45E0-BF3F-7AAF9C253DB6}"/>
                </a:ext>
              </a:extLst>
            </p:cNvPr>
            <p:cNvSpPr/>
            <p:nvPr/>
          </p:nvSpPr>
          <p:spPr>
            <a:xfrm>
              <a:off x="4412967" y="2394015"/>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2;p16">
              <a:extLst>
                <a:ext uri="{FF2B5EF4-FFF2-40B4-BE49-F238E27FC236}">
                  <a16:creationId xmlns:a16="http://schemas.microsoft.com/office/drawing/2014/main" id="{1C4AE48A-AD3F-4F6A-9BAB-71D85E2DBDA7}"/>
                </a:ext>
              </a:extLst>
            </p:cNvPr>
            <p:cNvSpPr/>
            <p:nvPr/>
          </p:nvSpPr>
          <p:spPr>
            <a:xfrm>
              <a:off x="4495467" y="2476515"/>
              <a:ext cx="1018800" cy="10188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3;p16">
              <a:extLst>
                <a:ext uri="{FF2B5EF4-FFF2-40B4-BE49-F238E27FC236}">
                  <a16:creationId xmlns:a16="http://schemas.microsoft.com/office/drawing/2014/main" id="{25BC1A8A-92BE-4B40-AF60-BCA3F8614EBD}"/>
                </a:ext>
              </a:extLst>
            </p:cNvPr>
            <p:cNvSpPr/>
            <p:nvPr/>
          </p:nvSpPr>
          <p:spPr>
            <a:xfrm>
              <a:off x="4922367" y="3643465"/>
              <a:ext cx="165000" cy="165000"/>
            </a:xfrm>
            <a:prstGeom prst="ellipse">
              <a:avLst/>
            </a:prstGeom>
            <a:solidFill>
              <a:srgbClr val="089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p16">
              <a:extLst>
                <a:ext uri="{FF2B5EF4-FFF2-40B4-BE49-F238E27FC236}">
                  <a16:creationId xmlns:a16="http://schemas.microsoft.com/office/drawing/2014/main" id="{D986544B-78F5-4CB3-BE3B-C4B2D26C4E16}"/>
                </a:ext>
              </a:extLst>
            </p:cNvPr>
            <p:cNvSpPr/>
            <p:nvPr/>
          </p:nvSpPr>
          <p:spPr>
            <a:xfrm>
              <a:off x="4956417" y="3874115"/>
              <a:ext cx="96900" cy="96900"/>
            </a:xfrm>
            <a:prstGeom prst="ellipse">
              <a:avLst/>
            </a:prstGeom>
            <a:solidFill>
              <a:srgbClr val="089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5;p16">
              <a:extLst>
                <a:ext uri="{FF2B5EF4-FFF2-40B4-BE49-F238E27FC236}">
                  <a16:creationId xmlns:a16="http://schemas.microsoft.com/office/drawing/2014/main" id="{A2B861D6-541E-4BC4-B5D5-D7ACFBD17617}"/>
                </a:ext>
              </a:extLst>
            </p:cNvPr>
            <p:cNvSpPr/>
            <p:nvPr/>
          </p:nvSpPr>
          <p:spPr>
            <a:xfrm>
              <a:off x="4895817" y="4036665"/>
              <a:ext cx="218100" cy="218100"/>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6;p16">
              <a:extLst>
                <a:ext uri="{FF2B5EF4-FFF2-40B4-BE49-F238E27FC236}">
                  <a16:creationId xmlns:a16="http://schemas.microsoft.com/office/drawing/2014/main" id="{1FFFAC78-C8E4-48E9-8701-A761510FBBD1}"/>
                </a:ext>
              </a:extLst>
            </p:cNvPr>
            <p:cNvSpPr/>
            <p:nvPr/>
          </p:nvSpPr>
          <p:spPr>
            <a:xfrm>
              <a:off x="4930767" y="4071510"/>
              <a:ext cx="148200" cy="148200"/>
            </a:xfrm>
            <a:prstGeom prst="ellipse">
              <a:avLst/>
            </a:prstGeom>
            <a:solidFill>
              <a:srgbClr val="089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7;p16">
              <a:extLst>
                <a:ext uri="{FF2B5EF4-FFF2-40B4-BE49-F238E27FC236}">
                  <a16:creationId xmlns:a16="http://schemas.microsoft.com/office/drawing/2014/main" id="{8C7A19D3-EDD6-46CF-88C8-8E1EAF3DD75C}"/>
                </a:ext>
              </a:extLst>
            </p:cNvPr>
            <p:cNvSpPr txBox="1"/>
            <p:nvPr/>
          </p:nvSpPr>
          <p:spPr>
            <a:xfrm>
              <a:off x="4062567" y="4350586"/>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rgbClr val="089CA3"/>
                  </a:solidFill>
                  <a:latin typeface="+mj-lt"/>
                  <a:ea typeface="Fira Sans Extra Condensed Medium"/>
                  <a:cs typeface="Fira Sans Extra Condensed Medium"/>
                  <a:sym typeface="Fira Sans Extra Condensed Medium"/>
                </a:rPr>
                <a:t>Toilet Sensor</a:t>
              </a:r>
              <a:endParaRPr sz="1600" dirty="0">
                <a:solidFill>
                  <a:srgbClr val="089CA3"/>
                </a:solidFill>
                <a:latin typeface="+mj-lt"/>
                <a:ea typeface="Fira Sans Extra Condensed Medium"/>
                <a:cs typeface="Fira Sans Extra Condensed Medium"/>
                <a:sym typeface="Fira Sans Extra Condensed Medium"/>
              </a:endParaRPr>
            </a:p>
          </p:txBody>
        </p:sp>
        <p:sp>
          <p:nvSpPr>
            <p:cNvPr id="61" name="Google Shape;128;p16">
              <a:extLst>
                <a:ext uri="{FF2B5EF4-FFF2-40B4-BE49-F238E27FC236}">
                  <a16:creationId xmlns:a16="http://schemas.microsoft.com/office/drawing/2014/main" id="{D67BEBD0-FB8C-417D-8157-4420932B54AD}"/>
                </a:ext>
              </a:extLst>
            </p:cNvPr>
            <p:cNvSpPr txBox="1"/>
            <p:nvPr/>
          </p:nvSpPr>
          <p:spPr>
            <a:xfrm>
              <a:off x="4062567" y="4655998"/>
              <a:ext cx="1884600" cy="1290221"/>
            </a:xfrm>
            <a:prstGeom prst="rect">
              <a:avLst/>
            </a:prstGeom>
            <a:noFill/>
            <a:ln>
              <a:noFill/>
            </a:ln>
          </p:spPr>
          <p:txBody>
            <a:bodyPr spcFirstLastPara="1" wrap="square" lIns="91425" tIns="91425" rIns="91425" bIns="91425" anchor="t" anchorCtr="0">
              <a:noAutofit/>
            </a:bodyPr>
            <a:lstStyle/>
            <a:p>
              <a:pPr algn="ctr" defTabSz="914400"/>
              <a:r>
                <a:rPr lang="en-US" altLang="en-US" sz="1200" kern="0" dirty="0">
                  <a:latin typeface="+mj-lt"/>
                </a:rPr>
                <a:t>M</a:t>
              </a:r>
              <a:r>
                <a:rPr lang="en-US" sz="1200" kern="0" dirty="0">
                  <a:latin typeface="+mj-lt"/>
                </a:rPr>
                <a:t>ounts discreetly underneath the toilet seat so that a patient can be monitored by staff without a loss of privacy.</a:t>
              </a:r>
              <a:endParaRPr lang="en-US" sz="1200" kern="0" dirty="0">
                <a:solidFill>
                  <a:srgbClr val="FFC39F"/>
                </a:solidFill>
                <a:latin typeface="+mj-lt"/>
              </a:endParaRPr>
            </a:p>
          </p:txBody>
        </p:sp>
        <p:sp>
          <p:nvSpPr>
            <p:cNvPr id="12" name="Rectangle: Rounded Corners 11">
              <a:extLst>
                <a:ext uri="{FF2B5EF4-FFF2-40B4-BE49-F238E27FC236}">
                  <a16:creationId xmlns:a16="http://schemas.microsoft.com/office/drawing/2014/main" id="{562CE621-D09A-49E7-A0EA-61CD7D0C958B}"/>
                </a:ext>
              </a:extLst>
            </p:cNvPr>
            <p:cNvSpPr/>
            <p:nvPr/>
          </p:nvSpPr>
          <p:spPr>
            <a:xfrm>
              <a:off x="877013" y="2835952"/>
              <a:ext cx="438935" cy="319175"/>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rson in wheelchair">
              <a:extLst>
                <a:ext uri="{FF2B5EF4-FFF2-40B4-BE49-F238E27FC236}">
                  <a16:creationId xmlns:a16="http://schemas.microsoft.com/office/drawing/2014/main" id="{0D49937E-9042-4FBA-B1C4-288166B2FB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5418" y="2703647"/>
              <a:ext cx="523198" cy="523198"/>
            </a:xfrm>
            <a:prstGeom prst="rect">
              <a:avLst/>
            </a:prstGeom>
          </p:spPr>
        </p:pic>
        <p:pic>
          <p:nvPicPr>
            <p:cNvPr id="11" name="Graphic 10" descr="Toilet">
              <a:extLst>
                <a:ext uri="{FF2B5EF4-FFF2-40B4-BE49-F238E27FC236}">
                  <a16:creationId xmlns:a16="http://schemas.microsoft.com/office/drawing/2014/main" id="{6F8EBC0A-5D68-4796-B4A9-725083ED2D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43268" y="2739340"/>
              <a:ext cx="523198" cy="523198"/>
            </a:xfrm>
            <a:prstGeom prst="rect">
              <a:avLst/>
            </a:prstGeom>
          </p:spPr>
        </p:pic>
        <p:grpSp>
          <p:nvGrpSpPr>
            <p:cNvPr id="20" name="Group 19">
              <a:extLst>
                <a:ext uri="{FF2B5EF4-FFF2-40B4-BE49-F238E27FC236}">
                  <a16:creationId xmlns:a16="http://schemas.microsoft.com/office/drawing/2014/main" id="{F018FE32-FB71-425F-8EF1-11E240F509A1}"/>
                </a:ext>
              </a:extLst>
            </p:cNvPr>
            <p:cNvGrpSpPr/>
            <p:nvPr/>
          </p:nvGrpSpPr>
          <p:grpSpPr>
            <a:xfrm>
              <a:off x="9618250" y="2385685"/>
              <a:ext cx="1884600" cy="3918932"/>
              <a:chOff x="10172921" y="2995115"/>
              <a:chExt cx="1884600" cy="3918932"/>
            </a:xfrm>
          </p:grpSpPr>
          <p:sp>
            <p:nvSpPr>
              <p:cNvPr id="66" name="Google Shape;94;p16">
                <a:extLst>
                  <a:ext uri="{FF2B5EF4-FFF2-40B4-BE49-F238E27FC236}">
                    <a16:creationId xmlns:a16="http://schemas.microsoft.com/office/drawing/2014/main" id="{23CDD3C6-C381-4EAC-B99F-FDE292B774AF}"/>
                  </a:ext>
                </a:extLst>
              </p:cNvPr>
              <p:cNvSpPr/>
              <p:nvPr/>
            </p:nvSpPr>
            <p:spPr>
              <a:xfrm>
                <a:off x="10523321" y="2995115"/>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p16">
                <a:extLst>
                  <a:ext uri="{FF2B5EF4-FFF2-40B4-BE49-F238E27FC236}">
                    <a16:creationId xmlns:a16="http://schemas.microsoft.com/office/drawing/2014/main" id="{A5941422-E1D4-4B30-85A8-69142991494F}"/>
                  </a:ext>
                </a:extLst>
              </p:cNvPr>
              <p:cNvSpPr/>
              <p:nvPr/>
            </p:nvSpPr>
            <p:spPr>
              <a:xfrm>
                <a:off x="10605821" y="3077615"/>
                <a:ext cx="1018800" cy="1018800"/>
              </a:xfrm>
              <a:prstGeom prst="ellipse">
                <a:avLst/>
              </a:prstGeom>
              <a:solidFill>
                <a:srgbClr val="099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6;p16">
                <a:extLst>
                  <a:ext uri="{FF2B5EF4-FFF2-40B4-BE49-F238E27FC236}">
                    <a16:creationId xmlns:a16="http://schemas.microsoft.com/office/drawing/2014/main" id="{45B458A4-EE08-4A6D-BA5B-558818C25C2F}"/>
                  </a:ext>
                </a:extLst>
              </p:cNvPr>
              <p:cNvSpPr/>
              <p:nvPr/>
            </p:nvSpPr>
            <p:spPr>
              <a:xfrm>
                <a:off x="11032721" y="4244565"/>
                <a:ext cx="165000" cy="165000"/>
              </a:xfrm>
              <a:prstGeom prst="ellipse">
                <a:avLst/>
              </a:prstGeom>
              <a:solidFill>
                <a:srgbClr val="099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p16">
                <a:extLst>
                  <a:ext uri="{FF2B5EF4-FFF2-40B4-BE49-F238E27FC236}">
                    <a16:creationId xmlns:a16="http://schemas.microsoft.com/office/drawing/2014/main" id="{80EBE0C8-485F-406C-9B79-B737ADAC2694}"/>
                  </a:ext>
                </a:extLst>
              </p:cNvPr>
              <p:cNvSpPr/>
              <p:nvPr/>
            </p:nvSpPr>
            <p:spPr>
              <a:xfrm>
                <a:off x="11066771" y="4475215"/>
                <a:ext cx="96900" cy="96900"/>
              </a:xfrm>
              <a:prstGeom prst="ellipse">
                <a:avLst/>
              </a:prstGeom>
              <a:solidFill>
                <a:srgbClr val="099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8;p16">
                <a:extLst>
                  <a:ext uri="{FF2B5EF4-FFF2-40B4-BE49-F238E27FC236}">
                    <a16:creationId xmlns:a16="http://schemas.microsoft.com/office/drawing/2014/main" id="{94FE9F05-A323-4616-A4F2-CD59263CBE3D}"/>
                  </a:ext>
                </a:extLst>
              </p:cNvPr>
              <p:cNvSpPr/>
              <p:nvPr/>
            </p:nvSpPr>
            <p:spPr>
              <a:xfrm>
                <a:off x="11006171" y="4637765"/>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9;p16">
                <a:extLst>
                  <a:ext uri="{FF2B5EF4-FFF2-40B4-BE49-F238E27FC236}">
                    <a16:creationId xmlns:a16="http://schemas.microsoft.com/office/drawing/2014/main" id="{E2C85CF6-FFBE-4955-AEDB-708D05C8294C}"/>
                  </a:ext>
                </a:extLst>
              </p:cNvPr>
              <p:cNvSpPr/>
              <p:nvPr/>
            </p:nvSpPr>
            <p:spPr>
              <a:xfrm>
                <a:off x="11055635" y="4687124"/>
                <a:ext cx="148200" cy="148200"/>
              </a:xfrm>
              <a:prstGeom prst="ellipse">
                <a:avLst/>
              </a:prstGeom>
              <a:solidFill>
                <a:srgbClr val="099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0;p16">
                <a:extLst>
                  <a:ext uri="{FF2B5EF4-FFF2-40B4-BE49-F238E27FC236}">
                    <a16:creationId xmlns:a16="http://schemas.microsoft.com/office/drawing/2014/main" id="{15D68580-0968-46EA-8412-9AB6053CFFB0}"/>
                  </a:ext>
                </a:extLst>
              </p:cNvPr>
              <p:cNvSpPr txBox="1"/>
              <p:nvPr/>
            </p:nvSpPr>
            <p:spPr>
              <a:xfrm>
                <a:off x="10172921" y="4951686"/>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rgbClr val="7E9632"/>
                    </a:solidFill>
                    <a:latin typeface="+mj-lt"/>
                    <a:ea typeface="Fira Sans Extra Condensed Medium"/>
                    <a:cs typeface="Fira Sans Extra Condensed Medium"/>
                    <a:sym typeface="Fira Sans Extra Condensed Medium"/>
                  </a:rPr>
                  <a:t>Other FM Monitors</a:t>
                </a:r>
                <a:endParaRPr sz="1600" dirty="0">
                  <a:solidFill>
                    <a:srgbClr val="7E9632"/>
                  </a:solidFill>
                  <a:latin typeface="+mj-lt"/>
                  <a:ea typeface="Fira Sans Extra Condensed Medium"/>
                  <a:cs typeface="Fira Sans Extra Condensed Medium"/>
                  <a:sym typeface="Fira Sans Extra Condensed Medium"/>
                </a:endParaRPr>
              </a:p>
            </p:txBody>
          </p:sp>
          <p:sp>
            <p:nvSpPr>
              <p:cNvPr id="73" name="Google Shape;101;p16">
                <a:extLst>
                  <a:ext uri="{FF2B5EF4-FFF2-40B4-BE49-F238E27FC236}">
                    <a16:creationId xmlns:a16="http://schemas.microsoft.com/office/drawing/2014/main" id="{7B311CDC-005B-4E4E-9A9D-0358525C0673}"/>
                  </a:ext>
                </a:extLst>
              </p:cNvPr>
              <p:cNvSpPr txBox="1"/>
              <p:nvPr/>
            </p:nvSpPr>
            <p:spPr>
              <a:xfrm>
                <a:off x="10172921" y="5265173"/>
                <a:ext cx="1884600" cy="1648874"/>
              </a:xfrm>
              <a:prstGeom prst="rect">
                <a:avLst/>
              </a:prstGeom>
              <a:noFill/>
              <a:ln>
                <a:noFill/>
              </a:ln>
            </p:spPr>
            <p:txBody>
              <a:bodyPr spcFirstLastPara="1" wrap="square" lIns="91425" tIns="91425" rIns="91425" bIns="91425" anchor="t" anchorCtr="0">
                <a:noAutofit/>
              </a:bodyPr>
              <a:lstStyle/>
              <a:p>
                <a:pPr lvl="0" algn="ctr"/>
                <a:r>
                  <a:rPr lang="en-US" sz="1200" dirty="0">
                    <a:latin typeface="+mj-lt"/>
                    <a:ea typeface="Roboto"/>
                    <a:cs typeface="Roboto"/>
                    <a:sym typeface="Roboto"/>
                  </a:rPr>
                  <a:t>Curbell has a selection of FM monitors to meet the need and budget of the facility; pull-string monitors, simple and advance corded only monitors.</a:t>
                </a:r>
              </a:p>
            </p:txBody>
          </p:sp>
        </p:grpSp>
        <p:sp>
          <p:nvSpPr>
            <p:cNvPr id="93" name="Rectangle 1">
              <a:extLst>
                <a:ext uri="{FF2B5EF4-FFF2-40B4-BE49-F238E27FC236}">
                  <a16:creationId xmlns:a16="http://schemas.microsoft.com/office/drawing/2014/main" id="{198CDD5A-C336-4237-841C-19FF6C81D085}"/>
                </a:ext>
              </a:extLst>
            </p:cNvPr>
            <p:cNvSpPr/>
            <p:nvPr/>
          </p:nvSpPr>
          <p:spPr>
            <a:xfrm>
              <a:off x="10329260" y="2637024"/>
              <a:ext cx="447675" cy="653244"/>
            </a:xfrm>
            <a:custGeom>
              <a:avLst/>
              <a:gdLst>
                <a:gd name="connsiteX0" fmla="*/ 0 w 1260211"/>
                <a:gd name="connsiteY0" fmla="*/ 0 h 1947573"/>
                <a:gd name="connsiteX1" fmla="*/ 1260211 w 1260211"/>
                <a:gd name="connsiteY1" fmla="*/ 0 h 1947573"/>
                <a:gd name="connsiteX2" fmla="*/ 1260211 w 1260211"/>
                <a:gd name="connsiteY2" fmla="*/ 1947573 h 1947573"/>
                <a:gd name="connsiteX3" fmla="*/ 0 w 1260211"/>
                <a:gd name="connsiteY3" fmla="*/ 1947573 h 1947573"/>
                <a:gd name="connsiteX4" fmla="*/ 0 w 1260211"/>
                <a:gd name="connsiteY4" fmla="*/ 0 h 1947573"/>
                <a:gd name="connsiteX0" fmla="*/ 4763 w 1260211"/>
                <a:gd name="connsiteY0" fmla="*/ 390525 h 1947573"/>
                <a:gd name="connsiteX1" fmla="*/ 1260211 w 1260211"/>
                <a:gd name="connsiteY1" fmla="*/ 0 h 1947573"/>
                <a:gd name="connsiteX2" fmla="*/ 1260211 w 1260211"/>
                <a:gd name="connsiteY2" fmla="*/ 1947573 h 1947573"/>
                <a:gd name="connsiteX3" fmla="*/ 0 w 1260211"/>
                <a:gd name="connsiteY3" fmla="*/ 1947573 h 1947573"/>
                <a:gd name="connsiteX4" fmla="*/ 4763 w 1260211"/>
                <a:gd name="connsiteY4" fmla="*/ 390525 h 1947573"/>
                <a:gd name="connsiteX0" fmla="*/ 4763 w 1260211"/>
                <a:gd name="connsiteY0" fmla="*/ 390525 h 1947573"/>
                <a:gd name="connsiteX1" fmla="*/ 1260211 w 1260211"/>
                <a:gd name="connsiteY1" fmla="*/ 0 h 1947573"/>
                <a:gd name="connsiteX2" fmla="*/ 1260211 w 1260211"/>
                <a:gd name="connsiteY2" fmla="*/ 1947573 h 1947573"/>
                <a:gd name="connsiteX3" fmla="*/ 0 w 1260211"/>
                <a:gd name="connsiteY3" fmla="*/ 1947573 h 1947573"/>
                <a:gd name="connsiteX4" fmla="*/ 4763 w 1260211"/>
                <a:gd name="connsiteY4" fmla="*/ 390525 h 1947573"/>
                <a:gd name="connsiteX0" fmla="*/ 4763 w 1260211"/>
                <a:gd name="connsiteY0" fmla="*/ 221807 h 1778855"/>
                <a:gd name="connsiteX1" fmla="*/ 1250686 w 1260211"/>
                <a:gd name="connsiteY1" fmla="*/ 183707 h 1778855"/>
                <a:gd name="connsiteX2" fmla="*/ 1260211 w 1260211"/>
                <a:gd name="connsiteY2" fmla="*/ 1778855 h 1778855"/>
                <a:gd name="connsiteX3" fmla="*/ 0 w 1260211"/>
                <a:gd name="connsiteY3" fmla="*/ 1778855 h 1778855"/>
                <a:gd name="connsiteX4" fmla="*/ 4763 w 1260211"/>
                <a:gd name="connsiteY4" fmla="*/ 221807 h 1778855"/>
                <a:gd name="connsiteX0" fmla="*/ 4763 w 1260211"/>
                <a:gd name="connsiteY0" fmla="*/ 381724 h 1938772"/>
                <a:gd name="connsiteX1" fmla="*/ 1250686 w 1260211"/>
                <a:gd name="connsiteY1" fmla="*/ 343624 h 1938772"/>
                <a:gd name="connsiteX2" fmla="*/ 1260211 w 1260211"/>
                <a:gd name="connsiteY2" fmla="*/ 1938772 h 1938772"/>
                <a:gd name="connsiteX3" fmla="*/ 0 w 1260211"/>
                <a:gd name="connsiteY3" fmla="*/ 1938772 h 1938772"/>
                <a:gd name="connsiteX4" fmla="*/ 4763 w 1260211"/>
                <a:gd name="connsiteY4" fmla="*/ 381724 h 1938772"/>
                <a:gd name="connsiteX0" fmla="*/ 4763 w 1260211"/>
                <a:gd name="connsiteY0" fmla="*/ 381724 h 1938772"/>
                <a:gd name="connsiteX1" fmla="*/ 1236399 w 1260211"/>
                <a:gd name="connsiteY1" fmla="*/ 343624 h 1938772"/>
                <a:gd name="connsiteX2" fmla="*/ 1260211 w 1260211"/>
                <a:gd name="connsiteY2" fmla="*/ 1938772 h 1938772"/>
                <a:gd name="connsiteX3" fmla="*/ 0 w 1260211"/>
                <a:gd name="connsiteY3" fmla="*/ 1938772 h 1938772"/>
                <a:gd name="connsiteX4" fmla="*/ 4763 w 1260211"/>
                <a:gd name="connsiteY4" fmla="*/ 381724 h 1938772"/>
                <a:gd name="connsiteX0" fmla="*/ 4763 w 1260211"/>
                <a:gd name="connsiteY0" fmla="*/ 390540 h 1947588"/>
                <a:gd name="connsiteX1" fmla="*/ 1236399 w 1260211"/>
                <a:gd name="connsiteY1" fmla="*/ 352440 h 1947588"/>
                <a:gd name="connsiteX2" fmla="*/ 1260211 w 1260211"/>
                <a:gd name="connsiteY2" fmla="*/ 1947588 h 1947588"/>
                <a:gd name="connsiteX3" fmla="*/ 0 w 1260211"/>
                <a:gd name="connsiteY3" fmla="*/ 1947588 h 1947588"/>
                <a:gd name="connsiteX4" fmla="*/ 4763 w 1260211"/>
                <a:gd name="connsiteY4" fmla="*/ 390540 h 1947588"/>
                <a:gd name="connsiteX0" fmla="*/ 4763 w 1260211"/>
                <a:gd name="connsiteY0" fmla="*/ 406681 h 1963729"/>
                <a:gd name="connsiteX1" fmla="*/ 1236399 w 1260211"/>
                <a:gd name="connsiteY1" fmla="*/ 368581 h 1963729"/>
                <a:gd name="connsiteX2" fmla="*/ 1260211 w 1260211"/>
                <a:gd name="connsiteY2" fmla="*/ 1963729 h 1963729"/>
                <a:gd name="connsiteX3" fmla="*/ 0 w 1260211"/>
                <a:gd name="connsiteY3" fmla="*/ 1963729 h 1963729"/>
                <a:gd name="connsiteX4" fmla="*/ 4763 w 1260211"/>
                <a:gd name="connsiteY4" fmla="*/ 406681 h 1963729"/>
                <a:gd name="connsiteX0" fmla="*/ 4763 w 1250686"/>
                <a:gd name="connsiteY0" fmla="*/ 406681 h 1963729"/>
                <a:gd name="connsiteX1" fmla="*/ 1236399 w 1250686"/>
                <a:gd name="connsiteY1" fmla="*/ 368581 h 1963729"/>
                <a:gd name="connsiteX2" fmla="*/ 1250686 w 1250686"/>
                <a:gd name="connsiteY2" fmla="*/ 1954204 h 1963729"/>
                <a:gd name="connsiteX3" fmla="*/ 0 w 1250686"/>
                <a:gd name="connsiteY3" fmla="*/ 1963729 h 1963729"/>
                <a:gd name="connsiteX4" fmla="*/ 4763 w 1250686"/>
                <a:gd name="connsiteY4" fmla="*/ 406681 h 1963729"/>
                <a:gd name="connsiteX0" fmla="*/ 4763 w 1250686"/>
                <a:gd name="connsiteY0" fmla="*/ 399456 h 1956504"/>
                <a:gd name="connsiteX1" fmla="*/ 1241162 w 1250686"/>
                <a:gd name="connsiteY1" fmla="*/ 375643 h 1956504"/>
                <a:gd name="connsiteX2" fmla="*/ 1250686 w 1250686"/>
                <a:gd name="connsiteY2" fmla="*/ 1946979 h 1956504"/>
                <a:gd name="connsiteX3" fmla="*/ 0 w 1250686"/>
                <a:gd name="connsiteY3" fmla="*/ 1956504 h 1956504"/>
                <a:gd name="connsiteX4" fmla="*/ 4763 w 1250686"/>
                <a:gd name="connsiteY4" fmla="*/ 399456 h 1956504"/>
                <a:gd name="connsiteX0" fmla="*/ 4763 w 1245923"/>
                <a:gd name="connsiteY0" fmla="*/ 399456 h 1956504"/>
                <a:gd name="connsiteX1" fmla="*/ 1241162 w 1245923"/>
                <a:gd name="connsiteY1" fmla="*/ 375643 h 1956504"/>
                <a:gd name="connsiteX2" fmla="*/ 1245923 w 1245923"/>
                <a:gd name="connsiteY2" fmla="*/ 1946979 h 1956504"/>
                <a:gd name="connsiteX3" fmla="*/ 0 w 1245923"/>
                <a:gd name="connsiteY3" fmla="*/ 1956504 h 1956504"/>
                <a:gd name="connsiteX4" fmla="*/ 4763 w 1245923"/>
                <a:gd name="connsiteY4" fmla="*/ 399456 h 1956504"/>
                <a:gd name="connsiteX0" fmla="*/ 4763 w 1243542"/>
                <a:gd name="connsiteY0" fmla="*/ 399456 h 1956504"/>
                <a:gd name="connsiteX1" fmla="*/ 1241162 w 1243542"/>
                <a:gd name="connsiteY1" fmla="*/ 375643 h 1956504"/>
                <a:gd name="connsiteX2" fmla="*/ 1243542 w 1243542"/>
                <a:gd name="connsiteY2" fmla="*/ 1949360 h 1956504"/>
                <a:gd name="connsiteX3" fmla="*/ 0 w 1243542"/>
                <a:gd name="connsiteY3" fmla="*/ 1956504 h 1956504"/>
                <a:gd name="connsiteX4" fmla="*/ 4763 w 1243542"/>
                <a:gd name="connsiteY4" fmla="*/ 399456 h 1956504"/>
                <a:gd name="connsiteX0" fmla="*/ 4763 w 1243542"/>
                <a:gd name="connsiteY0" fmla="*/ 394713 h 1951761"/>
                <a:gd name="connsiteX1" fmla="*/ 1238845 w 1243542"/>
                <a:gd name="connsiteY1" fmla="*/ 380441 h 1951761"/>
                <a:gd name="connsiteX2" fmla="*/ 1243542 w 1243542"/>
                <a:gd name="connsiteY2" fmla="*/ 1944617 h 1951761"/>
                <a:gd name="connsiteX3" fmla="*/ 0 w 1243542"/>
                <a:gd name="connsiteY3" fmla="*/ 1951761 h 1951761"/>
                <a:gd name="connsiteX4" fmla="*/ 4763 w 1243542"/>
                <a:gd name="connsiteY4" fmla="*/ 394713 h 195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542" h="1951761">
                  <a:moveTo>
                    <a:pt x="4763" y="394713"/>
                  </a:moveTo>
                  <a:cubicBezTo>
                    <a:pt x="175596" y="-145037"/>
                    <a:pt x="1039438" y="-113272"/>
                    <a:pt x="1238845" y="380441"/>
                  </a:cubicBezTo>
                  <a:cubicBezTo>
                    <a:pt x="1242020" y="904220"/>
                    <a:pt x="1240367" y="1420838"/>
                    <a:pt x="1243542" y="1944617"/>
                  </a:cubicBezTo>
                  <a:lnTo>
                    <a:pt x="0" y="1951761"/>
                  </a:lnTo>
                  <a:cubicBezTo>
                    <a:pt x="1588" y="1432745"/>
                    <a:pt x="3175" y="913729"/>
                    <a:pt x="4763" y="394713"/>
                  </a:cubicBezTo>
                  <a:close/>
                </a:path>
              </a:pathLst>
            </a:cu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94" name="Rectangle 1">
              <a:extLst>
                <a:ext uri="{FF2B5EF4-FFF2-40B4-BE49-F238E27FC236}">
                  <a16:creationId xmlns:a16="http://schemas.microsoft.com/office/drawing/2014/main" id="{E9537EDE-C92B-473F-8D65-BF6B07CD03CD}"/>
                </a:ext>
              </a:extLst>
            </p:cNvPr>
            <p:cNvSpPr/>
            <p:nvPr/>
          </p:nvSpPr>
          <p:spPr>
            <a:xfrm>
              <a:off x="10362654" y="2662844"/>
              <a:ext cx="376174" cy="596777"/>
            </a:xfrm>
            <a:custGeom>
              <a:avLst/>
              <a:gdLst>
                <a:gd name="connsiteX0" fmla="*/ 0 w 1260211"/>
                <a:gd name="connsiteY0" fmla="*/ 0 h 1947573"/>
                <a:gd name="connsiteX1" fmla="*/ 1260211 w 1260211"/>
                <a:gd name="connsiteY1" fmla="*/ 0 h 1947573"/>
                <a:gd name="connsiteX2" fmla="*/ 1260211 w 1260211"/>
                <a:gd name="connsiteY2" fmla="*/ 1947573 h 1947573"/>
                <a:gd name="connsiteX3" fmla="*/ 0 w 1260211"/>
                <a:gd name="connsiteY3" fmla="*/ 1947573 h 1947573"/>
                <a:gd name="connsiteX4" fmla="*/ 0 w 1260211"/>
                <a:gd name="connsiteY4" fmla="*/ 0 h 1947573"/>
                <a:gd name="connsiteX0" fmla="*/ 4763 w 1260211"/>
                <a:gd name="connsiteY0" fmla="*/ 390525 h 1947573"/>
                <a:gd name="connsiteX1" fmla="*/ 1260211 w 1260211"/>
                <a:gd name="connsiteY1" fmla="*/ 0 h 1947573"/>
                <a:gd name="connsiteX2" fmla="*/ 1260211 w 1260211"/>
                <a:gd name="connsiteY2" fmla="*/ 1947573 h 1947573"/>
                <a:gd name="connsiteX3" fmla="*/ 0 w 1260211"/>
                <a:gd name="connsiteY3" fmla="*/ 1947573 h 1947573"/>
                <a:gd name="connsiteX4" fmla="*/ 4763 w 1260211"/>
                <a:gd name="connsiteY4" fmla="*/ 390525 h 1947573"/>
                <a:gd name="connsiteX0" fmla="*/ 4763 w 1260211"/>
                <a:gd name="connsiteY0" fmla="*/ 390525 h 1947573"/>
                <a:gd name="connsiteX1" fmla="*/ 1260211 w 1260211"/>
                <a:gd name="connsiteY1" fmla="*/ 0 h 1947573"/>
                <a:gd name="connsiteX2" fmla="*/ 1260211 w 1260211"/>
                <a:gd name="connsiteY2" fmla="*/ 1947573 h 1947573"/>
                <a:gd name="connsiteX3" fmla="*/ 0 w 1260211"/>
                <a:gd name="connsiteY3" fmla="*/ 1947573 h 1947573"/>
                <a:gd name="connsiteX4" fmla="*/ 4763 w 1260211"/>
                <a:gd name="connsiteY4" fmla="*/ 390525 h 1947573"/>
                <a:gd name="connsiteX0" fmla="*/ 4763 w 1260211"/>
                <a:gd name="connsiteY0" fmla="*/ 221807 h 1778855"/>
                <a:gd name="connsiteX1" fmla="*/ 1250686 w 1260211"/>
                <a:gd name="connsiteY1" fmla="*/ 183707 h 1778855"/>
                <a:gd name="connsiteX2" fmla="*/ 1260211 w 1260211"/>
                <a:gd name="connsiteY2" fmla="*/ 1778855 h 1778855"/>
                <a:gd name="connsiteX3" fmla="*/ 0 w 1260211"/>
                <a:gd name="connsiteY3" fmla="*/ 1778855 h 1778855"/>
                <a:gd name="connsiteX4" fmla="*/ 4763 w 1260211"/>
                <a:gd name="connsiteY4" fmla="*/ 221807 h 1778855"/>
                <a:gd name="connsiteX0" fmla="*/ 4763 w 1260211"/>
                <a:gd name="connsiteY0" fmla="*/ 381724 h 1938772"/>
                <a:gd name="connsiteX1" fmla="*/ 1250686 w 1260211"/>
                <a:gd name="connsiteY1" fmla="*/ 343624 h 1938772"/>
                <a:gd name="connsiteX2" fmla="*/ 1260211 w 1260211"/>
                <a:gd name="connsiteY2" fmla="*/ 1938772 h 1938772"/>
                <a:gd name="connsiteX3" fmla="*/ 0 w 1260211"/>
                <a:gd name="connsiteY3" fmla="*/ 1938772 h 1938772"/>
                <a:gd name="connsiteX4" fmla="*/ 4763 w 1260211"/>
                <a:gd name="connsiteY4" fmla="*/ 381724 h 1938772"/>
                <a:gd name="connsiteX0" fmla="*/ 4763 w 1260211"/>
                <a:gd name="connsiteY0" fmla="*/ 381724 h 1938772"/>
                <a:gd name="connsiteX1" fmla="*/ 1236399 w 1260211"/>
                <a:gd name="connsiteY1" fmla="*/ 343624 h 1938772"/>
                <a:gd name="connsiteX2" fmla="*/ 1260211 w 1260211"/>
                <a:gd name="connsiteY2" fmla="*/ 1938772 h 1938772"/>
                <a:gd name="connsiteX3" fmla="*/ 0 w 1260211"/>
                <a:gd name="connsiteY3" fmla="*/ 1938772 h 1938772"/>
                <a:gd name="connsiteX4" fmla="*/ 4763 w 1260211"/>
                <a:gd name="connsiteY4" fmla="*/ 381724 h 1938772"/>
                <a:gd name="connsiteX0" fmla="*/ 4763 w 1260211"/>
                <a:gd name="connsiteY0" fmla="*/ 390540 h 1947588"/>
                <a:gd name="connsiteX1" fmla="*/ 1236399 w 1260211"/>
                <a:gd name="connsiteY1" fmla="*/ 352440 h 1947588"/>
                <a:gd name="connsiteX2" fmla="*/ 1260211 w 1260211"/>
                <a:gd name="connsiteY2" fmla="*/ 1947588 h 1947588"/>
                <a:gd name="connsiteX3" fmla="*/ 0 w 1260211"/>
                <a:gd name="connsiteY3" fmla="*/ 1947588 h 1947588"/>
                <a:gd name="connsiteX4" fmla="*/ 4763 w 1260211"/>
                <a:gd name="connsiteY4" fmla="*/ 390540 h 1947588"/>
                <a:gd name="connsiteX0" fmla="*/ 4763 w 1260211"/>
                <a:gd name="connsiteY0" fmla="*/ 406681 h 1963729"/>
                <a:gd name="connsiteX1" fmla="*/ 1236399 w 1260211"/>
                <a:gd name="connsiteY1" fmla="*/ 368581 h 1963729"/>
                <a:gd name="connsiteX2" fmla="*/ 1260211 w 1260211"/>
                <a:gd name="connsiteY2" fmla="*/ 1963729 h 1963729"/>
                <a:gd name="connsiteX3" fmla="*/ 0 w 1260211"/>
                <a:gd name="connsiteY3" fmla="*/ 1963729 h 1963729"/>
                <a:gd name="connsiteX4" fmla="*/ 4763 w 1260211"/>
                <a:gd name="connsiteY4" fmla="*/ 406681 h 1963729"/>
                <a:gd name="connsiteX0" fmla="*/ 4763 w 1250686"/>
                <a:gd name="connsiteY0" fmla="*/ 406681 h 1963729"/>
                <a:gd name="connsiteX1" fmla="*/ 1236399 w 1250686"/>
                <a:gd name="connsiteY1" fmla="*/ 368581 h 1963729"/>
                <a:gd name="connsiteX2" fmla="*/ 1250686 w 1250686"/>
                <a:gd name="connsiteY2" fmla="*/ 1954204 h 1963729"/>
                <a:gd name="connsiteX3" fmla="*/ 0 w 1250686"/>
                <a:gd name="connsiteY3" fmla="*/ 1963729 h 1963729"/>
                <a:gd name="connsiteX4" fmla="*/ 4763 w 1250686"/>
                <a:gd name="connsiteY4" fmla="*/ 406681 h 1963729"/>
                <a:gd name="connsiteX0" fmla="*/ 4763 w 1250686"/>
                <a:gd name="connsiteY0" fmla="*/ 399456 h 1956504"/>
                <a:gd name="connsiteX1" fmla="*/ 1241162 w 1250686"/>
                <a:gd name="connsiteY1" fmla="*/ 375643 h 1956504"/>
                <a:gd name="connsiteX2" fmla="*/ 1250686 w 1250686"/>
                <a:gd name="connsiteY2" fmla="*/ 1946979 h 1956504"/>
                <a:gd name="connsiteX3" fmla="*/ 0 w 1250686"/>
                <a:gd name="connsiteY3" fmla="*/ 1956504 h 1956504"/>
                <a:gd name="connsiteX4" fmla="*/ 4763 w 1250686"/>
                <a:gd name="connsiteY4" fmla="*/ 399456 h 1956504"/>
                <a:gd name="connsiteX0" fmla="*/ 4763 w 1245923"/>
                <a:gd name="connsiteY0" fmla="*/ 399456 h 1956504"/>
                <a:gd name="connsiteX1" fmla="*/ 1241162 w 1245923"/>
                <a:gd name="connsiteY1" fmla="*/ 375643 h 1956504"/>
                <a:gd name="connsiteX2" fmla="*/ 1245923 w 1245923"/>
                <a:gd name="connsiteY2" fmla="*/ 1946979 h 1956504"/>
                <a:gd name="connsiteX3" fmla="*/ 0 w 1245923"/>
                <a:gd name="connsiteY3" fmla="*/ 1956504 h 1956504"/>
                <a:gd name="connsiteX4" fmla="*/ 4763 w 1245923"/>
                <a:gd name="connsiteY4" fmla="*/ 399456 h 1956504"/>
                <a:gd name="connsiteX0" fmla="*/ 4763 w 1243542"/>
                <a:gd name="connsiteY0" fmla="*/ 399456 h 1956504"/>
                <a:gd name="connsiteX1" fmla="*/ 1241162 w 1243542"/>
                <a:gd name="connsiteY1" fmla="*/ 375643 h 1956504"/>
                <a:gd name="connsiteX2" fmla="*/ 1243542 w 1243542"/>
                <a:gd name="connsiteY2" fmla="*/ 1949360 h 1956504"/>
                <a:gd name="connsiteX3" fmla="*/ 0 w 1243542"/>
                <a:gd name="connsiteY3" fmla="*/ 1956504 h 1956504"/>
                <a:gd name="connsiteX4" fmla="*/ 4763 w 1243542"/>
                <a:gd name="connsiteY4" fmla="*/ 399456 h 1956504"/>
                <a:gd name="connsiteX0" fmla="*/ 4763 w 1243542"/>
                <a:gd name="connsiteY0" fmla="*/ 394713 h 1951761"/>
                <a:gd name="connsiteX1" fmla="*/ 1238845 w 1243542"/>
                <a:gd name="connsiteY1" fmla="*/ 380441 h 1951761"/>
                <a:gd name="connsiteX2" fmla="*/ 1243542 w 1243542"/>
                <a:gd name="connsiteY2" fmla="*/ 1944617 h 1951761"/>
                <a:gd name="connsiteX3" fmla="*/ 0 w 1243542"/>
                <a:gd name="connsiteY3" fmla="*/ 1951761 h 1951761"/>
                <a:gd name="connsiteX4" fmla="*/ 4763 w 1243542"/>
                <a:gd name="connsiteY4" fmla="*/ 394713 h 195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542" h="1951761">
                  <a:moveTo>
                    <a:pt x="4763" y="394713"/>
                  </a:moveTo>
                  <a:cubicBezTo>
                    <a:pt x="175596" y="-145037"/>
                    <a:pt x="1039438" y="-113272"/>
                    <a:pt x="1238845" y="380441"/>
                  </a:cubicBezTo>
                  <a:cubicBezTo>
                    <a:pt x="1242020" y="904220"/>
                    <a:pt x="1240367" y="1420838"/>
                    <a:pt x="1243542" y="1944617"/>
                  </a:cubicBezTo>
                  <a:lnTo>
                    <a:pt x="0" y="1951761"/>
                  </a:lnTo>
                  <a:cubicBezTo>
                    <a:pt x="1588" y="1432745"/>
                    <a:pt x="3175" y="913729"/>
                    <a:pt x="4763" y="394713"/>
                  </a:cubicBezTo>
                  <a:close/>
                </a:path>
              </a:pathLst>
            </a:cu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95" name="Rectangle 2">
              <a:extLst>
                <a:ext uri="{FF2B5EF4-FFF2-40B4-BE49-F238E27FC236}">
                  <a16:creationId xmlns:a16="http://schemas.microsoft.com/office/drawing/2014/main" id="{B091D99F-2C79-4C51-B5F1-C85A7FC7DA22}"/>
                </a:ext>
              </a:extLst>
            </p:cNvPr>
            <p:cNvSpPr/>
            <p:nvPr/>
          </p:nvSpPr>
          <p:spPr>
            <a:xfrm>
              <a:off x="10361555" y="2666745"/>
              <a:ext cx="376940" cy="218747"/>
            </a:xfrm>
            <a:custGeom>
              <a:avLst/>
              <a:gdLst>
                <a:gd name="connsiteX0" fmla="*/ 0 w 1169195"/>
                <a:gd name="connsiteY0" fmla="*/ 0 h 610271"/>
                <a:gd name="connsiteX1" fmla="*/ 1169195 w 1169195"/>
                <a:gd name="connsiteY1" fmla="*/ 0 h 610271"/>
                <a:gd name="connsiteX2" fmla="*/ 1169195 w 1169195"/>
                <a:gd name="connsiteY2" fmla="*/ 610271 h 610271"/>
                <a:gd name="connsiteX3" fmla="*/ 0 w 1169195"/>
                <a:gd name="connsiteY3" fmla="*/ 610271 h 610271"/>
                <a:gd name="connsiteX4" fmla="*/ 0 w 1169195"/>
                <a:gd name="connsiteY4" fmla="*/ 0 h 610271"/>
                <a:gd name="connsiteX0" fmla="*/ 0 w 1169195"/>
                <a:gd name="connsiteY0" fmla="*/ 0 h 610271"/>
                <a:gd name="connsiteX1" fmla="*/ 1169195 w 1169195"/>
                <a:gd name="connsiteY1" fmla="*/ 0 h 610271"/>
                <a:gd name="connsiteX2" fmla="*/ 1169195 w 1169195"/>
                <a:gd name="connsiteY2" fmla="*/ 610271 h 610271"/>
                <a:gd name="connsiteX3" fmla="*/ 0 w 1169195"/>
                <a:gd name="connsiteY3" fmla="*/ 610271 h 610271"/>
                <a:gd name="connsiteX4" fmla="*/ 0 w 1169195"/>
                <a:gd name="connsiteY4" fmla="*/ 0 h 610271"/>
                <a:gd name="connsiteX0" fmla="*/ 0 w 1169195"/>
                <a:gd name="connsiteY0" fmla="*/ 0 h 610271"/>
                <a:gd name="connsiteX1" fmla="*/ 1169195 w 1169195"/>
                <a:gd name="connsiteY1" fmla="*/ 0 h 610271"/>
                <a:gd name="connsiteX2" fmla="*/ 1169195 w 1169195"/>
                <a:gd name="connsiteY2" fmla="*/ 610271 h 610271"/>
                <a:gd name="connsiteX3" fmla="*/ 0 w 1169195"/>
                <a:gd name="connsiteY3" fmla="*/ 610271 h 610271"/>
                <a:gd name="connsiteX4" fmla="*/ 0 w 1169195"/>
                <a:gd name="connsiteY4" fmla="*/ 0 h 610271"/>
                <a:gd name="connsiteX0" fmla="*/ 0 w 1169195"/>
                <a:gd name="connsiteY0" fmla="*/ 0 h 610271"/>
                <a:gd name="connsiteX1" fmla="*/ 1169195 w 1169195"/>
                <a:gd name="connsiteY1" fmla="*/ 0 h 610271"/>
                <a:gd name="connsiteX2" fmla="*/ 1169195 w 1169195"/>
                <a:gd name="connsiteY2" fmla="*/ 610271 h 610271"/>
                <a:gd name="connsiteX3" fmla="*/ 0 w 1169195"/>
                <a:gd name="connsiteY3" fmla="*/ 610271 h 610271"/>
                <a:gd name="connsiteX4" fmla="*/ 0 w 1169195"/>
                <a:gd name="connsiteY4" fmla="*/ 0 h 610271"/>
                <a:gd name="connsiteX0" fmla="*/ 0 w 1169195"/>
                <a:gd name="connsiteY0" fmla="*/ 0 h 610271"/>
                <a:gd name="connsiteX1" fmla="*/ 1169195 w 1169195"/>
                <a:gd name="connsiteY1" fmla="*/ 0 h 610271"/>
                <a:gd name="connsiteX2" fmla="*/ 1169195 w 1169195"/>
                <a:gd name="connsiteY2" fmla="*/ 610271 h 610271"/>
                <a:gd name="connsiteX3" fmla="*/ 0 w 1169195"/>
                <a:gd name="connsiteY3" fmla="*/ 610271 h 610271"/>
                <a:gd name="connsiteX4" fmla="*/ 0 w 1169195"/>
                <a:gd name="connsiteY4" fmla="*/ 0 h 610271"/>
                <a:gd name="connsiteX0" fmla="*/ 0 w 1169195"/>
                <a:gd name="connsiteY0" fmla="*/ 328612 h 610271"/>
                <a:gd name="connsiteX1" fmla="*/ 1169195 w 1169195"/>
                <a:gd name="connsiteY1" fmla="*/ 0 h 610271"/>
                <a:gd name="connsiteX2" fmla="*/ 1169195 w 1169195"/>
                <a:gd name="connsiteY2" fmla="*/ 610271 h 610271"/>
                <a:gd name="connsiteX3" fmla="*/ 0 w 1169195"/>
                <a:gd name="connsiteY3" fmla="*/ 610271 h 610271"/>
                <a:gd name="connsiteX4" fmla="*/ 0 w 1169195"/>
                <a:gd name="connsiteY4" fmla="*/ 328612 h 610271"/>
                <a:gd name="connsiteX0" fmla="*/ 0 w 1171577"/>
                <a:gd name="connsiteY0" fmla="*/ 0 h 281659"/>
                <a:gd name="connsiteX1" fmla="*/ 1171577 w 1171577"/>
                <a:gd name="connsiteY1" fmla="*/ 7144 h 281659"/>
                <a:gd name="connsiteX2" fmla="*/ 1169195 w 1171577"/>
                <a:gd name="connsiteY2" fmla="*/ 281659 h 281659"/>
                <a:gd name="connsiteX3" fmla="*/ 0 w 1171577"/>
                <a:gd name="connsiteY3" fmla="*/ 281659 h 281659"/>
                <a:gd name="connsiteX4" fmla="*/ 0 w 1171577"/>
                <a:gd name="connsiteY4" fmla="*/ 0 h 281659"/>
                <a:gd name="connsiteX0" fmla="*/ 0 w 1171577"/>
                <a:gd name="connsiteY0" fmla="*/ 221728 h 503387"/>
                <a:gd name="connsiteX1" fmla="*/ 1171577 w 1171577"/>
                <a:gd name="connsiteY1" fmla="*/ 228872 h 503387"/>
                <a:gd name="connsiteX2" fmla="*/ 1169195 w 1171577"/>
                <a:gd name="connsiteY2" fmla="*/ 503387 h 503387"/>
                <a:gd name="connsiteX3" fmla="*/ 0 w 1171577"/>
                <a:gd name="connsiteY3" fmla="*/ 503387 h 503387"/>
                <a:gd name="connsiteX4" fmla="*/ 0 w 1171577"/>
                <a:gd name="connsiteY4" fmla="*/ 221728 h 503387"/>
                <a:gd name="connsiteX0" fmla="*/ 0 w 1171577"/>
                <a:gd name="connsiteY0" fmla="*/ 343641 h 625300"/>
                <a:gd name="connsiteX1" fmla="*/ 1171577 w 1171577"/>
                <a:gd name="connsiteY1" fmla="*/ 350785 h 625300"/>
                <a:gd name="connsiteX2" fmla="*/ 1169195 w 1171577"/>
                <a:gd name="connsiteY2" fmla="*/ 625300 h 625300"/>
                <a:gd name="connsiteX3" fmla="*/ 0 w 1171577"/>
                <a:gd name="connsiteY3" fmla="*/ 625300 h 625300"/>
                <a:gd name="connsiteX4" fmla="*/ 0 w 1171577"/>
                <a:gd name="connsiteY4" fmla="*/ 343641 h 625300"/>
                <a:gd name="connsiteX0" fmla="*/ 0 w 1171577"/>
                <a:gd name="connsiteY0" fmla="*/ 340850 h 622509"/>
                <a:gd name="connsiteX1" fmla="*/ 1171577 w 1171577"/>
                <a:gd name="connsiteY1" fmla="*/ 347994 h 622509"/>
                <a:gd name="connsiteX2" fmla="*/ 1169195 w 1171577"/>
                <a:gd name="connsiteY2" fmla="*/ 622509 h 622509"/>
                <a:gd name="connsiteX3" fmla="*/ 0 w 1171577"/>
                <a:gd name="connsiteY3" fmla="*/ 622509 h 622509"/>
                <a:gd name="connsiteX4" fmla="*/ 0 w 1171577"/>
                <a:gd name="connsiteY4" fmla="*/ 340850 h 622509"/>
                <a:gd name="connsiteX0" fmla="*/ 0 w 1173958"/>
                <a:gd name="connsiteY0" fmla="*/ 366247 h 601756"/>
                <a:gd name="connsiteX1" fmla="*/ 1173958 w 1173958"/>
                <a:gd name="connsiteY1" fmla="*/ 327241 h 601756"/>
                <a:gd name="connsiteX2" fmla="*/ 1171576 w 1173958"/>
                <a:gd name="connsiteY2" fmla="*/ 601756 h 601756"/>
                <a:gd name="connsiteX3" fmla="*/ 2381 w 1173958"/>
                <a:gd name="connsiteY3" fmla="*/ 601756 h 601756"/>
                <a:gd name="connsiteX4" fmla="*/ 0 w 1173958"/>
                <a:gd name="connsiteY4" fmla="*/ 366247 h 601756"/>
                <a:gd name="connsiteX0" fmla="*/ 0 w 1171576"/>
                <a:gd name="connsiteY0" fmla="*/ 355348 h 590857"/>
                <a:gd name="connsiteX1" fmla="*/ 1169196 w 1171576"/>
                <a:gd name="connsiteY1" fmla="*/ 335774 h 590857"/>
                <a:gd name="connsiteX2" fmla="*/ 1171576 w 1171576"/>
                <a:gd name="connsiteY2" fmla="*/ 590857 h 590857"/>
                <a:gd name="connsiteX3" fmla="*/ 2381 w 1171576"/>
                <a:gd name="connsiteY3" fmla="*/ 590857 h 590857"/>
                <a:gd name="connsiteX4" fmla="*/ 0 w 1171576"/>
                <a:gd name="connsiteY4" fmla="*/ 355348 h 590857"/>
                <a:gd name="connsiteX0" fmla="*/ 0 w 1171576"/>
                <a:gd name="connsiteY0" fmla="*/ 380354 h 615863"/>
                <a:gd name="connsiteX1" fmla="*/ 1169196 w 1171576"/>
                <a:gd name="connsiteY1" fmla="*/ 360780 h 615863"/>
                <a:gd name="connsiteX2" fmla="*/ 1171576 w 1171576"/>
                <a:gd name="connsiteY2" fmla="*/ 615863 h 615863"/>
                <a:gd name="connsiteX3" fmla="*/ 2381 w 1171576"/>
                <a:gd name="connsiteY3" fmla="*/ 615863 h 615863"/>
                <a:gd name="connsiteX4" fmla="*/ 0 w 1171576"/>
                <a:gd name="connsiteY4" fmla="*/ 380354 h 615863"/>
                <a:gd name="connsiteX0" fmla="*/ 4832 w 1169264"/>
                <a:gd name="connsiteY0" fmla="*/ 382907 h 613558"/>
                <a:gd name="connsiteX1" fmla="*/ 1166884 w 1169264"/>
                <a:gd name="connsiteY1" fmla="*/ 358475 h 613558"/>
                <a:gd name="connsiteX2" fmla="*/ 1169264 w 1169264"/>
                <a:gd name="connsiteY2" fmla="*/ 613558 h 613558"/>
                <a:gd name="connsiteX3" fmla="*/ 69 w 1169264"/>
                <a:gd name="connsiteY3" fmla="*/ 613558 h 613558"/>
                <a:gd name="connsiteX4" fmla="*/ 4832 w 1169264"/>
                <a:gd name="connsiteY4" fmla="*/ 382907 h 613558"/>
                <a:gd name="connsiteX0" fmla="*/ 4832 w 1169264"/>
                <a:gd name="connsiteY0" fmla="*/ 390849 h 621500"/>
                <a:gd name="connsiteX1" fmla="*/ 1166884 w 1169264"/>
                <a:gd name="connsiteY1" fmla="*/ 366417 h 621500"/>
                <a:gd name="connsiteX2" fmla="*/ 1169264 w 1169264"/>
                <a:gd name="connsiteY2" fmla="*/ 621500 h 621500"/>
                <a:gd name="connsiteX3" fmla="*/ 69 w 1169264"/>
                <a:gd name="connsiteY3" fmla="*/ 621500 h 621500"/>
                <a:gd name="connsiteX4" fmla="*/ 4832 w 1169264"/>
                <a:gd name="connsiteY4" fmla="*/ 390849 h 621500"/>
                <a:gd name="connsiteX0" fmla="*/ 4832 w 1169264"/>
                <a:gd name="connsiteY0" fmla="*/ 377894 h 608545"/>
                <a:gd name="connsiteX1" fmla="*/ 1166884 w 1169264"/>
                <a:gd name="connsiteY1" fmla="*/ 353462 h 608545"/>
                <a:gd name="connsiteX2" fmla="*/ 1169264 w 1169264"/>
                <a:gd name="connsiteY2" fmla="*/ 608545 h 608545"/>
                <a:gd name="connsiteX3" fmla="*/ 69 w 1169264"/>
                <a:gd name="connsiteY3" fmla="*/ 608545 h 608545"/>
                <a:gd name="connsiteX4" fmla="*/ 4832 w 1169264"/>
                <a:gd name="connsiteY4" fmla="*/ 377894 h 608545"/>
                <a:gd name="connsiteX0" fmla="*/ 4832 w 1169264"/>
                <a:gd name="connsiteY0" fmla="*/ 377894 h 608545"/>
                <a:gd name="connsiteX1" fmla="*/ 1166884 w 1169264"/>
                <a:gd name="connsiteY1" fmla="*/ 353462 h 608545"/>
                <a:gd name="connsiteX2" fmla="*/ 1169264 w 1169264"/>
                <a:gd name="connsiteY2" fmla="*/ 608545 h 608545"/>
                <a:gd name="connsiteX3" fmla="*/ 69 w 1169264"/>
                <a:gd name="connsiteY3" fmla="*/ 608545 h 608545"/>
                <a:gd name="connsiteX4" fmla="*/ 4832 w 1169264"/>
                <a:gd name="connsiteY4" fmla="*/ 377894 h 608545"/>
                <a:gd name="connsiteX0" fmla="*/ 4832 w 1169264"/>
                <a:gd name="connsiteY0" fmla="*/ 377894 h 608545"/>
                <a:gd name="connsiteX1" fmla="*/ 1166884 w 1169264"/>
                <a:gd name="connsiteY1" fmla="*/ 353462 h 608545"/>
                <a:gd name="connsiteX2" fmla="*/ 1169264 w 1169264"/>
                <a:gd name="connsiteY2" fmla="*/ 608545 h 608545"/>
                <a:gd name="connsiteX3" fmla="*/ 69 w 1169264"/>
                <a:gd name="connsiteY3" fmla="*/ 608545 h 608545"/>
                <a:gd name="connsiteX4" fmla="*/ 4832 w 1169264"/>
                <a:gd name="connsiteY4" fmla="*/ 377894 h 608545"/>
                <a:gd name="connsiteX0" fmla="*/ 4832 w 1169264"/>
                <a:gd name="connsiteY0" fmla="*/ 363671 h 594322"/>
                <a:gd name="connsiteX1" fmla="*/ 1166884 w 1169264"/>
                <a:gd name="connsiteY1" fmla="*/ 339239 h 594322"/>
                <a:gd name="connsiteX2" fmla="*/ 1169264 w 1169264"/>
                <a:gd name="connsiteY2" fmla="*/ 594322 h 594322"/>
                <a:gd name="connsiteX3" fmla="*/ 69 w 1169264"/>
                <a:gd name="connsiteY3" fmla="*/ 594322 h 594322"/>
                <a:gd name="connsiteX4" fmla="*/ 4832 w 1169264"/>
                <a:gd name="connsiteY4" fmla="*/ 363671 h 594322"/>
                <a:gd name="connsiteX0" fmla="*/ 4832 w 1169264"/>
                <a:gd name="connsiteY0" fmla="*/ 368650 h 599301"/>
                <a:gd name="connsiteX1" fmla="*/ 1166884 w 1169264"/>
                <a:gd name="connsiteY1" fmla="*/ 344218 h 599301"/>
                <a:gd name="connsiteX2" fmla="*/ 1169264 w 1169264"/>
                <a:gd name="connsiteY2" fmla="*/ 599301 h 599301"/>
                <a:gd name="connsiteX3" fmla="*/ 69 w 1169264"/>
                <a:gd name="connsiteY3" fmla="*/ 599301 h 599301"/>
                <a:gd name="connsiteX4" fmla="*/ 4832 w 1169264"/>
                <a:gd name="connsiteY4" fmla="*/ 368650 h 599301"/>
                <a:gd name="connsiteX0" fmla="*/ 4832 w 1169264"/>
                <a:gd name="connsiteY0" fmla="*/ 368650 h 599301"/>
                <a:gd name="connsiteX1" fmla="*/ 1166884 w 1169264"/>
                <a:gd name="connsiteY1" fmla="*/ 344218 h 599301"/>
                <a:gd name="connsiteX2" fmla="*/ 1169264 w 1169264"/>
                <a:gd name="connsiteY2" fmla="*/ 599301 h 599301"/>
                <a:gd name="connsiteX3" fmla="*/ 69 w 1169264"/>
                <a:gd name="connsiteY3" fmla="*/ 599301 h 599301"/>
                <a:gd name="connsiteX4" fmla="*/ 4832 w 1169264"/>
                <a:gd name="connsiteY4" fmla="*/ 368650 h 599301"/>
                <a:gd name="connsiteX0" fmla="*/ 4832 w 1169264"/>
                <a:gd name="connsiteY0" fmla="*/ 374889 h 605540"/>
                <a:gd name="connsiteX1" fmla="*/ 1166884 w 1169264"/>
                <a:gd name="connsiteY1" fmla="*/ 350457 h 605540"/>
                <a:gd name="connsiteX2" fmla="*/ 1169264 w 1169264"/>
                <a:gd name="connsiteY2" fmla="*/ 605540 h 605540"/>
                <a:gd name="connsiteX3" fmla="*/ 69 w 1169264"/>
                <a:gd name="connsiteY3" fmla="*/ 605540 h 605540"/>
                <a:gd name="connsiteX4" fmla="*/ 4832 w 1169264"/>
                <a:gd name="connsiteY4" fmla="*/ 374889 h 605540"/>
                <a:gd name="connsiteX0" fmla="*/ 0 w 1171576"/>
                <a:gd name="connsiteY0" fmla="*/ 359631 h 620340"/>
                <a:gd name="connsiteX1" fmla="*/ 1169196 w 1171576"/>
                <a:gd name="connsiteY1" fmla="*/ 365257 h 620340"/>
                <a:gd name="connsiteX2" fmla="*/ 1171576 w 1171576"/>
                <a:gd name="connsiteY2" fmla="*/ 620340 h 620340"/>
                <a:gd name="connsiteX3" fmla="*/ 2381 w 1171576"/>
                <a:gd name="connsiteY3" fmla="*/ 620340 h 620340"/>
                <a:gd name="connsiteX4" fmla="*/ 0 w 1171576"/>
                <a:gd name="connsiteY4" fmla="*/ 359631 h 620340"/>
                <a:gd name="connsiteX0" fmla="*/ 0 w 1171576"/>
                <a:gd name="connsiteY0" fmla="*/ 350782 h 611491"/>
                <a:gd name="connsiteX1" fmla="*/ 1169196 w 1171576"/>
                <a:gd name="connsiteY1" fmla="*/ 356408 h 611491"/>
                <a:gd name="connsiteX2" fmla="*/ 1171576 w 1171576"/>
                <a:gd name="connsiteY2" fmla="*/ 611491 h 611491"/>
                <a:gd name="connsiteX3" fmla="*/ 2381 w 1171576"/>
                <a:gd name="connsiteY3" fmla="*/ 611491 h 611491"/>
                <a:gd name="connsiteX4" fmla="*/ 0 w 1171576"/>
                <a:gd name="connsiteY4" fmla="*/ 350782 h 611491"/>
                <a:gd name="connsiteX0" fmla="*/ 0 w 1171576"/>
                <a:gd name="connsiteY0" fmla="*/ 350782 h 611491"/>
                <a:gd name="connsiteX1" fmla="*/ 1169196 w 1171576"/>
                <a:gd name="connsiteY1" fmla="*/ 356408 h 611491"/>
                <a:gd name="connsiteX2" fmla="*/ 1171576 w 1171576"/>
                <a:gd name="connsiteY2" fmla="*/ 611491 h 611491"/>
                <a:gd name="connsiteX3" fmla="*/ 2381 w 1171576"/>
                <a:gd name="connsiteY3" fmla="*/ 611491 h 611491"/>
                <a:gd name="connsiteX4" fmla="*/ 0 w 1171576"/>
                <a:gd name="connsiteY4" fmla="*/ 350782 h 611491"/>
                <a:gd name="connsiteX0" fmla="*/ 0 w 1171576"/>
                <a:gd name="connsiteY0" fmla="*/ 365193 h 625902"/>
                <a:gd name="connsiteX1" fmla="*/ 1166815 w 1171576"/>
                <a:gd name="connsiteY1" fmla="*/ 342908 h 625902"/>
                <a:gd name="connsiteX2" fmla="*/ 1171576 w 1171576"/>
                <a:gd name="connsiteY2" fmla="*/ 625902 h 625902"/>
                <a:gd name="connsiteX3" fmla="*/ 2381 w 1171576"/>
                <a:gd name="connsiteY3" fmla="*/ 625902 h 625902"/>
                <a:gd name="connsiteX4" fmla="*/ 0 w 1171576"/>
                <a:gd name="connsiteY4" fmla="*/ 365193 h 625902"/>
                <a:gd name="connsiteX0" fmla="*/ 0 w 1171576"/>
                <a:gd name="connsiteY0" fmla="*/ 339762 h 600471"/>
                <a:gd name="connsiteX1" fmla="*/ 1166815 w 1171576"/>
                <a:gd name="connsiteY1" fmla="*/ 317477 h 600471"/>
                <a:gd name="connsiteX2" fmla="*/ 1171576 w 1171576"/>
                <a:gd name="connsiteY2" fmla="*/ 600471 h 600471"/>
                <a:gd name="connsiteX3" fmla="*/ 2381 w 1171576"/>
                <a:gd name="connsiteY3" fmla="*/ 600471 h 600471"/>
                <a:gd name="connsiteX4" fmla="*/ 0 w 1171576"/>
                <a:gd name="connsiteY4" fmla="*/ 339762 h 60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6" h="600471">
                  <a:moveTo>
                    <a:pt x="0" y="339762"/>
                  </a:moveTo>
                  <a:cubicBezTo>
                    <a:pt x="159545" y="-119410"/>
                    <a:pt x="985839" y="-99666"/>
                    <a:pt x="1166815" y="317477"/>
                  </a:cubicBezTo>
                  <a:cubicBezTo>
                    <a:pt x="1167608" y="402505"/>
                    <a:pt x="1170783" y="515443"/>
                    <a:pt x="1171576" y="600471"/>
                  </a:cubicBezTo>
                  <a:cubicBezTo>
                    <a:pt x="765176" y="475631"/>
                    <a:pt x="382587" y="482073"/>
                    <a:pt x="2381" y="600471"/>
                  </a:cubicBezTo>
                  <a:cubicBezTo>
                    <a:pt x="1587" y="521968"/>
                    <a:pt x="794" y="418265"/>
                    <a:pt x="0" y="339762"/>
                  </a:cubicBezTo>
                  <a:close/>
                </a:path>
              </a:pathLst>
            </a:cu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96" name="Oval 95">
              <a:extLst>
                <a:ext uri="{FF2B5EF4-FFF2-40B4-BE49-F238E27FC236}">
                  <a16:creationId xmlns:a16="http://schemas.microsoft.com/office/drawing/2014/main" id="{72B7ABC7-30BD-4212-A48C-52931AE2EA89}"/>
                </a:ext>
              </a:extLst>
            </p:cNvPr>
            <p:cNvSpPr/>
            <p:nvPr/>
          </p:nvSpPr>
          <p:spPr>
            <a:xfrm>
              <a:off x="10529083" y="2957712"/>
              <a:ext cx="57460" cy="60069"/>
            </a:xfrm>
            <a:prstGeom prst="ellipse">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7" name="Isosceles Triangle 96">
              <a:extLst>
                <a:ext uri="{FF2B5EF4-FFF2-40B4-BE49-F238E27FC236}">
                  <a16:creationId xmlns:a16="http://schemas.microsoft.com/office/drawing/2014/main" id="{1C39E160-E849-4C1E-A3F1-F1E65D77CD32}"/>
                </a:ext>
              </a:extLst>
            </p:cNvPr>
            <p:cNvSpPr/>
            <p:nvPr/>
          </p:nvSpPr>
          <p:spPr>
            <a:xfrm rot="10800000">
              <a:off x="10466725" y="3216361"/>
              <a:ext cx="14710" cy="15017"/>
            </a:xfrm>
            <a:prstGeom prst="triangle">
              <a:avLst/>
            </a:prstGeom>
            <a:solidFill>
              <a:srgbClr val="0E4C8F"/>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98" name="Isosceles Triangle 97">
              <a:extLst>
                <a:ext uri="{FF2B5EF4-FFF2-40B4-BE49-F238E27FC236}">
                  <a16:creationId xmlns:a16="http://schemas.microsoft.com/office/drawing/2014/main" id="{1C8520CD-919D-4E15-8AA8-293EF973412D}"/>
                </a:ext>
              </a:extLst>
            </p:cNvPr>
            <p:cNvSpPr/>
            <p:nvPr/>
          </p:nvSpPr>
          <p:spPr>
            <a:xfrm rot="10800000">
              <a:off x="10658789" y="3216361"/>
              <a:ext cx="14710" cy="15017"/>
            </a:xfrm>
            <a:prstGeom prst="triangle">
              <a:avLst/>
            </a:prstGeom>
            <a:solidFill>
              <a:srgbClr val="0E4C8F"/>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99" name="Isosceles Triangle 98">
              <a:extLst>
                <a:ext uri="{FF2B5EF4-FFF2-40B4-BE49-F238E27FC236}">
                  <a16:creationId xmlns:a16="http://schemas.microsoft.com/office/drawing/2014/main" id="{04C02008-7F72-471A-8877-CEED799E9D06}"/>
                </a:ext>
              </a:extLst>
            </p:cNvPr>
            <p:cNvSpPr/>
            <p:nvPr/>
          </p:nvSpPr>
          <p:spPr>
            <a:xfrm rot="5400000">
              <a:off x="10699567" y="3125127"/>
              <a:ext cx="15017" cy="14710"/>
            </a:xfrm>
            <a:prstGeom prst="triangle">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nvGrpSpPr>
            <p:cNvPr id="104" name="Group 103">
              <a:extLst>
                <a:ext uri="{FF2B5EF4-FFF2-40B4-BE49-F238E27FC236}">
                  <a16:creationId xmlns:a16="http://schemas.microsoft.com/office/drawing/2014/main" id="{962EE5B4-772A-4D5B-A48A-5740226B7B38}"/>
                </a:ext>
              </a:extLst>
            </p:cNvPr>
            <p:cNvGrpSpPr/>
            <p:nvPr/>
          </p:nvGrpSpPr>
          <p:grpSpPr>
            <a:xfrm>
              <a:off x="10504037" y="2693263"/>
              <a:ext cx="102969" cy="105120"/>
              <a:chOff x="4114693" y="2164501"/>
              <a:chExt cx="274804" cy="267194"/>
            </a:xfrm>
            <a:solidFill>
              <a:schemeClr val="bg1"/>
            </a:solidFill>
            <a:effectLst/>
          </p:grpSpPr>
          <p:sp>
            <p:nvSpPr>
              <p:cNvPr id="117" name="Oval 116">
                <a:extLst>
                  <a:ext uri="{FF2B5EF4-FFF2-40B4-BE49-F238E27FC236}">
                    <a16:creationId xmlns:a16="http://schemas.microsoft.com/office/drawing/2014/main" id="{5D45654A-F193-48DA-AE13-66434B530E22}"/>
                  </a:ext>
                </a:extLst>
              </p:cNvPr>
              <p:cNvSpPr/>
              <p:nvPr/>
            </p:nvSpPr>
            <p:spPr>
              <a:xfrm>
                <a:off x="4114693" y="22788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18" name="Oval 117">
                <a:extLst>
                  <a:ext uri="{FF2B5EF4-FFF2-40B4-BE49-F238E27FC236}">
                    <a16:creationId xmlns:a16="http://schemas.microsoft.com/office/drawing/2014/main" id="{B056536C-07DA-4A41-8F70-06F4C2341D78}"/>
                  </a:ext>
                </a:extLst>
              </p:cNvPr>
              <p:cNvSpPr/>
              <p:nvPr/>
            </p:nvSpPr>
            <p:spPr>
              <a:xfrm>
                <a:off x="4155176" y="22788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19" name="Oval 118">
                <a:extLst>
                  <a:ext uri="{FF2B5EF4-FFF2-40B4-BE49-F238E27FC236}">
                    <a16:creationId xmlns:a16="http://schemas.microsoft.com/office/drawing/2014/main" id="{015A7A62-0DD7-433C-9FC6-2CED2040F62D}"/>
                  </a:ext>
                </a:extLst>
              </p:cNvPr>
              <p:cNvSpPr/>
              <p:nvPr/>
            </p:nvSpPr>
            <p:spPr>
              <a:xfrm>
                <a:off x="4197760" y="22798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0" name="Oval 119">
                <a:extLst>
                  <a:ext uri="{FF2B5EF4-FFF2-40B4-BE49-F238E27FC236}">
                    <a16:creationId xmlns:a16="http://schemas.microsoft.com/office/drawing/2014/main" id="{4FCBCF86-082B-4D56-8738-85A702253155}"/>
                  </a:ext>
                </a:extLst>
              </p:cNvPr>
              <p:cNvSpPr/>
              <p:nvPr/>
            </p:nvSpPr>
            <p:spPr>
              <a:xfrm>
                <a:off x="4238243" y="22798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1" name="Oval 120">
                <a:extLst>
                  <a:ext uri="{FF2B5EF4-FFF2-40B4-BE49-F238E27FC236}">
                    <a16:creationId xmlns:a16="http://schemas.microsoft.com/office/drawing/2014/main" id="{DD561D5F-52D0-4B3C-A5C9-31E5A39F19F0}"/>
                  </a:ext>
                </a:extLst>
              </p:cNvPr>
              <p:cNvSpPr/>
              <p:nvPr/>
            </p:nvSpPr>
            <p:spPr>
              <a:xfrm>
                <a:off x="4278998" y="2278850"/>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2" name="Oval 121">
                <a:extLst>
                  <a:ext uri="{FF2B5EF4-FFF2-40B4-BE49-F238E27FC236}">
                    <a16:creationId xmlns:a16="http://schemas.microsoft.com/office/drawing/2014/main" id="{61FCD045-B0A0-4A52-BD08-265CBB70B154}"/>
                  </a:ext>
                </a:extLst>
              </p:cNvPr>
              <p:cNvSpPr/>
              <p:nvPr/>
            </p:nvSpPr>
            <p:spPr>
              <a:xfrm>
                <a:off x="4319481" y="2278850"/>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3" name="Oval 122">
                <a:extLst>
                  <a:ext uri="{FF2B5EF4-FFF2-40B4-BE49-F238E27FC236}">
                    <a16:creationId xmlns:a16="http://schemas.microsoft.com/office/drawing/2014/main" id="{245009B6-BD72-41FD-83E8-CF9E53F6C038}"/>
                  </a:ext>
                </a:extLst>
              </p:cNvPr>
              <p:cNvSpPr/>
              <p:nvPr/>
            </p:nvSpPr>
            <p:spPr>
              <a:xfrm>
                <a:off x="4362065" y="2279843"/>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nvGrpSpPr>
              <p:cNvPr id="124" name="Group 123">
                <a:extLst>
                  <a:ext uri="{FF2B5EF4-FFF2-40B4-BE49-F238E27FC236}">
                    <a16:creationId xmlns:a16="http://schemas.microsoft.com/office/drawing/2014/main" id="{E116FB4B-062A-4B04-BF43-27F42F4172F2}"/>
                  </a:ext>
                </a:extLst>
              </p:cNvPr>
              <p:cNvGrpSpPr/>
              <p:nvPr/>
            </p:nvGrpSpPr>
            <p:grpSpPr>
              <a:xfrm>
                <a:off x="4174115" y="2240773"/>
                <a:ext cx="150982" cy="28425"/>
                <a:chOff x="4267093" y="2431254"/>
                <a:chExt cx="150982" cy="28425"/>
              </a:xfrm>
              <a:grpFill/>
            </p:grpSpPr>
            <p:sp>
              <p:nvSpPr>
                <p:cNvPr id="144" name="Oval 143">
                  <a:extLst>
                    <a:ext uri="{FF2B5EF4-FFF2-40B4-BE49-F238E27FC236}">
                      <a16:creationId xmlns:a16="http://schemas.microsoft.com/office/drawing/2014/main" id="{1F625475-603B-48A7-A6BC-783E6D9CAE7A}"/>
                    </a:ext>
                  </a:extLst>
                </p:cNvPr>
                <p:cNvSpPr/>
                <p:nvPr/>
              </p:nvSpPr>
              <p:spPr>
                <a:xfrm>
                  <a:off x="4267093" y="24312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5" name="Oval 144">
                  <a:extLst>
                    <a:ext uri="{FF2B5EF4-FFF2-40B4-BE49-F238E27FC236}">
                      <a16:creationId xmlns:a16="http://schemas.microsoft.com/office/drawing/2014/main" id="{77780843-E5EB-4644-A2E3-320C2A64346B}"/>
                    </a:ext>
                  </a:extLst>
                </p:cNvPr>
                <p:cNvSpPr/>
                <p:nvPr/>
              </p:nvSpPr>
              <p:spPr>
                <a:xfrm>
                  <a:off x="4307576" y="24312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6" name="Oval 145">
                  <a:extLst>
                    <a:ext uri="{FF2B5EF4-FFF2-40B4-BE49-F238E27FC236}">
                      <a16:creationId xmlns:a16="http://schemas.microsoft.com/office/drawing/2014/main" id="{FE1195E6-F6F1-4EC7-B147-7CC2FD566149}"/>
                    </a:ext>
                  </a:extLst>
                </p:cNvPr>
                <p:cNvSpPr/>
                <p:nvPr/>
              </p:nvSpPr>
              <p:spPr>
                <a:xfrm>
                  <a:off x="4350160" y="24322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7" name="Oval 146">
                  <a:extLst>
                    <a:ext uri="{FF2B5EF4-FFF2-40B4-BE49-F238E27FC236}">
                      <a16:creationId xmlns:a16="http://schemas.microsoft.com/office/drawing/2014/main" id="{649B8456-3B15-4112-870E-AA1EB27FEE48}"/>
                    </a:ext>
                  </a:extLst>
                </p:cNvPr>
                <p:cNvSpPr/>
                <p:nvPr/>
              </p:nvSpPr>
              <p:spPr>
                <a:xfrm>
                  <a:off x="4390643" y="24322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nvGrpSpPr>
              <p:cNvPr id="125" name="Group 124">
                <a:extLst>
                  <a:ext uri="{FF2B5EF4-FFF2-40B4-BE49-F238E27FC236}">
                    <a16:creationId xmlns:a16="http://schemas.microsoft.com/office/drawing/2014/main" id="{E53FBF6D-013A-4AFD-81B8-19804793EA66}"/>
                  </a:ext>
                </a:extLst>
              </p:cNvPr>
              <p:cNvGrpSpPr/>
              <p:nvPr/>
            </p:nvGrpSpPr>
            <p:grpSpPr>
              <a:xfrm>
                <a:off x="4174087" y="2320163"/>
                <a:ext cx="150982" cy="28425"/>
                <a:chOff x="4267093" y="2431254"/>
                <a:chExt cx="150982" cy="28425"/>
              </a:xfrm>
              <a:grpFill/>
            </p:grpSpPr>
            <p:sp>
              <p:nvSpPr>
                <p:cNvPr id="140" name="Oval 139">
                  <a:extLst>
                    <a:ext uri="{FF2B5EF4-FFF2-40B4-BE49-F238E27FC236}">
                      <a16:creationId xmlns:a16="http://schemas.microsoft.com/office/drawing/2014/main" id="{A57E2DB4-1FDD-4A5C-B864-7D0F0C2E0DDF}"/>
                    </a:ext>
                  </a:extLst>
                </p:cNvPr>
                <p:cNvSpPr/>
                <p:nvPr/>
              </p:nvSpPr>
              <p:spPr>
                <a:xfrm>
                  <a:off x="4267093" y="24312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1" name="Oval 140">
                  <a:extLst>
                    <a:ext uri="{FF2B5EF4-FFF2-40B4-BE49-F238E27FC236}">
                      <a16:creationId xmlns:a16="http://schemas.microsoft.com/office/drawing/2014/main" id="{B79F7783-1B90-434F-B303-2B366AC85254}"/>
                    </a:ext>
                  </a:extLst>
                </p:cNvPr>
                <p:cNvSpPr/>
                <p:nvPr/>
              </p:nvSpPr>
              <p:spPr>
                <a:xfrm>
                  <a:off x="4307576" y="24312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2" name="Oval 141">
                  <a:extLst>
                    <a:ext uri="{FF2B5EF4-FFF2-40B4-BE49-F238E27FC236}">
                      <a16:creationId xmlns:a16="http://schemas.microsoft.com/office/drawing/2014/main" id="{001EA11E-A002-4D59-8050-22A0679665F4}"/>
                    </a:ext>
                  </a:extLst>
                </p:cNvPr>
                <p:cNvSpPr/>
                <p:nvPr/>
              </p:nvSpPr>
              <p:spPr>
                <a:xfrm>
                  <a:off x="4350160" y="24322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43" name="Oval 142">
                  <a:extLst>
                    <a:ext uri="{FF2B5EF4-FFF2-40B4-BE49-F238E27FC236}">
                      <a16:creationId xmlns:a16="http://schemas.microsoft.com/office/drawing/2014/main" id="{68755478-36A5-488F-BE4A-D7A04EA1A0D6}"/>
                    </a:ext>
                  </a:extLst>
                </p:cNvPr>
                <p:cNvSpPr/>
                <p:nvPr/>
              </p:nvSpPr>
              <p:spPr>
                <a:xfrm>
                  <a:off x="4390643" y="24322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nvGrpSpPr>
              <p:cNvPr id="126" name="Group 125">
                <a:extLst>
                  <a:ext uri="{FF2B5EF4-FFF2-40B4-BE49-F238E27FC236}">
                    <a16:creationId xmlns:a16="http://schemas.microsoft.com/office/drawing/2014/main" id="{D01CC664-1986-4A2E-8E38-F922BA21F1B9}"/>
                  </a:ext>
                </a:extLst>
              </p:cNvPr>
              <p:cNvGrpSpPr/>
              <p:nvPr/>
            </p:nvGrpSpPr>
            <p:grpSpPr>
              <a:xfrm>
                <a:off x="4197760" y="2358259"/>
                <a:ext cx="110499" cy="34575"/>
                <a:chOff x="4267093" y="2431254"/>
                <a:chExt cx="110499" cy="34575"/>
              </a:xfrm>
              <a:grpFill/>
            </p:grpSpPr>
            <p:sp>
              <p:nvSpPr>
                <p:cNvPr id="137" name="Oval 136">
                  <a:extLst>
                    <a:ext uri="{FF2B5EF4-FFF2-40B4-BE49-F238E27FC236}">
                      <a16:creationId xmlns:a16="http://schemas.microsoft.com/office/drawing/2014/main" id="{48CB4A91-96CB-4BCC-8260-AFEFF452B504}"/>
                    </a:ext>
                  </a:extLst>
                </p:cNvPr>
                <p:cNvSpPr/>
                <p:nvPr/>
              </p:nvSpPr>
              <p:spPr>
                <a:xfrm>
                  <a:off x="4267093" y="24312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F4AA606E-541D-49DB-B6FC-EDB3A271C0D9}"/>
                    </a:ext>
                  </a:extLst>
                </p:cNvPr>
                <p:cNvSpPr/>
                <p:nvPr/>
              </p:nvSpPr>
              <p:spPr>
                <a:xfrm>
                  <a:off x="4307576" y="243839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9" name="Oval 138">
                  <a:extLst>
                    <a:ext uri="{FF2B5EF4-FFF2-40B4-BE49-F238E27FC236}">
                      <a16:creationId xmlns:a16="http://schemas.microsoft.com/office/drawing/2014/main" id="{DF551D7C-2509-4B36-8C43-4AACA4B309EF}"/>
                    </a:ext>
                  </a:extLst>
                </p:cNvPr>
                <p:cNvSpPr/>
                <p:nvPr/>
              </p:nvSpPr>
              <p:spPr>
                <a:xfrm>
                  <a:off x="4350160" y="24322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grpSp>
            <p:nvGrpSpPr>
              <p:cNvPr id="127" name="Group 126">
                <a:extLst>
                  <a:ext uri="{FF2B5EF4-FFF2-40B4-BE49-F238E27FC236}">
                    <a16:creationId xmlns:a16="http://schemas.microsoft.com/office/drawing/2014/main" id="{B24B936E-630E-44C5-B760-DD2F49C59B39}"/>
                  </a:ext>
                </a:extLst>
              </p:cNvPr>
              <p:cNvGrpSpPr/>
              <p:nvPr/>
            </p:nvGrpSpPr>
            <p:grpSpPr>
              <a:xfrm>
                <a:off x="4197760" y="2200225"/>
                <a:ext cx="110499" cy="33187"/>
                <a:chOff x="4267093" y="2426492"/>
                <a:chExt cx="110499" cy="33187"/>
              </a:xfrm>
              <a:grpFill/>
            </p:grpSpPr>
            <p:sp>
              <p:nvSpPr>
                <p:cNvPr id="134" name="Oval 133">
                  <a:extLst>
                    <a:ext uri="{FF2B5EF4-FFF2-40B4-BE49-F238E27FC236}">
                      <a16:creationId xmlns:a16="http://schemas.microsoft.com/office/drawing/2014/main" id="{C8B06A1F-71DD-4EE1-891C-8B81D61A6325}"/>
                    </a:ext>
                  </a:extLst>
                </p:cNvPr>
                <p:cNvSpPr/>
                <p:nvPr/>
              </p:nvSpPr>
              <p:spPr>
                <a:xfrm>
                  <a:off x="4267093" y="2431254"/>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5" name="Oval 134">
                  <a:extLst>
                    <a:ext uri="{FF2B5EF4-FFF2-40B4-BE49-F238E27FC236}">
                      <a16:creationId xmlns:a16="http://schemas.microsoft.com/office/drawing/2014/main" id="{33B113BE-16B6-4A71-91FB-66999577E4FE}"/>
                    </a:ext>
                  </a:extLst>
                </p:cNvPr>
                <p:cNvSpPr/>
                <p:nvPr/>
              </p:nvSpPr>
              <p:spPr>
                <a:xfrm>
                  <a:off x="4307576" y="2426492"/>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6" name="Oval 135">
                  <a:extLst>
                    <a:ext uri="{FF2B5EF4-FFF2-40B4-BE49-F238E27FC236}">
                      <a16:creationId xmlns:a16="http://schemas.microsoft.com/office/drawing/2014/main" id="{DE22553E-FD20-4A99-83E1-15C126E1304C}"/>
                    </a:ext>
                  </a:extLst>
                </p:cNvPr>
                <p:cNvSpPr/>
                <p:nvPr/>
              </p:nvSpPr>
              <p:spPr>
                <a:xfrm>
                  <a:off x="4350160" y="2432247"/>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sp>
            <p:nvSpPr>
              <p:cNvPr id="128" name="Oval 127">
                <a:extLst>
                  <a:ext uri="{FF2B5EF4-FFF2-40B4-BE49-F238E27FC236}">
                    <a16:creationId xmlns:a16="http://schemas.microsoft.com/office/drawing/2014/main" id="{A738054F-2C2F-48BC-A4E8-9BDD43A51B74}"/>
                  </a:ext>
                </a:extLst>
              </p:cNvPr>
              <p:cNvSpPr/>
              <p:nvPr/>
            </p:nvSpPr>
            <p:spPr>
              <a:xfrm>
                <a:off x="4238241" y="2164501"/>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29" name="Oval 128">
                <a:extLst>
                  <a:ext uri="{FF2B5EF4-FFF2-40B4-BE49-F238E27FC236}">
                    <a16:creationId xmlns:a16="http://schemas.microsoft.com/office/drawing/2014/main" id="{B5CABE51-F8AA-4F9C-A219-B73EE34970BE}"/>
                  </a:ext>
                </a:extLst>
              </p:cNvPr>
              <p:cNvSpPr/>
              <p:nvPr/>
            </p:nvSpPr>
            <p:spPr>
              <a:xfrm>
                <a:off x="4238241" y="2404263"/>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0" name="Oval 129">
                <a:extLst>
                  <a:ext uri="{FF2B5EF4-FFF2-40B4-BE49-F238E27FC236}">
                    <a16:creationId xmlns:a16="http://schemas.microsoft.com/office/drawing/2014/main" id="{3BAF17C1-9142-4220-BFAD-30262EA2DBDC}"/>
                  </a:ext>
                </a:extLst>
              </p:cNvPr>
              <p:cNvSpPr/>
              <p:nvPr/>
            </p:nvSpPr>
            <p:spPr>
              <a:xfrm>
                <a:off x="4318618" y="2360640"/>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1" name="Oval 130">
                <a:extLst>
                  <a:ext uri="{FF2B5EF4-FFF2-40B4-BE49-F238E27FC236}">
                    <a16:creationId xmlns:a16="http://schemas.microsoft.com/office/drawing/2014/main" id="{DFEA1657-6650-449D-8930-25FC45599318}"/>
                  </a:ext>
                </a:extLst>
              </p:cNvPr>
              <p:cNvSpPr/>
              <p:nvPr/>
            </p:nvSpPr>
            <p:spPr>
              <a:xfrm>
                <a:off x="4157990" y="2360640"/>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2" name="Oval 131">
                <a:extLst>
                  <a:ext uri="{FF2B5EF4-FFF2-40B4-BE49-F238E27FC236}">
                    <a16:creationId xmlns:a16="http://schemas.microsoft.com/office/drawing/2014/main" id="{3ECBD450-3D55-4C9D-8B33-7640C363D3C5}"/>
                  </a:ext>
                </a:extLst>
              </p:cNvPr>
              <p:cNvSpPr/>
              <p:nvPr/>
            </p:nvSpPr>
            <p:spPr>
              <a:xfrm>
                <a:off x="4155895" y="2193183"/>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33" name="Oval 132">
                <a:extLst>
                  <a:ext uri="{FF2B5EF4-FFF2-40B4-BE49-F238E27FC236}">
                    <a16:creationId xmlns:a16="http://schemas.microsoft.com/office/drawing/2014/main" id="{E24160C3-991D-4DDE-B856-78823361AD8F}"/>
                  </a:ext>
                </a:extLst>
              </p:cNvPr>
              <p:cNvSpPr/>
              <p:nvPr/>
            </p:nvSpPr>
            <p:spPr>
              <a:xfrm>
                <a:off x="4325069" y="2195088"/>
                <a:ext cx="27432" cy="2743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grpSp>
        <p:sp>
          <p:nvSpPr>
            <p:cNvPr id="106" name="Oval 105">
              <a:extLst>
                <a:ext uri="{FF2B5EF4-FFF2-40B4-BE49-F238E27FC236}">
                  <a16:creationId xmlns:a16="http://schemas.microsoft.com/office/drawing/2014/main" id="{9ECD2538-FB72-43B4-8645-29BB5031ABE0}"/>
                </a:ext>
              </a:extLst>
            </p:cNvPr>
            <p:cNvSpPr/>
            <p:nvPr/>
          </p:nvSpPr>
          <p:spPr>
            <a:xfrm>
              <a:off x="10466083" y="3045312"/>
              <a:ext cx="14710" cy="15017"/>
            </a:xfrm>
            <a:prstGeom prst="ellipse">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07" name="Oval 106">
              <a:extLst>
                <a:ext uri="{FF2B5EF4-FFF2-40B4-BE49-F238E27FC236}">
                  <a16:creationId xmlns:a16="http://schemas.microsoft.com/office/drawing/2014/main" id="{B26CDE31-1DC1-4567-AD59-FB9D4B8B8176}"/>
                </a:ext>
              </a:extLst>
            </p:cNvPr>
            <p:cNvSpPr/>
            <p:nvPr/>
          </p:nvSpPr>
          <p:spPr>
            <a:xfrm>
              <a:off x="10550730" y="3045268"/>
              <a:ext cx="14710" cy="15017"/>
            </a:xfrm>
            <a:prstGeom prst="ellipse">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08" name="Oval 107">
              <a:extLst>
                <a:ext uri="{FF2B5EF4-FFF2-40B4-BE49-F238E27FC236}">
                  <a16:creationId xmlns:a16="http://schemas.microsoft.com/office/drawing/2014/main" id="{5D643BA9-88C4-4289-8B2E-6FC74DC2533B}"/>
                </a:ext>
              </a:extLst>
            </p:cNvPr>
            <p:cNvSpPr/>
            <p:nvPr/>
          </p:nvSpPr>
          <p:spPr>
            <a:xfrm>
              <a:off x="10625213" y="3045268"/>
              <a:ext cx="14710" cy="15017"/>
            </a:xfrm>
            <a:prstGeom prst="ellipse">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13" name="Isosceles Triangle 112">
              <a:extLst>
                <a:ext uri="{FF2B5EF4-FFF2-40B4-BE49-F238E27FC236}">
                  <a16:creationId xmlns:a16="http://schemas.microsoft.com/office/drawing/2014/main" id="{5ABE1BB9-B25A-4ED5-BB48-19DF7B31178F}"/>
                </a:ext>
              </a:extLst>
            </p:cNvPr>
            <p:cNvSpPr/>
            <p:nvPr/>
          </p:nvSpPr>
          <p:spPr>
            <a:xfrm rot="10800000">
              <a:off x="10376905" y="2944633"/>
              <a:ext cx="14710" cy="15017"/>
            </a:xfrm>
            <a:prstGeom prst="triangl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sp>
          <p:nvSpPr>
            <p:cNvPr id="114" name="Isosceles Triangle 113">
              <a:extLst>
                <a:ext uri="{FF2B5EF4-FFF2-40B4-BE49-F238E27FC236}">
                  <a16:creationId xmlns:a16="http://schemas.microsoft.com/office/drawing/2014/main" id="{E6070962-6ADC-4178-84D9-FE7A7C1DF63B}"/>
                </a:ext>
              </a:extLst>
            </p:cNvPr>
            <p:cNvSpPr/>
            <p:nvPr/>
          </p:nvSpPr>
          <p:spPr>
            <a:xfrm>
              <a:off x="10376905" y="2901051"/>
              <a:ext cx="14710" cy="15017"/>
            </a:xfrm>
            <a:prstGeom prst="triangl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C39F"/>
                </a:solidFill>
                <a:effectLst/>
                <a:uLnTx/>
                <a:uFillTx/>
                <a:latin typeface="Arial"/>
                <a:ea typeface="+mn-ea"/>
                <a:cs typeface="+mn-cs"/>
                <a:sym typeface="Arial"/>
              </a:endParaRPr>
            </a:p>
          </p:txBody>
        </p:sp>
        <p:cxnSp>
          <p:nvCxnSpPr>
            <p:cNvPr id="115" name="Straight Connector 114">
              <a:extLst>
                <a:ext uri="{FF2B5EF4-FFF2-40B4-BE49-F238E27FC236}">
                  <a16:creationId xmlns:a16="http://schemas.microsoft.com/office/drawing/2014/main" id="{C4C7DA81-D793-442D-8CB8-0D9B6E7465D3}"/>
                </a:ext>
              </a:extLst>
            </p:cNvPr>
            <p:cNvCxnSpPr>
              <a:endCxn id="113" idx="3"/>
            </p:cNvCxnSpPr>
            <p:nvPr/>
          </p:nvCxnSpPr>
          <p:spPr>
            <a:xfrm flipH="1">
              <a:off x="10384260" y="2916067"/>
              <a:ext cx="0" cy="28566"/>
            </a:xfrm>
            <a:prstGeom prst="line">
              <a:avLst/>
            </a:prstGeom>
            <a:ln w="6350">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EA7FD8D-94D1-4221-A98B-C0BA3456EC89}"/>
              </a:ext>
            </a:extLst>
          </p:cNvPr>
          <p:cNvGrpSpPr/>
          <p:nvPr/>
        </p:nvGrpSpPr>
        <p:grpSpPr>
          <a:xfrm>
            <a:off x="3496471" y="6182329"/>
            <a:ext cx="4238246" cy="428741"/>
            <a:chOff x="374858" y="6249622"/>
            <a:chExt cx="4238246" cy="428741"/>
          </a:xfrm>
        </p:grpSpPr>
        <p:pic>
          <p:nvPicPr>
            <p:cNvPr id="109" name="Graphic 108" descr="Internet">
              <a:hlinkClick r:id="rId10"/>
              <a:extLst>
                <a:ext uri="{FF2B5EF4-FFF2-40B4-BE49-F238E27FC236}">
                  <a16:creationId xmlns:a16="http://schemas.microsoft.com/office/drawing/2014/main" id="{0BA99A2D-2DB8-4673-8C25-4F16A19278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4858" y="6249622"/>
              <a:ext cx="428741" cy="428741"/>
            </a:xfrm>
            <a:prstGeom prst="rect">
              <a:avLst/>
            </a:prstGeom>
          </p:spPr>
        </p:pic>
        <p:sp>
          <p:nvSpPr>
            <p:cNvPr id="110" name="TextBox 109">
              <a:hlinkClick r:id="rId10"/>
              <a:extLst>
                <a:ext uri="{FF2B5EF4-FFF2-40B4-BE49-F238E27FC236}">
                  <a16:creationId xmlns:a16="http://schemas.microsoft.com/office/drawing/2014/main" id="{155FD143-9D14-4B1E-AECB-64DFE1F7CC30}"/>
                </a:ext>
              </a:extLst>
            </p:cNvPr>
            <p:cNvSpPr txBox="1"/>
            <p:nvPr/>
          </p:nvSpPr>
          <p:spPr>
            <a:xfrm>
              <a:off x="855793" y="6269894"/>
              <a:ext cx="3757311" cy="338554"/>
            </a:xfrm>
            <a:prstGeom prst="rect">
              <a:avLst/>
            </a:prstGeom>
            <a:noFill/>
          </p:spPr>
          <p:txBody>
            <a:bodyPr wrap="none" rtlCol="0">
              <a:spAutoFit/>
            </a:bodyPr>
            <a:lstStyle/>
            <a:p>
              <a:r>
                <a:rPr lang="en-US" sz="1600" dirty="0">
                  <a:hlinkClick r:id="rId10">
                    <a:extLst>
                      <a:ext uri="{A12FA001-AC4F-418D-AE19-62706E023703}">
                        <ahyp:hlinkClr xmlns:ahyp="http://schemas.microsoft.com/office/drawing/2018/hyperlinkcolor" val="tx"/>
                      </a:ext>
                    </a:extLst>
                  </a:hlinkClick>
                </a:rPr>
                <a:t>Click here for more product information</a:t>
              </a:r>
              <a:endParaRPr lang="en-US" sz="1600" dirty="0"/>
            </a:p>
          </p:txBody>
        </p:sp>
      </p:grpSp>
      <p:pic>
        <p:nvPicPr>
          <p:cNvPr id="5" name="Graphic 4" descr="Monthly calendar">
            <a:extLst>
              <a:ext uri="{FF2B5EF4-FFF2-40B4-BE49-F238E27FC236}">
                <a16:creationId xmlns:a16="http://schemas.microsoft.com/office/drawing/2014/main" id="{FAD128E8-37B0-4D22-8594-90ECABC3B7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07821" y="2615318"/>
            <a:ext cx="708632" cy="708632"/>
          </a:xfrm>
          <a:prstGeom prst="rect">
            <a:avLst/>
          </a:prstGeom>
        </p:spPr>
      </p:pic>
    </p:spTree>
    <p:extLst>
      <p:ext uri="{BB962C8B-B14F-4D97-AF65-F5344CB8AC3E}">
        <p14:creationId xmlns:p14="http://schemas.microsoft.com/office/powerpoint/2010/main" val="3939065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C859-409D-5545-8010-265CAAB826F3}"/>
              </a:ext>
            </a:extLst>
          </p:cNvPr>
          <p:cNvSpPr>
            <a:spLocks noGrp="1"/>
          </p:cNvSpPr>
          <p:nvPr>
            <p:ph type="title"/>
          </p:nvPr>
        </p:nvSpPr>
        <p:spPr/>
        <p:txBody>
          <a:bodyPr/>
          <a:lstStyle/>
          <a:p>
            <a:r>
              <a:rPr lang="en-US" b="1" dirty="0"/>
              <a:t>Contacts:</a:t>
            </a:r>
          </a:p>
        </p:txBody>
      </p:sp>
      <p:sp>
        <p:nvSpPr>
          <p:cNvPr id="3" name="Content Placeholder 2">
            <a:extLst>
              <a:ext uri="{FF2B5EF4-FFF2-40B4-BE49-F238E27FC236}">
                <a16:creationId xmlns:a16="http://schemas.microsoft.com/office/drawing/2014/main" id="{19A06906-E223-4472-8853-6B87EAB6EBEF}"/>
              </a:ext>
            </a:extLst>
          </p:cNvPr>
          <p:cNvSpPr>
            <a:spLocks noGrp="1"/>
          </p:cNvSpPr>
          <p:nvPr>
            <p:ph idx="1"/>
          </p:nvPr>
        </p:nvSpPr>
        <p:spPr/>
        <p:txBody>
          <a:bodyPr/>
          <a:lstStyle/>
          <a:p>
            <a:pPr marL="0" indent="0">
              <a:buNone/>
            </a:pPr>
            <a:r>
              <a:rPr lang="en-US" sz="2800" dirty="0">
                <a:hlinkClick r:id="rId2">
                  <a:extLst>
                    <a:ext uri="{A12FA001-AC4F-418D-AE19-62706E023703}">
                      <ahyp:hlinkClr xmlns:ahyp="http://schemas.microsoft.com/office/drawing/2018/hyperlinkcolor" val="tx"/>
                    </a:ext>
                  </a:extLst>
                </a:hlinkClick>
              </a:rPr>
              <a:t>greamsnyder@curbellmedical.com</a:t>
            </a:r>
            <a:endParaRPr lang="en-US" sz="2800" dirty="0"/>
          </a:p>
          <a:p>
            <a:pPr marL="0" indent="0">
              <a:buNone/>
            </a:pPr>
            <a:r>
              <a:rPr lang="en-US" sz="2800" dirty="0">
                <a:hlinkClick r:id="rId3">
                  <a:extLst>
                    <a:ext uri="{A12FA001-AC4F-418D-AE19-62706E023703}">
                      <ahyp:hlinkClr xmlns:ahyp="http://schemas.microsoft.com/office/drawing/2018/hyperlinkcolor" val="tx"/>
                    </a:ext>
                  </a:extLst>
                </a:hlinkClick>
              </a:rPr>
              <a:t>rdavoli@curbellmedical.com</a:t>
            </a:r>
            <a:endParaRPr lang="en-US" sz="2800" dirty="0"/>
          </a:p>
          <a:p>
            <a:pPr marL="0" indent="0">
              <a:buNone/>
            </a:pPr>
            <a:r>
              <a:rPr lang="en-US" sz="2800" dirty="0">
                <a:hlinkClick r:id="rId4">
                  <a:extLst>
                    <a:ext uri="{A12FA001-AC4F-418D-AE19-62706E023703}">
                      <ahyp:hlinkClr xmlns:ahyp="http://schemas.microsoft.com/office/drawing/2018/hyperlinkcolor" val="tx"/>
                    </a:ext>
                  </a:extLst>
                </a:hlinkClick>
              </a:rPr>
              <a:t>pquigley1@tampabay.rr.com</a:t>
            </a:r>
            <a:endParaRPr lang="en-US" sz="2800" dirty="0"/>
          </a:p>
          <a:p>
            <a:pPr marL="0" indent="0">
              <a:buNone/>
            </a:pPr>
            <a:endParaRPr lang="en-US" sz="2800" dirty="0"/>
          </a:p>
          <a:p>
            <a:pPr marL="0" indent="0">
              <a:buNone/>
            </a:pPr>
            <a:r>
              <a:rPr lang="en-US" sz="2800" dirty="0"/>
              <a:t> </a:t>
            </a:r>
          </a:p>
        </p:txBody>
      </p:sp>
      <p:pic>
        <p:nvPicPr>
          <p:cNvPr id="18" name="Graphic 17" descr="Link">
            <a:extLst>
              <a:ext uri="{FF2B5EF4-FFF2-40B4-BE49-F238E27FC236}">
                <a16:creationId xmlns:a16="http://schemas.microsoft.com/office/drawing/2014/main" id="{490DA896-325B-4C55-B4D9-5AA95DE2C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8025" y="834390"/>
            <a:ext cx="914400" cy="914400"/>
          </a:xfrm>
          <a:prstGeom prst="rect">
            <a:avLst/>
          </a:prstGeom>
        </p:spPr>
      </p:pic>
      <p:pic>
        <p:nvPicPr>
          <p:cNvPr id="31" name="Graphic 30" descr="Email">
            <a:extLst>
              <a:ext uri="{FF2B5EF4-FFF2-40B4-BE49-F238E27FC236}">
                <a16:creationId xmlns:a16="http://schemas.microsoft.com/office/drawing/2014/main" id="{398DAD84-1A14-49F1-96DD-7BCFBE4297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0069" y="2081634"/>
            <a:ext cx="445279" cy="445279"/>
          </a:xfrm>
          <a:prstGeom prst="rect">
            <a:avLst/>
          </a:prstGeom>
        </p:spPr>
      </p:pic>
      <p:pic>
        <p:nvPicPr>
          <p:cNvPr id="32" name="Graphic 31" descr="Email">
            <a:extLst>
              <a:ext uri="{FF2B5EF4-FFF2-40B4-BE49-F238E27FC236}">
                <a16:creationId xmlns:a16="http://schemas.microsoft.com/office/drawing/2014/main" id="{5A57569F-23B7-4068-8FC8-FFA1F0889B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368" y="2560221"/>
            <a:ext cx="445279" cy="445279"/>
          </a:xfrm>
          <a:prstGeom prst="rect">
            <a:avLst/>
          </a:prstGeom>
        </p:spPr>
      </p:pic>
      <p:pic>
        <p:nvPicPr>
          <p:cNvPr id="13" name="Graphic 12" descr="Email">
            <a:extLst>
              <a:ext uri="{FF2B5EF4-FFF2-40B4-BE49-F238E27FC236}">
                <a16:creationId xmlns:a16="http://schemas.microsoft.com/office/drawing/2014/main" id="{7731FC4F-1226-4992-8E82-0CB0FE5259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015" y="3060954"/>
            <a:ext cx="445279" cy="445279"/>
          </a:xfrm>
          <a:prstGeom prst="rect">
            <a:avLst/>
          </a:prstGeom>
        </p:spPr>
      </p:pic>
    </p:spTree>
    <p:extLst>
      <p:ext uri="{BB962C8B-B14F-4D97-AF65-F5344CB8AC3E}">
        <p14:creationId xmlns:p14="http://schemas.microsoft.com/office/powerpoint/2010/main" val="51004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Burden of Falls is Great</a:t>
            </a:r>
          </a:p>
        </p:txBody>
      </p:sp>
      <p:sp>
        <p:nvSpPr>
          <p:cNvPr id="3" name="Content Placeholder 2"/>
          <p:cNvSpPr>
            <a:spLocks noGrp="1"/>
          </p:cNvSpPr>
          <p:nvPr>
            <p:ph idx="1"/>
          </p:nvPr>
        </p:nvSpPr>
        <p:spPr/>
        <p:txBody>
          <a:bodyPr/>
          <a:lstStyle/>
          <a:p>
            <a:pPr marL="0" indent="0">
              <a:buNone/>
            </a:pPr>
            <a:r>
              <a:rPr lang="en-US" dirty="0"/>
              <a:t>CDC’s Updated analysis of  2019 </a:t>
            </a:r>
            <a:r>
              <a:rPr lang="en-US" b="1" dirty="0">
                <a:solidFill>
                  <a:schemeClr val="accent5">
                    <a:lumMod val="75000"/>
                  </a:schemeClr>
                </a:solidFill>
              </a:rPr>
              <a:t>unintentional injury deaths,</a:t>
            </a:r>
            <a:r>
              <a:rPr lang="en-US" dirty="0">
                <a:solidFill>
                  <a:srgbClr val="A1C275"/>
                </a:solidFill>
              </a:rPr>
              <a:t> </a:t>
            </a:r>
            <a:r>
              <a:rPr lang="en-US" dirty="0"/>
              <a:t>which again includes death due to falls,  was the </a:t>
            </a:r>
            <a:r>
              <a:rPr lang="en-US" dirty="0">
                <a:solidFill>
                  <a:srgbClr val="A1C275"/>
                </a:solidFill>
              </a:rPr>
              <a:t>third leading cause of unintended injury death for the </a:t>
            </a:r>
            <a:r>
              <a:rPr lang="en-US" b="1" dirty="0">
                <a:solidFill>
                  <a:schemeClr val="accent5">
                    <a:lumMod val="75000"/>
                  </a:schemeClr>
                </a:solidFill>
              </a:rPr>
              <a:t>entire US population</a:t>
            </a:r>
            <a:r>
              <a:rPr lang="en-US" dirty="0">
                <a:solidFill>
                  <a:schemeClr val="accent5">
                    <a:lumMod val="75000"/>
                  </a:schemeClr>
                </a:solidFill>
              </a:rPr>
              <a:t>. </a:t>
            </a:r>
          </a:p>
        </p:txBody>
      </p:sp>
    </p:spTree>
    <p:extLst>
      <p:ext uri="{BB962C8B-B14F-4D97-AF65-F5344CB8AC3E}">
        <p14:creationId xmlns:p14="http://schemas.microsoft.com/office/powerpoint/2010/main" val="376667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92BB-7C1A-C948-B937-57166531E8FA}"/>
              </a:ext>
            </a:extLst>
          </p:cNvPr>
          <p:cNvSpPr>
            <a:spLocks noGrp="1"/>
          </p:cNvSpPr>
          <p:nvPr>
            <p:ph type="title"/>
          </p:nvPr>
        </p:nvSpPr>
        <p:spPr/>
        <p:txBody>
          <a:bodyPr/>
          <a:lstStyle/>
          <a:p>
            <a:r>
              <a:rPr lang="en-US" b="1" dirty="0"/>
              <a:t>By Age Group,  Unintentional Injuries by all ages,  gender and race.</a:t>
            </a:r>
          </a:p>
        </p:txBody>
      </p:sp>
      <p:sp>
        <p:nvSpPr>
          <p:cNvPr id="3" name="Content Placeholder 2">
            <a:extLst>
              <a:ext uri="{FF2B5EF4-FFF2-40B4-BE49-F238E27FC236}">
                <a16:creationId xmlns:a16="http://schemas.microsoft.com/office/drawing/2014/main" id="{F696222D-0897-B243-81CD-0F0917093D9F}"/>
              </a:ext>
            </a:extLst>
          </p:cNvPr>
          <p:cNvSpPr>
            <a:spLocks noGrp="1"/>
          </p:cNvSpPr>
          <p:nvPr>
            <p:ph idx="1"/>
          </p:nvPr>
        </p:nvSpPr>
        <p:spPr/>
        <p:txBody>
          <a:bodyPr/>
          <a:lstStyle/>
          <a:p>
            <a:pPr marL="0" indent="0">
              <a:buNone/>
            </a:pPr>
            <a:r>
              <a:rPr lang="en-US" dirty="0"/>
              <a:t>By age group, unintentional injury death was  the </a:t>
            </a:r>
          </a:p>
          <a:p>
            <a:r>
              <a:rPr lang="en-US" b="1" dirty="0">
                <a:solidFill>
                  <a:srgbClr val="55A839"/>
                </a:solidFill>
              </a:rPr>
              <a:t>3</a:t>
            </a:r>
            <a:r>
              <a:rPr lang="en-US" b="1" baseline="30000" dirty="0">
                <a:solidFill>
                  <a:srgbClr val="55A839"/>
                </a:solidFill>
              </a:rPr>
              <a:t>rd</a:t>
            </a:r>
            <a:r>
              <a:rPr lang="en-US" dirty="0"/>
              <a:t> leading cause of death in  infants &lt; 1 year of age;   </a:t>
            </a:r>
          </a:p>
          <a:p>
            <a:r>
              <a:rPr lang="en-US" b="1" dirty="0">
                <a:solidFill>
                  <a:srgbClr val="55A839"/>
                </a:solidFill>
              </a:rPr>
              <a:t>1</a:t>
            </a:r>
            <a:r>
              <a:rPr lang="en-US" b="1" baseline="30000" dirty="0">
                <a:solidFill>
                  <a:srgbClr val="55A839"/>
                </a:solidFill>
              </a:rPr>
              <a:t>st</a:t>
            </a:r>
            <a:r>
              <a:rPr lang="en-US" dirty="0"/>
              <a:t> leading  cause of death in age groups 1-4, 5-9,  10-14,  15-24,  25-34,  35-44;    </a:t>
            </a:r>
          </a:p>
          <a:p>
            <a:r>
              <a:rPr lang="en-US" b="1" dirty="0">
                <a:solidFill>
                  <a:srgbClr val="55A839"/>
                </a:solidFill>
              </a:rPr>
              <a:t>3</a:t>
            </a:r>
            <a:r>
              <a:rPr lang="en-US" b="1" baseline="30000" dirty="0">
                <a:solidFill>
                  <a:srgbClr val="55A839"/>
                </a:solidFill>
              </a:rPr>
              <a:t>rd</a:t>
            </a:r>
            <a:r>
              <a:rPr lang="en-US" dirty="0"/>
              <a:t> leading cause of death in age groups 45-54,  55-64;   and, 7</a:t>
            </a:r>
            <a:r>
              <a:rPr lang="en-US" baseline="30000" dirty="0"/>
              <a:t>th</a:t>
            </a:r>
            <a:r>
              <a:rPr lang="en-US" dirty="0"/>
              <a:t> leading cause of death in older adults  </a:t>
            </a:r>
            <a:r>
              <a:rPr lang="en-US" u="sng" dirty="0"/>
              <a:t>&gt;</a:t>
            </a:r>
            <a:r>
              <a:rPr lang="en-US" dirty="0"/>
              <a:t>65 and older.  </a:t>
            </a:r>
          </a:p>
        </p:txBody>
      </p:sp>
    </p:spTree>
    <p:extLst>
      <p:ext uri="{BB962C8B-B14F-4D97-AF65-F5344CB8AC3E}">
        <p14:creationId xmlns:p14="http://schemas.microsoft.com/office/powerpoint/2010/main" val="104328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4B6C-761C-014C-8347-FAFC751A72E8}"/>
              </a:ext>
            </a:extLst>
          </p:cNvPr>
          <p:cNvSpPr>
            <a:spLocks noGrp="1"/>
          </p:cNvSpPr>
          <p:nvPr>
            <p:ph type="title"/>
          </p:nvPr>
        </p:nvSpPr>
        <p:spPr/>
        <p:txBody>
          <a:bodyPr/>
          <a:lstStyle/>
          <a:p>
            <a:r>
              <a:rPr lang="en-US" b="1" dirty="0"/>
              <a:t>Loss of Life</a:t>
            </a:r>
          </a:p>
        </p:txBody>
      </p:sp>
      <p:sp>
        <p:nvSpPr>
          <p:cNvPr id="3" name="Content Placeholder 2">
            <a:extLst>
              <a:ext uri="{FF2B5EF4-FFF2-40B4-BE49-F238E27FC236}">
                <a16:creationId xmlns:a16="http://schemas.microsoft.com/office/drawing/2014/main" id="{AD59724F-A80B-3644-81F2-CCB3242BA174}"/>
              </a:ext>
            </a:extLst>
          </p:cNvPr>
          <p:cNvSpPr>
            <a:spLocks noGrp="1"/>
          </p:cNvSpPr>
          <p:nvPr>
            <p:ph idx="1"/>
          </p:nvPr>
        </p:nvSpPr>
        <p:spPr/>
        <p:txBody>
          <a:bodyPr/>
          <a:lstStyle/>
          <a:p>
            <a:pPr marL="0" indent="0">
              <a:buNone/>
            </a:pPr>
            <a:r>
              <a:rPr lang="en-US" dirty="0"/>
              <a:t>However,</a:t>
            </a:r>
            <a:r>
              <a:rPr lang="en-US" i="1" dirty="0"/>
              <a:t> </a:t>
            </a:r>
            <a:r>
              <a:rPr lang="en-US" b="1" dirty="0">
                <a:solidFill>
                  <a:srgbClr val="A1C275"/>
                </a:solidFill>
              </a:rPr>
              <a:t>falls was the </a:t>
            </a:r>
            <a:r>
              <a:rPr lang="en-US" b="1" dirty="0">
                <a:solidFill>
                  <a:srgbClr val="55A839"/>
                </a:solidFill>
              </a:rPr>
              <a:t>leading reason </a:t>
            </a:r>
            <a:r>
              <a:rPr lang="en-US" b="1" dirty="0">
                <a:solidFill>
                  <a:srgbClr val="A1C275"/>
                </a:solidFill>
              </a:rPr>
              <a:t>for </a:t>
            </a:r>
            <a:r>
              <a:rPr lang="en-US" b="1" dirty="0">
                <a:solidFill>
                  <a:srgbClr val="55A839"/>
                </a:solidFill>
              </a:rPr>
              <a:t>unintentional injury death </a:t>
            </a:r>
            <a:r>
              <a:rPr lang="en-US" b="1" dirty="0">
                <a:solidFill>
                  <a:srgbClr val="A1C275"/>
                </a:solidFill>
              </a:rPr>
              <a:t>for </a:t>
            </a:r>
            <a:r>
              <a:rPr lang="en-US" b="1" dirty="0">
                <a:solidFill>
                  <a:srgbClr val="55A839"/>
                </a:solidFill>
              </a:rPr>
              <a:t>older adults</a:t>
            </a:r>
            <a:r>
              <a:rPr lang="en-US" b="1" dirty="0">
                <a:solidFill>
                  <a:srgbClr val="A1C275"/>
                </a:solidFill>
              </a:rPr>
              <a:t>. </a:t>
            </a:r>
            <a:r>
              <a:rPr lang="en-US" dirty="0"/>
              <a:t>Out of a total of 60,257 unintentional injury deaths, </a:t>
            </a:r>
            <a:r>
              <a:rPr lang="en-US" b="1" dirty="0">
                <a:solidFill>
                  <a:srgbClr val="A1C275"/>
                </a:solidFill>
              </a:rPr>
              <a:t>the leading cause is falls, </a:t>
            </a:r>
            <a:r>
              <a:rPr lang="en-US" b="1" dirty="0">
                <a:solidFill>
                  <a:schemeClr val="accent5">
                    <a:lumMod val="75000"/>
                  </a:schemeClr>
                </a:solidFill>
                <a:cs typeface="72 Black" panose="020B0A04030603020204" pitchFamily="34" charset="0"/>
              </a:rPr>
              <a:t>56.5%</a:t>
            </a:r>
            <a:r>
              <a:rPr lang="en-US" b="1" dirty="0">
                <a:solidFill>
                  <a:srgbClr val="A1C275"/>
                </a:solidFill>
              </a:rPr>
              <a:t> of all causes of  </a:t>
            </a:r>
            <a:r>
              <a:rPr lang="en-US" b="1" dirty="0">
                <a:solidFill>
                  <a:srgbClr val="55A839"/>
                </a:solidFill>
              </a:rPr>
              <a:t>unintentional injury death</a:t>
            </a:r>
            <a:r>
              <a:rPr lang="en-US" dirty="0">
                <a:solidFill>
                  <a:srgbClr val="A1C275"/>
                </a:solidFill>
              </a:rPr>
              <a:t>.</a:t>
            </a:r>
          </a:p>
        </p:txBody>
      </p:sp>
    </p:spTree>
    <p:extLst>
      <p:ext uri="{BB962C8B-B14F-4D97-AF65-F5344CB8AC3E}">
        <p14:creationId xmlns:p14="http://schemas.microsoft.com/office/powerpoint/2010/main" val="218139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dc.gov/injury/images/lc-charts/leading_causes_of_nonfatal_injury_2017_1100w850h.jpg">
            <a:extLst>
              <a:ext uri="{FF2B5EF4-FFF2-40B4-BE49-F238E27FC236}">
                <a16:creationId xmlns:a16="http://schemas.microsoft.com/office/drawing/2014/main" id="{F02E2CC7-98F6-4F6B-9937-E577DC24A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5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dc.gov/injury/images/lc-charts/leading_causes_of_death_by_age_group_2018_1100w850h.jpg">
            <a:extLst>
              <a:ext uri="{FF2B5EF4-FFF2-40B4-BE49-F238E27FC236}">
                <a16:creationId xmlns:a16="http://schemas.microsoft.com/office/drawing/2014/main" id="{E4A9176C-A99C-4819-A874-6B42D1C2E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741215"/>
      </p:ext>
    </p:extLst>
  </p:cSld>
  <p:clrMapOvr>
    <a:masterClrMapping/>
  </p:clrMapOvr>
</p:sld>
</file>

<file path=ppt/theme/theme1.xml><?xml version="1.0" encoding="utf-8"?>
<a:theme xmlns:a="http://schemas.openxmlformats.org/drawingml/2006/main" name="Red Blue and Yel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d Blue and Yel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7F1623C8-55D3-49C2-97C8-9177EAA75A87}" vid="{3762A7CD-0EF1-4386-9781-6F432B4FF4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6F43F-4C69-4843-A937-9D003759F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DD245-D6FC-4A3B-8DDB-348DE94B95C6}">
  <ds:schemaRefs>
    <ds:schemaRef ds:uri="http://schemas.microsoft.com/office/2006/documentManagement/types"/>
    <ds:schemaRef ds:uri="http://purl.org/dc/elements/1.1/"/>
    <ds:schemaRef ds:uri="http://schemas.microsoft.com/office/2006/metadata/properties"/>
    <ds:schemaRef ds:uri="6dc4bcd6-49db-4c07-9060-8acfc67cef9f"/>
    <ds:schemaRef ds:uri="http://purl.org/dc/terms/"/>
    <ds:schemaRef ds:uri="http://purl.org/dc/dcmitype/"/>
    <ds:schemaRef ds:uri="http://schemas.microsoft.com/office/infopath/2007/PartnerControls"/>
    <ds:schemaRef ds:uri="http://schemas.openxmlformats.org/package/2006/metadata/core-properties"/>
    <ds:schemaRef ds:uri="fb0879af-3eba-417a-a55a-ffe6dcd6ca77"/>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5873FAD-10D7-4DE7-A029-14288C05F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4123</Words>
  <Application>Microsoft Office PowerPoint</Application>
  <PresentationFormat>Widescreen</PresentationFormat>
  <Paragraphs>404</Paragraphs>
  <Slides>45</Slides>
  <Notes>17</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66" baseType="lpstr">
      <vt:lpstr>ＭＳ Ｐゴシック</vt:lpstr>
      <vt:lpstr>72 Black</vt:lpstr>
      <vt:lpstr>72 Light</vt:lpstr>
      <vt:lpstr>Advent Pro</vt:lpstr>
      <vt:lpstr>Advent Pro Light</vt:lpstr>
      <vt:lpstr>Arial</vt:lpstr>
      <vt:lpstr>Arial Black</vt:lpstr>
      <vt:lpstr>Calibri</vt:lpstr>
      <vt:lpstr>Cambria</vt:lpstr>
      <vt:lpstr>Courier New</vt:lpstr>
      <vt:lpstr>Fira Sans Extra Condensed Medium</vt:lpstr>
      <vt:lpstr>Oswald Regular</vt:lpstr>
      <vt:lpstr>Roboto</vt:lpstr>
      <vt:lpstr>Tahoma</vt:lpstr>
      <vt:lpstr>Times New Roman</vt:lpstr>
      <vt:lpstr>Trebuchet MS</vt:lpstr>
      <vt:lpstr>Wingdings</vt:lpstr>
      <vt:lpstr>Wingdings 2</vt:lpstr>
      <vt:lpstr>Red Blue and Yellow</vt:lpstr>
      <vt:lpstr>1_Red Blue and Yellow</vt:lpstr>
      <vt:lpstr>Acrobat Document</vt:lpstr>
      <vt:lpstr>Fall Prevention Special Focus:  Emergency Departments  Nov. 17, 2021</vt:lpstr>
      <vt:lpstr>PowerPoint Presentation</vt:lpstr>
      <vt:lpstr>My Goals:</vt:lpstr>
      <vt:lpstr>Objectives:</vt:lpstr>
      <vt:lpstr>The Burden of Falls is Great</vt:lpstr>
      <vt:lpstr>By Age Group,  Unintentional Injuries by all ages,  gender and race.</vt:lpstr>
      <vt:lpstr>Loss of Life</vt:lpstr>
      <vt:lpstr>PowerPoint Presentation</vt:lpstr>
      <vt:lpstr>PowerPoint Presentation</vt:lpstr>
      <vt:lpstr>Every Day, Minute, Second Counts</vt:lpstr>
      <vt:lpstr>Older Adults by Age Groups</vt:lpstr>
      <vt:lpstr>Every Second an Older Adult Falls</vt:lpstr>
      <vt:lpstr>Growing Burden</vt:lpstr>
      <vt:lpstr>Falls are  Costly</vt:lpstr>
      <vt:lpstr>ER Burden</vt:lpstr>
      <vt:lpstr>Falls and Fall-Related Injuries in Hospitals</vt:lpstr>
      <vt:lpstr>Create a Safe Environment: Solutions </vt:lpstr>
      <vt:lpstr>Fall Management Trial – Overview</vt:lpstr>
      <vt:lpstr>Background and Product Setup</vt:lpstr>
      <vt:lpstr>Curbell Medical - Bed Exit Solution for Stretcher</vt:lpstr>
      <vt:lpstr>Safe Mobility in the ER</vt:lpstr>
      <vt:lpstr>Initial Feedback on Curbell Medical Monitor and Pads</vt:lpstr>
      <vt:lpstr>Final Feedback</vt:lpstr>
      <vt:lpstr>Final Feedback</vt:lpstr>
      <vt:lpstr>Best Practice for using Solution </vt:lpstr>
      <vt:lpstr>PowerPoint Presentation</vt:lpstr>
      <vt:lpstr>Curbell Toileting Solutions</vt:lpstr>
      <vt:lpstr>Bedside Mats/Fall Cushions</vt:lpstr>
      <vt:lpstr>We Share the Same Goals</vt:lpstr>
      <vt:lpstr>Fall Risk Screening and Assessment </vt:lpstr>
      <vt:lpstr>Safe Balance</vt:lpstr>
      <vt:lpstr>Safe Balance</vt:lpstr>
      <vt:lpstr>Risks Continually Managed throughout Continuum of Care</vt:lpstr>
      <vt:lpstr> Think Vulnerable Populations:  </vt:lpstr>
      <vt:lpstr>Let’s Commit To Change </vt:lpstr>
      <vt:lpstr>Thank You and Please Share More!</vt:lpstr>
      <vt:lpstr>References</vt:lpstr>
      <vt:lpstr>References</vt:lpstr>
      <vt:lpstr>Product Info &amp; References Fall Prevention Special Focus: Emergency Departments  Nov. 17, 2021</vt:lpstr>
      <vt:lpstr>Curbell Medical</vt:lpstr>
      <vt:lpstr>Curbell Medical</vt:lpstr>
      <vt:lpstr>Curbell Medical</vt:lpstr>
      <vt:lpstr>Curbell Medical</vt:lpstr>
      <vt:lpstr>Curbell Medical – Other FM Products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CT600 Training</dc:title>
  <dc:creator/>
  <cp:keywords>Overview of new FM products</cp:keywords>
  <cp:lastModifiedBy/>
  <cp:revision>1</cp:revision>
  <dcterms:created xsi:type="dcterms:W3CDTF">2018-08-17T18:04:02Z</dcterms:created>
  <dcterms:modified xsi:type="dcterms:W3CDTF">2021-12-01T14:11:46Z</dcterms:modified>
  <cp:category>Fall Managment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