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54"/>
  </p:notesMasterIdLst>
  <p:sldIdLst>
    <p:sldId id="271" r:id="rId5"/>
    <p:sldId id="256" r:id="rId6"/>
    <p:sldId id="269" r:id="rId7"/>
    <p:sldId id="288" r:id="rId8"/>
    <p:sldId id="263" r:id="rId9"/>
    <p:sldId id="277" r:id="rId10"/>
    <p:sldId id="278" r:id="rId11"/>
    <p:sldId id="401" r:id="rId12"/>
    <p:sldId id="276" r:id="rId13"/>
    <p:sldId id="279" r:id="rId14"/>
    <p:sldId id="280" r:id="rId15"/>
    <p:sldId id="282" r:id="rId16"/>
    <p:sldId id="281" r:id="rId17"/>
    <p:sldId id="284" r:id="rId18"/>
    <p:sldId id="286" r:id="rId19"/>
    <p:sldId id="287" r:id="rId20"/>
    <p:sldId id="289" r:id="rId21"/>
    <p:sldId id="290" r:id="rId22"/>
    <p:sldId id="291" r:id="rId23"/>
    <p:sldId id="373" r:id="rId24"/>
    <p:sldId id="374" r:id="rId25"/>
    <p:sldId id="375" r:id="rId26"/>
    <p:sldId id="376" r:id="rId27"/>
    <p:sldId id="268" r:id="rId28"/>
    <p:sldId id="273" r:id="rId29"/>
    <p:sldId id="377" r:id="rId30"/>
    <p:sldId id="378" r:id="rId31"/>
    <p:sldId id="379" r:id="rId32"/>
    <p:sldId id="380" r:id="rId33"/>
    <p:sldId id="382" r:id="rId34"/>
    <p:sldId id="384" r:id="rId35"/>
    <p:sldId id="385" r:id="rId36"/>
    <p:sldId id="386" r:id="rId37"/>
    <p:sldId id="387" r:id="rId38"/>
    <p:sldId id="388" r:id="rId39"/>
    <p:sldId id="383" r:id="rId40"/>
    <p:sldId id="389" r:id="rId41"/>
    <p:sldId id="390" r:id="rId42"/>
    <p:sldId id="391" r:id="rId43"/>
    <p:sldId id="392" r:id="rId44"/>
    <p:sldId id="393" r:id="rId45"/>
    <p:sldId id="396" r:id="rId46"/>
    <p:sldId id="334" r:id="rId47"/>
    <p:sldId id="394" r:id="rId48"/>
    <p:sldId id="371" r:id="rId49"/>
    <p:sldId id="397" r:id="rId50"/>
    <p:sldId id="301" r:id="rId51"/>
    <p:sldId id="304" r:id="rId52"/>
    <p:sldId id="39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78AC36"/>
    <a:srgbClr val="01436A"/>
    <a:srgbClr val="015483"/>
    <a:srgbClr val="013E62"/>
    <a:srgbClr val="002137"/>
    <a:srgbClr val="FDECF6"/>
    <a:srgbClr val="CDCCDE"/>
    <a:srgbClr val="D3D4E9"/>
    <a:srgbClr val="CBC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87380" autoAdjust="0"/>
  </p:normalViewPr>
  <p:slideViewPr>
    <p:cSldViewPr snapToGrid="0">
      <p:cViewPr varScale="1">
        <p:scale>
          <a:sx n="98" d="100"/>
          <a:sy n="98" d="100"/>
        </p:scale>
        <p:origin x="102" y="22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136492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1000.com/prime/736301638" TargetMode="External"/><Relationship Id="rId5" Type="http://schemas.openxmlformats.org/officeDocument/2006/relationships/hyperlink" Target="https://scholar.google.com/scholar_lookup?journal=J+Urol.&amp;title=The+Impact+of+Nocturia+on+Mortality:+A+Systematic+Review+and+Meta-Analysis.&amp;author=JS+Pesonen&amp;author=R+Cartwright&amp;author=RWM+Vernooij&amp;volume=203&amp;issue=3&amp;publication_year=2020&amp;pages=486-95&amp;pmid=31364920&amp;doi=10.1097/JU.0000000000000463&amp;" TargetMode="External"/><Relationship Id="rId4" Type="http://schemas.openxmlformats.org/officeDocument/2006/relationships/hyperlink" Target="https://dx.doi.org/10.1097%2FJU.0000000000000463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jag.1269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5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6" name="Google Shape;97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5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urinary tract symptoms (LUTS) include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voiding or obstructive symptoms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 hesitancy, poor and/or intermittent stream, straining, prolonged micturition, feeling of incomplete bladder emptying, dribbling, etc, 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or irritative symptoms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such as frequency, urgency, urge incontinence, and nocturia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Ratio vs Odds Ratio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RR of 3 means the risk of an outcome is increased threefold. A RR of 0.5 means the risk is cut in half. But an OR of 3 doesn't mean the risk is threefold; rather the odds is threefold greater.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 Pesonen JS, Cartwright R, Vernooij RWM, et al. : The Impact of Nocturia on Mortality: A Systematic Review and Meta-Analysis.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Urol.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2020;203(3):486–95. | 10.1097/JU.0000000000000463 [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PubMed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[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CrossRef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[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Google Scholar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F1000 Recommendation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8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Rose, G., Decalf, V., Everaert, K., Bower, W.  (2019, July 18).  Toileting-related falls at night in hospitalized patients:  The role of nocturia.   Australasian Journal on Ageing, </a:t>
            </a:r>
            <a:r>
              <a:rPr lang="en-US" dirty="0">
                <a:hlinkClick r:id="rId3"/>
              </a:rPr>
              <a:t>https://doi.org/10.1111/ajag.12696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5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Tzeng, H-M., Yin, C-Y.     (2012).  Toileting-related inpatient falls in adult acute care settings.   MEDSURG Nursing, 21(6): 372 -377.</a:t>
            </a:r>
          </a:p>
          <a:p>
            <a:endParaRPr lang="en-US" dirty="0"/>
          </a:p>
          <a:p>
            <a:r>
              <a:rPr lang="en-US" dirty="0"/>
              <a:t>Retrospective exploratory study – 4 adult inpatient units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0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Tzeng,  H-M. (2010).  Understanding the prevalence of inpatient falls associated with toileting in adult acute care settings.    JNCQ, 25(1):  22-30.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 10.1097/NCQ.0b013e3181afa321.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4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Swenson, et al.,  What they discovered:   toliteling schedule was not hardwired – was a suggested timeframe.    Relied on patients to ask for assistance to toilet – which failed.   Needed program where nursiung staff said time to toilet,  and no option to decline.</a:t>
            </a:r>
          </a:p>
          <a:p>
            <a:endParaRPr lang="en-US" dirty="0"/>
          </a:p>
          <a:p>
            <a:r>
              <a:rPr lang="en-US" dirty="0"/>
              <a:t>Hardwired scheduled toileting 2 times day shift,  2 times evening shift, 1 time night shift … time to take the pt.  If refused, the pt was asksed for a time to toilet.   Decreased falls by 50% and no falls for 65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MOTION SENSOR The CS-WMS Wireless Motion Sensor can be used as a standalone device or as an accessory for the BC600 Fall management monitor that connects into nurse call systems. When a patient passes through the detection area the CS-WMS will be triggered and will either alarm or send a wireless signal to the BC600 to alarm. The CS-WMS is cordless and can be placed on a night stand or be mounted on a wall.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TOILET SENSOR PAD This sensor mounts discreetly underneath the toilet seat so that a patient can be monitored by staff without a loss of privacy.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62626"/>
                </a:solidFill>
                <a:latin typeface="+mn-lt"/>
                <a:sym typeface="Advent Pro Light"/>
              </a:rPr>
              <a:t>The BC600 has the ability to do “silent monitoring” and will only send notification through nurse call without the alarm going off in the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bg>
      <p:bgPr>
        <a:solidFill>
          <a:srgbClr val="004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F7B0DE-E742-4610-B00A-8258C3922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4F4B374-E3FE-479B-A08B-68B4959138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490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21311"/>
          </a:xfrm>
        </p:spPr>
        <p:txBody>
          <a:bodyPr tIns="0" bIns="0" anchor="ctr">
            <a:noAutofit/>
          </a:bodyPr>
          <a:lstStyle>
            <a:lvl1pPr algn="ctr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91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41B4FB1-642D-41C1-9F40-254D1CA37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1FB10-19EC-4B13-8AB1-0468F35B0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20B55-C119-44B2-8F42-DE1F7CBFAED5}"/>
              </a:ext>
            </a:extLst>
          </p:cNvPr>
          <p:cNvSpPr/>
          <p:nvPr userDrawn="1"/>
        </p:nvSpPr>
        <p:spPr>
          <a:xfrm>
            <a:off x="11227323" y="540022"/>
            <a:ext cx="113122" cy="1062119"/>
          </a:xfrm>
          <a:prstGeom prst="rect">
            <a:avLst/>
          </a:prstGeom>
          <a:solidFill>
            <a:srgbClr val="78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5E3EC8-A49E-4480-82AE-989123AD7292}"/>
              </a:ext>
            </a:extLst>
          </p:cNvPr>
          <p:cNvSpPr/>
          <p:nvPr userDrawn="1"/>
        </p:nvSpPr>
        <p:spPr>
          <a:xfrm>
            <a:off x="-1" y="540423"/>
            <a:ext cx="11227324" cy="1062119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559678"/>
            <a:ext cx="8502977" cy="1041291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246" y="5806928"/>
            <a:ext cx="3814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8031637" cy="4035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1FB10-19EC-4B13-8AB1-0468F35B0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928F48-D5CD-4C9F-BC22-44BDB916F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29B98-8D67-479E-BFA6-ABBA2ECC7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4871D-D659-4520-B586-3015C39BD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CFBF0-F77C-48F8-97D0-BDD03D1A0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D3AAA-1B7B-4C18-9F94-ADC9EE7D7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D3AAA-1B7B-4C18-9F94-ADC9EE7D76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005387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609E0-12AD-44C1-BA4A-38F6F4E7B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C5BA05-B5E7-447C-BF1F-27BB5ADB3925}"/>
              </a:ext>
            </a:extLst>
          </p:cNvPr>
          <p:cNvSpPr/>
          <p:nvPr/>
        </p:nvSpPr>
        <p:spPr bwMode="ltGray">
          <a:xfrm>
            <a:off x="2" y="609665"/>
            <a:ext cx="12191997" cy="13681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645477"/>
            <a:ext cx="9429751" cy="12922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017713"/>
            <a:ext cx="9349740" cy="4114800"/>
          </a:xfrm>
        </p:spPr>
        <p:txBody>
          <a:bodyPr/>
          <a:lstStyle>
            <a:lvl1pPr marL="257175" indent="-257175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1pPr>
            <a:lvl2pPr marL="557213" indent="-214313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2pPr>
            <a:lvl3pPr marL="8572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3pPr>
            <a:lvl4pPr marL="12001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5430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B819F-255B-43D5-85DB-D9D2C770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41" y="6348561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C12D801-12AB-499B-81DF-B71B4C913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127A71-4AA9-4ED8-81C6-BE0A08C80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728010F-79BD-4FDA-A2A2-D80F7478C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Bullets in a r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728010F-79BD-4FDA-A2A2-D80F7478C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7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0B1F42-1A41-45EE-BF41-4633C19AB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A7F686-D0BC-4283-A5FC-225FA6E6AC8E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rgbClr val="004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3E8F91-83FD-4B9D-8425-A5E39DEF8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4A8DCD9-E05B-4D72-B55E-4111F0D36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7" y="6314440"/>
            <a:ext cx="13714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2/24/2022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rgbClr val="0045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479" r:id="rId2"/>
    <p:sldLayoutId id="2147484480" r:id="rId3"/>
    <p:sldLayoutId id="2147484495" r:id="rId4"/>
    <p:sldLayoutId id="2147484490" r:id="rId5"/>
    <p:sldLayoutId id="2147484505" r:id="rId6"/>
    <p:sldLayoutId id="2147484491" r:id="rId7"/>
    <p:sldLayoutId id="2147484492" r:id="rId8"/>
    <p:sldLayoutId id="2147484493" r:id="rId9"/>
    <p:sldLayoutId id="2147484496" r:id="rId10"/>
    <p:sldLayoutId id="2147484481" r:id="rId11"/>
    <p:sldLayoutId id="2147484498" r:id="rId12"/>
    <p:sldLayoutId id="2147484504" r:id="rId13"/>
    <p:sldLayoutId id="2147484499" r:id="rId14"/>
    <p:sldLayoutId id="2147484500" r:id="rId15"/>
    <p:sldLayoutId id="2147484482" r:id="rId16"/>
    <p:sldLayoutId id="2147484483" r:id="rId17"/>
    <p:sldLayoutId id="2147484484" r:id="rId18"/>
    <p:sldLayoutId id="2147484506" r:id="rId19"/>
    <p:sldLayoutId id="2147484485" r:id="rId20"/>
    <p:sldLayoutId id="2147484507" r:id="rId2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0.sv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11" Type="http://schemas.openxmlformats.org/officeDocument/2006/relationships/image" Target="../media/image34.sv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z5h.45f.myftpupload.com/wp-content/uploads/pdfs/white_papers/white_paper-patient_restraint_and_safety_insight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ri.org/Resources/Whitepapers_and_reports/2014_Top_10_Hazards_Executive_Brief.pdf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hospitals.org/Portals/0/Documents/ptsafety/falls/CreatingASafeEnvironmenttoPreventToiletingRelatedFallsReport.pd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jag.12696" TargetMode="External"/><Relationship Id="rId2" Type="http://schemas.openxmlformats.org/officeDocument/2006/relationships/hyperlink" Target="https://www.ncbi.nlm.nih.gov/pmc/articles/PMC7135676/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nursing.com/_files/ugd/ee69e2_fd53db3dc67448bb8ffc2cf79f1c4bc7.pdf" TargetMode="External"/><Relationship Id="rId2" Type="http://schemas.openxmlformats.org/officeDocument/2006/relationships/hyperlink" Target="http://z5h.45f.myftpupload.com/wp-content/uploads/pdfs/white_papers/white_paper-patient_restraint_and_safety_insight.pdf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curbellmedical.com/cordless-bed-and-chair-monitor/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urbellmedical.com/cordless-bed-and-chair-sensor-pads/" TargetMode="External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bellmedical.com/wireless-motion-senso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51.png"/><Relationship Id="rId4" Type="http://schemas.openxmlformats.org/officeDocument/2006/relationships/hyperlink" Target="https://www.curbellmedical.com/cordless-bed-and-chair-monitor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37.jpeg"/><Relationship Id="rId3" Type="http://schemas.openxmlformats.org/officeDocument/2006/relationships/hyperlink" Target="https://www.curbellmedical.com/seatbelt-and-toilet-sensor/" TargetMode="External"/><Relationship Id="rId7" Type="http://schemas.openxmlformats.org/officeDocument/2006/relationships/hyperlink" Target="https://z5h.45f.myftpupload.com/fall-management-jumper-cables/" TargetMode="External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urbellmedical.com/floor-sensors/" TargetMode="External"/><Relationship Id="rId11" Type="http://schemas.openxmlformats.org/officeDocument/2006/relationships/image" Target="../media/image57.emf"/><Relationship Id="rId5" Type="http://schemas.openxmlformats.org/officeDocument/2006/relationships/hyperlink" Target="https://www.curbellmedical.com/fall-management-monitors/" TargetMode="External"/><Relationship Id="rId10" Type="http://schemas.openxmlformats.org/officeDocument/2006/relationships/image" Target="../media/image56.emf"/><Relationship Id="rId4" Type="http://schemas.openxmlformats.org/officeDocument/2006/relationships/hyperlink" Target="https://www.curbellmedical.com/bed-and-chair-sensor-pads/" TargetMode="External"/><Relationship Id="rId9" Type="http://schemas.openxmlformats.org/officeDocument/2006/relationships/image" Target="../media/image5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08CF0-05DB-4EF0-93A8-28EE5BC3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6842"/>
            <a:ext cx="12192000" cy="3070014"/>
          </a:xfrm>
        </p:spPr>
        <p:txBody>
          <a:bodyPr/>
          <a:lstStyle/>
          <a:p>
            <a:r>
              <a:rPr lang="en-US" sz="5400" b="1" i="0" dirty="0">
                <a:latin typeface="+mn-lt"/>
                <a:cs typeface="72 Black" panose="020B0A04030603020204" pitchFamily="34" charset="0"/>
              </a:rPr>
              <a:t>Fall Prevention  </a:t>
            </a:r>
            <a:r>
              <a:rPr lang="en-US" sz="5400" i="0" dirty="0"/>
              <a:t>Webinar Series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6A0A5-6016-444C-9B23-AE26A256D76A}"/>
              </a:ext>
            </a:extLst>
          </p:cNvPr>
          <p:cNvCxnSpPr/>
          <p:nvPr/>
        </p:nvCxnSpPr>
        <p:spPr>
          <a:xfrm>
            <a:off x="6155698" y="2144682"/>
            <a:ext cx="0" cy="867266"/>
          </a:xfrm>
          <a:prstGeom prst="line">
            <a:avLst/>
          </a:prstGeom>
          <a:ln w="53975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2FDE8-7125-463A-9D79-64333652EC4B}"/>
              </a:ext>
            </a:extLst>
          </p:cNvPr>
          <p:cNvSpPr txBox="1"/>
          <p:nvPr/>
        </p:nvSpPr>
        <p:spPr>
          <a:xfrm>
            <a:off x="4134431" y="3194577"/>
            <a:ext cx="21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Event sponsored by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742B3F-AD7B-4673-B245-9BB36E12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93" y="3194577"/>
            <a:ext cx="1502008" cy="4005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B7405-2BC8-4E1B-AD5B-1A4DA863EEF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3749459"/>
            <a:ext cx="12192000" cy="1086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8AC36"/>
                </a:solidFill>
                <a:cs typeface="72 Black" panose="020B0A04030603020204" pitchFamily="34" charset="0"/>
              </a:rPr>
              <a:t>Toileting-related Falls </a:t>
            </a:r>
            <a:r>
              <a:rPr lang="en-US" sz="2800" dirty="0">
                <a:solidFill>
                  <a:srgbClr val="78AC36"/>
                </a:solidFill>
              </a:rPr>
              <a:t>•</a:t>
            </a:r>
            <a:r>
              <a:rPr lang="en-US" sz="3600" b="1" dirty="0">
                <a:solidFill>
                  <a:srgbClr val="78AC36"/>
                </a:solidFill>
              </a:rPr>
              <a:t> </a:t>
            </a:r>
            <a:r>
              <a:rPr lang="en-US" sz="3600" b="1" dirty="0">
                <a:solidFill>
                  <a:srgbClr val="78AC36"/>
                </a:solidFill>
                <a:cs typeface="72 Black" panose="020B0A04030603020204" pitchFamily="34" charset="0"/>
              </a:rPr>
              <a:t>Key Solutions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February 23</a:t>
            </a:r>
            <a:r>
              <a:rPr lang="en-US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407312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FDEC6A0D-BD68-47B5-9BF0-12F6DC457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33" r="33263" b="21103"/>
          <a:stretch/>
        </p:blipFill>
        <p:spPr bwMode="auto">
          <a:xfrm>
            <a:off x="-2" y="0"/>
            <a:ext cx="4891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0"/>
            <a:ext cx="5932602" cy="6858000"/>
          </a:xfrm>
        </p:spPr>
        <p:txBody>
          <a:bodyPr anchor="ctr">
            <a:normAutofit/>
          </a:bodyPr>
          <a:lstStyle/>
          <a:p>
            <a:r>
              <a:rPr lang="en-US" dirty="0"/>
              <a:t>Three groups of Symptoms:  storage, voiding and post-micturition symptoms</a:t>
            </a:r>
          </a:p>
          <a:p>
            <a:r>
              <a:rPr lang="en-US" dirty="0"/>
              <a:t>Storage symptoms that are most relevant:  increased daytime urinary frequency (voiding more times that 8 times a day);  nocturia (waking to pass urine during the main sleep period);  and urinary incontinence (any involuntary leakage)</a:t>
            </a:r>
          </a:p>
          <a:p>
            <a:r>
              <a:rPr lang="en-US" dirty="0"/>
              <a:t>LUTS share common causal pathways with frailty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4D59A-EEC8-4256-805B-E67445F4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5575352" y="-5015676"/>
            <a:ext cx="1041292" cy="121919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441A786-EC7E-4192-B318-1ADCFC0B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266" y="559678"/>
            <a:ext cx="6381648" cy="104129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LUTS</a:t>
            </a:r>
            <a:r>
              <a:rPr lang="en-US" sz="3200" dirty="0">
                <a:solidFill>
                  <a:schemeClr val="bg1"/>
                </a:solidFill>
              </a:rPr>
              <a:t> (Lower Urinary Tract Symptoms) </a:t>
            </a:r>
          </a:p>
        </p:txBody>
      </p:sp>
    </p:spTree>
    <p:extLst>
      <p:ext uri="{BB962C8B-B14F-4D97-AF65-F5344CB8AC3E}">
        <p14:creationId xmlns:p14="http://schemas.microsoft.com/office/powerpoint/2010/main" val="425044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D8EA43-8298-40F6-86EB-B094DBB3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Urinary Urgency and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904CF-BF8B-484F-AF50-2AE1E688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4F277-7D6B-4B9D-AD51-8C4CB5D18D3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Urinary urgency shown to reduce walking speed  by inducing shorter step length,  greater gait variability and a more flexed posture.  </a:t>
            </a:r>
          </a:p>
          <a:p>
            <a:r>
              <a:rPr lang="en-US" dirty="0"/>
              <a:t>Compounded by existing impaired balance, muscle weakness and co-morbid illness that increases rate of urine production </a:t>
            </a:r>
          </a:p>
          <a:p>
            <a:r>
              <a:rPr lang="en-US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46% of all falls at night in subacute hospitalized patients occur on the way to the toilet </a:t>
            </a:r>
          </a:p>
          <a:p>
            <a:r>
              <a:rPr lang="en-US" dirty="0"/>
              <a:t>The risk of injurious falls is significantly greater in patients who wake to void compared to people who sleep through the night.</a:t>
            </a:r>
          </a:p>
          <a:p>
            <a:r>
              <a:rPr lang="en-US" dirty="0"/>
              <a:t>A recent systematic review concluded that </a:t>
            </a:r>
            <a:r>
              <a:rPr lang="en-US" b="1" dirty="0">
                <a:cs typeface="72 Black" panose="020B0A04030603020204" pitchFamily="34" charset="0"/>
              </a:rPr>
              <a:t>nocturia </a:t>
            </a:r>
            <a:r>
              <a:rPr lang="en-US" dirty="0"/>
              <a:t>increases the relative risk of falls by 20% and fractures by 32%  (Pesonen, et al., 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0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AC1C2-96D7-40D9-8D2F-339DB7A37820}"/>
              </a:ext>
            </a:extLst>
          </p:cNvPr>
          <p:cNvSpPr/>
          <p:nvPr/>
        </p:nvSpPr>
        <p:spPr>
          <a:xfrm>
            <a:off x="2507137" y="2651796"/>
            <a:ext cx="8837138" cy="5972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D8EA43-8298-40F6-86EB-B094DBB3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559678"/>
            <a:ext cx="9997420" cy="104129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Toileting-related </a:t>
            </a:r>
            <a:r>
              <a:rPr lang="en-US" sz="3200" b="1" dirty="0"/>
              <a:t>Falls at Night </a:t>
            </a:r>
            <a:r>
              <a:rPr lang="en-US" sz="3200" dirty="0"/>
              <a:t>(2019, Rose, et al.)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904CF-BF8B-484F-AF50-2AE1E688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EE44B-7DC5-4A70-8FBC-97550299A66A}"/>
              </a:ext>
            </a:extLst>
          </p:cNvPr>
          <p:cNvSpPr/>
          <p:nvPr/>
        </p:nvSpPr>
        <p:spPr>
          <a:xfrm>
            <a:off x="0" y="2636740"/>
            <a:ext cx="2419350" cy="2690003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Retrospective analysis of falls related to night-time toileting in patients 60 years of age and older over 1-YR period of time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C9EF8BD-1D94-4922-BE8F-67A23EA3DE04}"/>
              </a:ext>
            </a:extLst>
          </p:cNvPr>
          <p:cNvSpPr txBox="1">
            <a:spLocks/>
          </p:cNvSpPr>
          <p:nvPr/>
        </p:nvSpPr>
        <p:spPr>
          <a:xfrm>
            <a:off x="546755" y="1857361"/>
            <a:ext cx="10797520" cy="49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Describe prevalence and characteristics of toileting-related falls in hospitalized older adults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7E21E-25EF-477A-9C02-79F4A3F74914}"/>
              </a:ext>
            </a:extLst>
          </p:cNvPr>
          <p:cNvSpPr/>
          <p:nvPr/>
        </p:nvSpPr>
        <p:spPr>
          <a:xfrm>
            <a:off x="2518331" y="3335859"/>
            <a:ext cx="8837138" cy="5972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213AB-39D9-4925-843E-88186AB36E1E}"/>
              </a:ext>
            </a:extLst>
          </p:cNvPr>
          <p:cNvSpPr/>
          <p:nvPr/>
        </p:nvSpPr>
        <p:spPr>
          <a:xfrm>
            <a:off x="2529526" y="4039378"/>
            <a:ext cx="8837138" cy="5972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AD217-7FC8-4AE1-A4BE-3D74EA0D1B73}"/>
              </a:ext>
            </a:extLst>
          </p:cNvPr>
          <p:cNvSpPr/>
          <p:nvPr/>
        </p:nvSpPr>
        <p:spPr>
          <a:xfrm>
            <a:off x="2536011" y="4737031"/>
            <a:ext cx="8837138" cy="59724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4F277-7D6B-4B9D-AD51-8C4CB5D18D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29526" y="2749076"/>
            <a:ext cx="8814749" cy="267494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200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34% </a:t>
            </a:r>
            <a:r>
              <a:rPr lang="en-US" sz="2200" dirty="0">
                <a:solidFill>
                  <a:srgbClr val="92D050"/>
                </a:solidFill>
              </a:rPr>
              <a:t>of fall related to toileting with at least 44% occurring during the night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Peaked 11pm-1am, maximum supine-induced diuresis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00"/>
                </a:solidFill>
              </a:rPr>
              <a:t>About </a:t>
            </a:r>
            <a:r>
              <a:rPr lang="en-US" sz="2200" b="1" dirty="0">
                <a:solidFill>
                  <a:srgbClr val="FFFF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50% of night falls </a:t>
            </a:r>
            <a:r>
              <a:rPr lang="en-US" sz="2200" dirty="0">
                <a:solidFill>
                  <a:srgbClr val="FFFF00"/>
                </a:solidFill>
              </a:rPr>
              <a:t>occurred at bedside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00"/>
                </a:solidFill>
              </a:rPr>
              <a:t>Half had </a:t>
            </a:r>
            <a:r>
              <a:rPr lang="en-US" sz="2200" b="1" dirty="0">
                <a:solidFill>
                  <a:srgbClr val="FFFF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no strategies </a:t>
            </a:r>
            <a:r>
              <a:rPr lang="en-US" sz="2200" dirty="0">
                <a:solidFill>
                  <a:srgbClr val="FFFF00"/>
                </a:solidFill>
              </a:rPr>
              <a:t>for toileting documented in care plan </a:t>
            </a:r>
          </a:p>
        </p:txBody>
      </p:sp>
    </p:spTree>
    <p:extLst>
      <p:ext uri="{BB962C8B-B14F-4D97-AF65-F5344CB8AC3E}">
        <p14:creationId xmlns:p14="http://schemas.microsoft.com/office/powerpoint/2010/main" val="49950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66BC7-376E-4528-BB1E-3CCF68565309}"/>
              </a:ext>
            </a:extLst>
          </p:cNvPr>
          <p:cNvSpPr/>
          <p:nvPr/>
        </p:nvSpPr>
        <p:spPr>
          <a:xfrm>
            <a:off x="0" y="2168037"/>
            <a:ext cx="2419350" cy="3299746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C6C85-B9A1-48F8-85EB-8E4AFF6C4A40}"/>
              </a:ext>
            </a:extLst>
          </p:cNvPr>
          <p:cNvSpPr/>
          <p:nvPr/>
        </p:nvSpPr>
        <p:spPr>
          <a:xfrm>
            <a:off x="2507137" y="2168037"/>
            <a:ext cx="8837138" cy="3429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55221-BD03-4C41-9379-EC3F1BF8ABA8}"/>
              </a:ext>
            </a:extLst>
          </p:cNvPr>
          <p:cNvSpPr/>
          <p:nvPr/>
        </p:nvSpPr>
        <p:spPr>
          <a:xfrm>
            <a:off x="2507138" y="5124883"/>
            <a:ext cx="8837137" cy="3429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43F00-0A65-4658-AED3-1CFE486B88BD}"/>
              </a:ext>
            </a:extLst>
          </p:cNvPr>
          <p:cNvSpPr/>
          <p:nvPr/>
        </p:nvSpPr>
        <p:spPr>
          <a:xfrm>
            <a:off x="2507136" y="4640539"/>
            <a:ext cx="8837139" cy="3429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D0F0C-8D15-4B8C-A57C-215E03F5A0A8}"/>
              </a:ext>
            </a:extLst>
          </p:cNvPr>
          <p:cNvSpPr/>
          <p:nvPr/>
        </p:nvSpPr>
        <p:spPr>
          <a:xfrm>
            <a:off x="2507137" y="2679158"/>
            <a:ext cx="8837138" cy="3429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A4A127-7498-4060-AB3C-BD1D793BEB71}"/>
              </a:ext>
            </a:extLst>
          </p:cNvPr>
          <p:cNvSpPr/>
          <p:nvPr/>
        </p:nvSpPr>
        <p:spPr>
          <a:xfrm>
            <a:off x="2497613" y="3163731"/>
            <a:ext cx="8846662" cy="3429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DA1CE-1438-40AA-9172-028E02AEF9F3}"/>
              </a:ext>
            </a:extLst>
          </p:cNvPr>
          <p:cNvSpPr/>
          <p:nvPr/>
        </p:nvSpPr>
        <p:spPr>
          <a:xfrm>
            <a:off x="2497613" y="4141944"/>
            <a:ext cx="8837137" cy="3429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CEB5D8-2F1B-484C-904E-0E41ED08E978}"/>
              </a:ext>
            </a:extLst>
          </p:cNvPr>
          <p:cNvSpPr/>
          <p:nvPr/>
        </p:nvSpPr>
        <p:spPr>
          <a:xfrm>
            <a:off x="2497613" y="3657600"/>
            <a:ext cx="8856188" cy="3429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D8EA43-8298-40F6-86EB-B094DBB3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559678"/>
            <a:ext cx="9997420" cy="104129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Toileting-related </a:t>
            </a:r>
            <a:r>
              <a:rPr lang="en-US" sz="3200" b="1" dirty="0"/>
              <a:t>Inpatient Falls </a:t>
            </a:r>
            <a:r>
              <a:rPr lang="en-US" sz="3200" dirty="0"/>
              <a:t>(2012, Tzeng &amp; Yin)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904CF-BF8B-484F-AF50-2AE1E688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F7563-E6DF-4F04-8C64-7CD295AA2F88}"/>
              </a:ext>
            </a:extLst>
          </p:cNvPr>
          <p:cNvSpPr/>
          <p:nvPr/>
        </p:nvSpPr>
        <p:spPr>
          <a:xfrm>
            <a:off x="90487" y="2765417"/>
            <a:ext cx="2219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ea typeface="+mj-ea"/>
                <a:cs typeface="+mj-cs"/>
              </a:rPr>
              <a:t>Archived falls over </a:t>
            </a:r>
            <a:r>
              <a:rPr lang="en-US" sz="2400" b="1" i="1" dirty="0">
                <a:solidFill>
                  <a:schemeClr val="bg1"/>
                </a:solidFill>
                <a:ea typeface="+mj-ea"/>
                <a:cs typeface="+mj-cs"/>
              </a:rPr>
              <a:t>three</a:t>
            </a:r>
            <a:r>
              <a:rPr lang="en-US" sz="2400" i="1" dirty="0">
                <a:solidFill>
                  <a:schemeClr val="bg1"/>
                </a:solidFill>
                <a:ea typeface="+mj-ea"/>
                <a:cs typeface="+mj-cs"/>
              </a:rPr>
              <a:t> year period; </a:t>
            </a:r>
            <a:r>
              <a:rPr lang="en-US" sz="2400" b="1" i="1" dirty="0">
                <a:solidFill>
                  <a:schemeClr val="bg1"/>
                </a:solidFill>
                <a:ea typeface="+mj-ea"/>
                <a:cs typeface="+mj-cs"/>
              </a:rPr>
              <a:t>four</a:t>
            </a:r>
            <a:r>
              <a:rPr lang="en-US" sz="2400" i="1" dirty="0">
                <a:solidFill>
                  <a:schemeClr val="bg1"/>
                </a:solidFill>
                <a:ea typeface="+mj-ea"/>
                <a:cs typeface="+mj-cs"/>
              </a:rPr>
              <a:t> inpatient units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4F277-7D6B-4B9D-AD51-8C4CB5D18D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07137" y="2104363"/>
            <a:ext cx="8837137" cy="3477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547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falls July 2005-2008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F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247 (45.2%) </a:t>
            </a:r>
            <a:r>
              <a:rPr lang="en-US" sz="2200" dirty="0">
                <a:solidFill>
                  <a:srgbClr val="00B0F0"/>
                </a:solidFill>
              </a:rPr>
              <a:t>associated with toileting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FF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87 (15.9%</a:t>
            </a:r>
            <a:r>
              <a:rPr lang="en-US" sz="2200" dirty="0">
                <a:solidFill>
                  <a:srgbClr val="FFFF00"/>
                </a:solidFill>
              </a:rPr>
              <a:t>) on the way from bed or bedside chair to the bathroom or back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70 (12.8%) </a:t>
            </a:r>
            <a:r>
              <a:rPr lang="en-US" sz="2200" dirty="0">
                <a:solidFill>
                  <a:srgbClr val="92D050"/>
                </a:solidFill>
              </a:rPr>
              <a:t>getting out of or back to bed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92D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55 (10.1%) </a:t>
            </a:r>
            <a:r>
              <a:rPr lang="en-US" sz="2200" dirty="0">
                <a:solidFill>
                  <a:srgbClr val="92D050"/>
                </a:solidFill>
              </a:rPr>
              <a:t>slipped off the toilet or bedside commode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27 (5.0%) 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moving from bed to BSC or back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8 (1.4%)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using urinal while standing or sitting on edge of bed or chair</a:t>
            </a:r>
          </a:p>
        </p:txBody>
      </p:sp>
    </p:spTree>
    <p:extLst>
      <p:ext uri="{BB962C8B-B14F-4D97-AF65-F5344CB8AC3E}">
        <p14:creationId xmlns:p14="http://schemas.microsoft.com/office/powerpoint/2010/main" val="194207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D8EA43-8298-40F6-86EB-B094DBB3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59678"/>
            <a:ext cx="11258550" cy="104129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Prevalence of Inpatient Falls Associated with Toileting  (2010, Tzeng)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904CF-BF8B-484F-AF50-2AE1E688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4F277-7D6B-4B9D-AD51-8C4CB5D18D3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Qualitative Study Michigan Hospital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Archived falls over three year period; four inpatient units</a:t>
            </a:r>
          </a:p>
          <a:p>
            <a:r>
              <a:rPr lang="en-US" sz="2400" dirty="0"/>
              <a:t>547 falls July 2005-2008</a:t>
            </a:r>
          </a:p>
          <a:p>
            <a:r>
              <a:rPr lang="en-US" sz="2400" b="1" dirty="0">
                <a:latin typeface="72 Black" panose="020B0A04030603020204" pitchFamily="34" charset="0"/>
                <a:cs typeface="72 Black" panose="020B0A04030603020204" pitchFamily="34" charset="0"/>
              </a:rPr>
              <a:t>45.2% </a:t>
            </a:r>
            <a:r>
              <a:rPr lang="en-US" sz="2400" dirty="0"/>
              <a:t>of all falls related to toileting</a:t>
            </a:r>
          </a:p>
          <a:p>
            <a:r>
              <a:rPr lang="en-US" sz="2400" dirty="0"/>
              <a:t>Most common theme </a:t>
            </a:r>
            <a:r>
              <a:rPr lang="en-US" sz="2400" b="1" dirty="0">
                <a:latin typeface="72 Black" panose="020B0A04030603020204" pitchFamily="34" charset="0"/>
                <a:cs typeface="72 Black" panose="020B0A04030603020204" pitchFamily="34" charset="0"/>
              </a:rPr>
              <a:t>– falling on the way from the bed or chair to the bathroom</a:t>
            </a:r>
          </a:p>
          <a:p>
            <a:r>
              <a:rPr lang="en-US" sz="2400" dirty="0"/>
              <a:t>Nurses:  focus on safe patient transfers / safe mobility</a:t>
            </a:r>
          </a:p>
          <a:p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Develop individualized prevention plan of care</a:t>
            </a:r>
          </a:p>
        </p:txBody>
      </p:sp>
    </p:spTree>
    <p:extLst>
      <p:ext uri="{BB962C8B-B14F-4D97-AF65-F5344CB8AC3E}">
        <p14:creationId xmlns:p14="http://schemas.microsoft.com/office/powerpoint/2010/main" val="387974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1C472D-5D92-4E39-9E15-2377F439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/>
              <a:t>Patient-Specific </a:t>
            </a:r>
            <a:br>
              <a:rPr lang="en-US" sz="4400" dirty="0"/>
            </a:br>
            <a:r>
              <a:rPr lang="en-US" sz="2400" dirty="0"/>
              <a:t>Fall Risk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0"/>
            <a:ext cx="6172200" cy="6858000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Patient‘s underlying fall risk factors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Problems with walking and transfers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Medication side effects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Confusion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Frequent toileting needs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Orthostatic hypotension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Balance and Mobility Issues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280B167-7A48-40A4-8C73-EA474BB30274}"/>
              </a:ext>
            </a:extLst>
          </p:cNvPr>
          <p:cNvSpPr txBox="1">
            <a:spLocks/>
          </p:cNvSpPr>
          <p:nvPr/>
        </p:nvSpPr>
        <p:spPr>
          <a:xfrm>
            <a:off x="-38430" y="0"/>
            <a:ext cx="490118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i="0" dirty="0">
              <a:solidFill>
                <a:schemeClr val="bg1"/>
              </a:solidFill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1EEFAA-A5C3-4D13-B5BE-32886652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Patient Assessment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8864EE-CE86-4DA2-AF52-FB789EA0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951A9F-82F4-45F5-9698-FDE810D407D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Cognitive Status – Judgement</a:t>
            </a:r>
          </a:p>
          <a:p>
            <a:r>
              <a:rPr lang="en-US" dirty="0"/>
              <a:t>Communication  Status </a:t>
            </a:r>
          </a:p>
          <a:p>
            <a:r>
              <a:rPr lang="en-US" dirty="0"/>
              <a:t>Balance – Sitting, Standing </a:t>
            </a:r>
          </a:p>
          <a:p>
            <a:r>
              <a:rPr lang="en-US" dirty="0"/>
              <a:t>Ambulatory Status (level of assistance)</a:t>
            </a:r>
          </a:p>
          <a:p>
            <a:r>
              <a:rPr lang="en-US" dirty="0"/>
              <a:t>Assisted Mobility (Contact Guard vs Standby Assist)</a:t>
            </a:r>
          </a:p>
          <a:p>
            <a:r>
              <a:rPr lang="en-US" dirty="0"/>
              <a:t>Sensory Neuropathy</a:t>
            </a:r>
          </a:p>
          <a:p>
            <a:r>
              <a:rPr lang="en-US" dirty="0"/>
              <a:t>Continence / Incontinence Symptoms </a:t>
            </a:r>
          </a:p>
          <a:p>
            <a:r>
              <a:rPr lang="en-US" dirty="0"/>
              <a:t>Orthostasis </a:t>
            </a:r>
          </a:p>
          <a:p>
            <a:pPr marL="0" indent="0">
              <a:buNone/>
            </a:pPr>
            <a:r>
              <a:rPr lang="en-US" dirty="0"/>
              <a:t>(If falls due to intrinsic fall risk factors, </a:t>
            </a:r>
            <a:r>
              <a:rPr lang="en-US" b="1" dirty="0">
                <a:solidFill>
                  <a:srgbClr val="0070C0"/>
                </a:solidFill>
              </a:rPr>
              <a:t>Anticipated Physiological Falls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49AB-C9F5-4BC8-AA12-1D9C036A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Environmental Risk and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B8FA87-90FD-4DFB-BD6A-D355470A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F672-3849-45F2-B407-108D3CF0765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Bed height</a:t>
            </a:r>
          </a:p>
          <a:p>
            <a:r>
              <a:rPr lang="en-US" dirty="0"/>
              <a:t>Safe exit side (bed transfer side), </a:t>
            </a:r>
          </a:p>
          <a:p>
            <a:r>
              <a:rPr lang="en-US" dirty="0"/>
              <a:t>Pathway to the bathroom, </a:t>
            </a:r>
          </a:p>
          <a:p>
            <a:r>
              <a:rPr lang="en-US" dirty="0"/>
              <a:t>Toilet access and placement  </a:t>
            </a:r>
          </a:p>
          <a:p>
            <a:r>
              <a:rPr lang="en-US" dirty="0"/>
              <a:t>Toilet height</a:t>
            </a:r>
          </a:p>
          <a:p>
            <a:r>
              <a:rPr lang="en-US" dirty="0"/>
              <a:t>Bilateral Folding Grab Bars </a:t>
            </a:r>
          </a:p>
          <a:p>
            <a:r>
              <a:rPr lang="en-US" dirty="0"/>
              <a:t>Bedside Commode vs. Raised Toilet Seat</a:t>
            </a:r>
          </a:p>
          <a:p>
            <a:r>
              <a:rPr lang="en-US" dirty="0"/>
              <a:t>Bathroom Lighting </a:t>
            </a:r>
          </a:p>
          <a:p>
            <a:pPr marL="0" indent="0">
              <a:buNone/>
            </a:pPr>
            <a:r>
              <a:rPr lang="en-US" dirty="0"/>
              <a:t>(If fall due to environmental extrinsic factors, is Accidental Fall) </a:t>
            </a:r>
          </a:p>
        </p:txBody>
      </p:sp>
    </p:spTree>
    <p:extLst>
      <p:ext uri="{BB962C8B-B14F-4D97-AF65-F5344CB8AC3E}">
        <p14:creationId xmlns:p14="http://schemas.microsoft.com/office/powerpoint/2010/main" val="236862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1B684-3284-4E39-B985-9D307CB1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A7FE68-5415-464E-861E-652B7AF5A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68B220-C2FB-4C5F-8F21-A65F9A2E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2583544"/>
            <a:ext cx="4305620" cy="16256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Redesigned for 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21823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60C952-E236-4592-B7C1-97F2CEAE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3200" b="1" dirty="0"/>
              <a:t>Interaction Effect </a:t>
            </a:r>
            <a:r>
              <a:rPr lang="en-US" sz="3200" dirty="0">
                <a:solidFill>
                  <a:srgbClr val="78AC36"/>
                </a:solidFill>
              </a:rPr>
              <a:t>•</a:t>
            </a:r>
            <a:r>
              <a:rPr lang="fr-FR" sz="3200" dirty="0"/>
              <a:t> Patient and Environnent 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091F1-0F95-4143-A4C3-1A4ACD5C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D58D4-5CCE-4858-B3FF-58233B39160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/>
              <a:t>Fall prevention involves: </a:t>
            </a:r>
          </a:p>
          <a:p>
            <a:r>
              <a:rPr lang="en-US" dirty="0"/>
              <a:t>Manage patient‘s underlying fall risk factors (e.g., problems with walking and transfers, medication side effects, confusion, frequent toileting needs) and </a:t>
            </a:r>
          </a:p>
          <a:p>
            <a:r>
              <a:rPr lang="en-US" dirty="0"/>
              <a:t>Optimize the hospital‘s physical design and environment (toilet height,  grab bars, mobility devices).  (Ganz, et al, 2013)</a:t>
            </a:r>
          </a:p>
          <a:p>
            <a:r>
              <a:rPr lang="en-US" dirty="0"/>
              <a:t>Maximize safe mobility:  Assisted bed exit;  SBA vs. CG; Device – wc vs ambulatory aid </a:t>
            </a:r>
          </a:p>
          <a:p>
            <a:r>
              <a:rPr lang="en-US" b="1" dirty="0">
                <a:latin typeface="72 Black" panose="020B0A04030603020204" pitchFamily="34" charset="0"/>
                <a:cs typeface="72 Black" panose="020B0A04030603020204" pitchFamily="34" charset="0"/>
              </a:rPr>
              <a:t>Individualize</a:t>
            </a:r>
            <a:r>
              <a:rPr lang="en-US" b="1" dirty="0"/>
              <a:t> progressive toileting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36E16-E772-4C3B-B237-4E7EF41A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0"/>
            <a:ext cx="6318653" cy="6857999"/>
          </a:xfrm>
        </p:spPr>
        <p:txBody>
          <a:bodyPr>
            <a:normAutofit/>
          </a:bodyPr>
          <a:lstStyle/>
          <a:p>
            <a:r>
              <a:rPr lang="en-US" sz="4800" b="1" i="0" dirty="0"/>
              <a:t>Toileting-related Falls: </a:t>
            </a:r>
            <a:br>
              <a:rPr lang="en-US" sz="4800" b="1" i="0" dirty="0"/>
            </a:br>
            <a:r>
              <a:rPr lang="en-US" sz="4800" b="1" i="0" dirty="0"/>
              <a:t>Key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27297"/>
            <a:ext cx="4633806" cy="1979629"/>
          </a:xfrm>
        </p:spPr>
        <p:txBody>
          <a:bodyPr/>
          <a:lstStyle/>
          <a:p>
            <a:r>
              <a:rPr lang="en-US" sz="3200" i="0" dirty="0">
                <a:latin typeface="+mj-lt"/>
              </a:rPr>
              <a:t>Patricia Quigley </a:t>
            </a:r>
          </a:p>
          <a:p>
            <a:r>
              <a:rPr lang="en-US" sz="1800" b="1" i="0" dirty="0">
                <a:latin typeface="+mj-lt"/>
              </a:rPr>
              <a:t>PhD, MPH, APRN, CRRN, FAAN, FAANP, FARN</a:t>
            </a:r>
          </a:p>
          <a:p>
            <a:r>
              <a:rPr lang="en-US" sz="1600" i="0" dirty="0">
                <a:latin typeface="+mj-lt"/>
              </a:rPr>
              <a:t>Consultant, Nurse Scientist, nationally known for her extensive clinical practice,  research and publications, policy influence on patient safety, fall and fall-related injury prevention, and research translation across settings of care</a:t>
            </a:r>
            <a:r>
              <a:rPr lang="en-US" sz="1800" i="0" dirty="0">
                <a:latin typeface="+mj-lt"/>
              </a:rPr>
              <a:t>.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793054" y="1153484"/>
            <a:ext cx="2298916" cy="239779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E7806F-DB4D-432F-92DC-BAF044D82999}"/>
              </a:ext>
            </a:extLst>
          </p:cNvPr>
          <p:cNvGrpSpPr>
            <a:grpSpLocks noChangeAspect="1"/>
          </p:cNvGrpSpPr>
          <p:nvPr/>
        </p:nvGrpSpPr>
        <p:grpSpPr>
          <a:xfrm>
            <a:off x="5769202" y="4562309"/>
            <a:ext cx="2297865" cy="274320"/>
            <a:chOff x="6931880" y="5991173"/>
            <a:chExt cx="4259599" cy="4801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5FD6D2-D8F0-4C34-B973-815D80561DE0}"/>
                </a:ext>
              </a:extLst>
            </p:cNvPr>
            <p:cNvSpPr txBox="1"/>
            <p:nvPr/>
          </p:nvSpPr>
          <p:spPr>
            <a:xfrm>
              <a:off x="6931880" y="5991173"/>
              <a:ext cx="4227146" cy="457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2"/>
                  </a:solidFill>
                </a:rPr>
                <a:t>Event sponsored by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F3FF68-D27C-41E7-92AA-C98C66C24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108" y="5991173"/>
              <a:ext cx="1800371" cy="480156"/>
            </a:xfrm>
            <a:prstGeom prst="rect">
              <a:avLst/>
            </a:prstGeom>
          </p:spPr>
        </p:pic>
      </p:grp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DF3BD9F-A06F-4D38-81EF-84FB9D3B22C5}"/>
              </a:ext>
            </a:extLst>
          </p:cNvPr>
          <p:cNvSpPr txBox="1">
            <a:spLocks/>
          </p:cNvSpPr>
          <p:nvPr/>
        </p:nvSpPr>
        <p:spPr>
          <a:xfrm>
            <a:off x="5747657" y="3987540"/>
            <a:ext cx="3773416" cy="54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February 23rd,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D23C9-0D8D-4D1C-91F0-7E155CE898E5}"/>
              </a:ext>
            </a:extLst>
          </p:cNvPr>
          <p:cNvCxnSpPr>
            <a:cxnSpLocks/>
          </p:cNvCxnSpPr>
          <p:nvPr/>
        </p:nvCxnSpPr>
        <p:spPr>
          <a:xfrm>
            <a:off x="5552381" y="820132"/>
            <a:ext cx="0" cy="5081048"/>
          </a:xfrm>
          <a:prstGeom prst="line">
            <a:avLst/>
          </a:prstGeom>
          <a:ln w="1270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D167-A435-446A-A1F0-FB0035F6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D7C16-6D4B-4DC9-AE00-96901F54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079B2-FEA8-429E-9ECF-BA8466AD607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457200" indent="-457200"/>
            <a:r>
              <a:rPr lang="en-US" b="1" dirty="0"/>
              <a:t>Environmental Design </a:t>
            </a:r>
            <a:r>
              <a:rPr lang="en-US" dirty="0"/>
              <a:t>– Pathway to the bathroom and actual bathroom</a:t>
            </a:r>
          </a:p>
          <a:p>
            <a:pPr marL="457200" indent="-457200"/>
            <a:r>
              <a:rPr lang="en-US" b="1" dirty="0"/>
              <a:t>Equipment Resources </a:t>
            </a:r>
            <a:r>
              <a:rPr lang="en-US" dirty="0"/>
              <a:t>– Sensors,  Mobility Aides, Gait Belts</a:t>
            </a:r>
          </a:p>
          <a:p>
            <a:pPr marL="457200" indent="-457200"/>
            <a:r>
              <a:rPr lang="en-US" b="1" dirty="0"/>
              <a:t>Care Delivery Model </a:t>
            </a:r>
            <a:r>
              <a:rPr lang="en-US" dirty="0"/>
              <a:t>– Primary / Team Nursing</a:t>
            </a:r>
          </a:p>
          <a:p>
            <a:pPr marL="457200" indent="-457200"/>
            <a:r>
              <a:rPr lang="en-US" b="1" dirty="0"/>
              <a:t>Communication Methods </a:t>
            </a:r>
            <a:r>
              <a:rPr lang="en-US" dirty="0"/>
              <a:t>– Huddles, White Boards, Nurse Call Systems</a:t>
            </a:r>
          </a:p>
          <a:p>
            <a:pPr marL="457200" indent="-457200"/>
            <a:r>
              <a:rPr lang="en-US" b="1" dirty="0"/>
              <a:t>Surveillance Methods </a:t>
            </a:r>
            <a:r>
              <a:rPr lang="en-US" dirty="0"/>
              <a:t>– PEVS, Rounding</a:t>
            </a:r>
          </a:p>
          <a:p>
            <a:pPr marL="457200" indent="-457200"/>
            <a:r>
              <a:rPr lang="en-US" b="1" dirty="0"/>
              <a:t>Staffing and Skill-mix </a:t>
            </a:r>
            <a:r>
              <a:rPr lang="en-US" dirty="0"/>
              <a:t>–  Resources per shift</a:t>
            </a:r>
          </a:p>
          <a:p>
            <a:pPr marL="457200" indent="-457200"/>
            <a:r>
              <a:rPr lang="en-US" b="1" dirty="0"/>
              <a:t>Available Technology </a:t>
            </a:r>
            <a:r>
              <a:rPr lang="en-US" dirty="0"/>
              <a:t>– Sensors,  Surveillance, Nurse Call Systems </a:t>
            </a:r>
          </a:p>
        </p:txBody>
      </p:sp>
    </p:spTree>
    <p:extLst>
      <p:ext uri="{BB962C8B-B14F-4D97-AF65-F5344CB8AC3E}">
        <p14:creationId xmlns:p14="http://schemas.microsoft.com/office/powerpoint/2010/main" val="396516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FEFD-0227-44BE-99E1-B7C95237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 Areas of Action </a:t>
            </a:r>
            <a:r>
              <a:rPr lang="en-US" dirty="0">
                <a:solidFill>
                  <a:srgbClr val="78AC36"/>
                </a:solidFill>
              </a:rPr>
              <a:t>• </a:t>
            </a:r>
            <a:r>
              <a:rPr lang="en-US" dirty="0"/>
              <a:t>Proactive Toileting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73AA-0F06-4DBB-9284-2F2FBF53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DF65E-19B2-4514-8D7A-1E5B1BCADC2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5515" y="2019299"/>
            <a:ext cx="3309256" cy="326992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200" b="1" dirty="0"/>
              <a:t>Recommendations to reduce patient fall rates can be grouped into three categories: 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21EC9F6-E4BE-4AB6-BF66-74934F23D4C3}"/>
              </a:ext>
            </a:extLst>
          </p:cNvPr>
          <p:cNvSpPr txBox="1">
            <a:spLocks/>
          </p:cNvSpPr>
          <p:nvPr/>
        </p:nvSpPr>
        <p:spPr>
          <a:xfrm>
            <a:off x="5162550" y="2019299"/>
            <a:ext cx="1944000" cy="3588291"/>
          </a:xfrm>
          <a:prstGeom prst="rect">
            <a:avLst/>
          </a:prstGeom>
          <a:solidFill>
            <a:schemeClr val="bg1"/>
          </a:solidFill>
        </p:spPr>
        <p:txBody>
          <a:bodyPr lIns="72000" rIns="7200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Educating both staff and patients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B7BE56-4C29-4D89-B25A-84B202753929}"/>
              </a:ext>
            </a:extLst>
          </p:cNvPr>
          <p:cNvSpPr txBox="1">
            <a:spLocks/>
          </p:cNvSpPr>
          <p:nvPr/>
        </p:nvSpPr>
        <p:spPr>
          <a:xfrm>
            <a:off x="7295806" y="2019299"/>
            <a:ext cx="1943100" cy="3588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" rIns="7200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Fall risk using standardized measurement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BA4B017-6868-4732-9A41-F9C6B8E7AA49}"/>
              </a:ext>
            </a:extLst>
          </p:cNvPr>
          <p:cNvSpPr txBox="1">
            <a:spLocks/>
          </p:cNvSpPr>
          <p:nvPr/>
        </p:nvSpPr>
        <p:spPr>
          <a:xfrm>
            <a:off x="9428163" y="2019300"/>
            <a:ext cx="1943100" cy="3588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" rIns="72000">
            <a:normAutofit lnSpcReduction="10000"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Implementing interventions such as increased staffing and </a:t>
            </a:r>
            <a:r>
              <a:rPr lang="en-US" b="1" dirty="0"/>
              <a:t>technology use</a:t>
            </a:r>
          </a:p>
        </p:txBody>
      </p:sp>
      <p:pic>
        <p:nvPicPr>
          <p:cNvPr id="9" name="Picture Placeholder 33" descr="Checklist">
            <a:extLst>
              <a:ext uri="{FF2B5EF4-FFF2-40B4-BE49-F238E27FC236}">
                <a16:creationId xmlns:a16="http://schemas.microsoft.com/office/drawing/2014/main" id="{8A594485-5BDA-4671-958E-23C08E30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2" b="82"/>
          <a:stretch>
            <a:fillRect/>
          </a:stretch>
        </p:blipFill>
        <p:spPr>
          <a:xfrm>
            <a:off x="9913144" y="2299950"/>
            <a:ext cx="973137" cy="9715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9263C2-7DFE-4F00-B446-51229CD36AEB}"/>
              </a:ext>
            </a:extLst>
          </p:cNvPr>
          <p:cNvSpPr/>
          <p:nvPr/>
        </p:nvSpPr>
        <p:spPr>
          <a:xfrm>
            <a:off x="5545133" y="2279538"/>
            <a:ext cx="1280160" cy="1280160"/>
          </a:xfrm>
          <a:prstGeom prst="ellipse">
            <a:avLst/>
          </a:prstGeom>
          <a:solidFill>
            <a:srgbClr val="78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Graduation cap">
            <a:extLst>
              <a:ext uri="{FF2B5EF4-FFF2-40B4-BE49-F238E27FC236}">
                <a16:creationId xmlns:a16="http://schemas.microsoft.com/office/drawing/2014/main" id="{E5F59BEC-042F-4747-9F5C-CFF7D1434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3937" y="2409421"/>
            <a:ext cx="1019579" cy="10195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5416CF5-4BA1-45FD-9E65-C8AF01BEA34A}"/>
              </a:ext>
            </a:extLst>
          </p:cNvPr>
          <p:cNvSpPr/>
          <p:nvPr/>
        </p:nvSpPr>
        <p:spPr>
          <a:xfrm>
            <a:off x="7561157" y="2279538"/>
            <a:ext cx="1280160" cy="1280160"/>
          </a:xfrm>
          <a:prstGeom prst="ellipse">
            <a:avLst/>
          </a:prstGeom>
          <a:solidFill>
            <a:srgbClr val="78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CA8A13-A5A4-45FB-9575-541F256FC1A7}"/>
              </a:ext>
            </a:extLst>
          </p:cNvPr>
          <p:cNvSpPr/>
          <p:nvPr/>
        </p:nvSpPr>
        <p:spPr>
          <a:xfrm>
            <a:off x="9759632" y="2279538"/>
            <a:ext cx="1280160" cy="1280160"/>
          </a:xfrm>
          <a:prstGeom prst="ellipse">
            <a:avLst/>
          </a:prstGeom>
          <a:solidFill>
            <a:srgbClr val="78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D0AE8A8F-ED63-4BDF-802A-E5CC50816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4037" y="2489269"/>
            <a:ext cx="914400" cy="914400"/>
          </a:xfrm>
          <a:prstGeom prst="rect">
            <a:avLst/>
          </a:prstGeom>
        </p:spPr>
      </p:pic>
      <p:pic>
        <p:nvPicPr>
          <p:cNvPr id="21" name="Graphic 20" descr="Processor">
            <a:extLst>
              <a:ext uri="{FF2B5EF4-FFF2-40B4-BE49-F238E27FC236}">
                <a16:creationId xmlns:a16="http://schemas.microsoft.com/office/drawing/2014/main" id="{D057481B-E615-4065-A5DD-8C459D6E0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1881" y="2489269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9C4A2BB-0B02-41AE-B893-DEF5D76E8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866950" y="3575907"/>
            <a:ext cx="761900" cy="4495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06B8A-5FC4-4409-8E4B-6929510FC564}"/>
              </a:ext>
            </a:extLst>
          </p:cNvPr>
          <p:cNvSpPr/>
          <p:nvPr/>
        </p:nvSpPr>
        <p:spPr>
          <a:xfrm>
            <a:off x="286767" y="5419927"/>
            <a:ext cx="4067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Swenson, P., Besaw, K., Olmstead, J.  (2019).  Fall prevention using proactive toileting.   Nursing Management, 50(12); p. 16-18.  Acute Rehab Unit </a:t>
            </a:r>
          </a:p>
        </p:txBody>
      </p:sp>
    </p:spTree>
    <p:extLst>
      <p:ext uri="{BB962C8B-B14F-4D97-AF65-F5344CB8AC3E}">
        <p14:creationId xmlns:p14="http://schemas.microsoft.com/office/powerpoint/2010/main" val="218321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88639-9587-4F13-ACC5-ADBE65ED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4D63A-6C8B-4AAD-86B1-D8757FB4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2C37B0-3AA5-40FA-9FB8-A028F0F370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SAFE DESIGN (2014)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829538-A691-4CBD-8EFB-3DC739C5942F}"/>
              </a:ext>
            </a:extLst>
          </p:cNvPr>
          <p:cNvSpPr txBox="1">
            <a:spLocks/>
          </p:cNvSpPr>
          <p:nvPr/>
        </p:nvSpPr>
        <p:spPr>
          <a:xfrm>
            <a:off x="5181599" y="569066"/>
            <a:ext cx="6371771" cy="5655156"/>
          </a:xfrm>
          <a:prstGeom prst="rect">
            <a:avLst/>
          </a:prstGeom>
        </p:spPr>
        <p:txBody>
          <a:bodyPr anchor="ctr"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Minnesota Hospital Association (MHA), the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“Creating a Safe Environment to Prevent Toileting Related Falls Report”</a:t>
            </a:r>
            <a:r>
              <a:rPr lang="en-US" sz="2400" dirty="0">
                <a:solidFill>
                  <a:srgbClr val="78AC36"/>
                </a:solidFill>
              </a:rPr>
              <a:t> </a:t>
            </a:r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(2014)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includes guidance for hospitals for creating a safer environment that supports patient safety while accessing and using the toilet.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Commissioned research project to better inform environmental factors and generate recommendations for safer bathrooms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Examples:</a:t>
            </a:r>
          </a:p>
          <a:p>
            <a:pPr marL="457200" indent="-457200">
              <a:spcBef>
                <a:spcPts val="0"/>
              </a:spcBef>
            </a:pPr>
            <a:r>
              <a:rPr lang="en-US" dirty="0"/>
              <a:t>Grab Bars</a:t>
            </a:r>
          </a:p>
          <a:p>
            <a:pPr marL="457200" indent="-457200">
              <a:spcBef>
                <a:spcPts val="0"/>
              </a:spcBef>
            </a:pPr>
            <a:r>
              <a:rPr lang="en-US" dirty="0"/>
              <a:t>Toilet Height</a:t>
            </a:r>
          </a:p>
          <a:p>
            <a:pPr marL="457200" indent="-457200">
              <a:spcBef>
                <a:spcPts val="0"/>
              </a:spcBef>
            </a:pPr>
            <a:r>
              <a:rPr lang="en-US" dirty="0"/>
              <a:t>Line of Sight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9AA5D-F4A4-4F6D-9C0A-748B3D7FC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866950" y="3575907"/>
            <a:ext cx="761900" cy="4495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5EBC9-E9D6-40B0-9DDE-564BD9AF6693}"/>
              </a:ext>
            </a:extLst>
          </p:cNvPr>
          <p:cNvSpPr/>
          <p:nvPr/>
        </p:nvSpPr>
        <p:spPr>
          <a:xfrm>
            <a:off x="174170" y="5482042"/>
            <a:ext cx="41510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https://www.mnhospitals.org/Portals/0/Documents/ptsafety/falls/CreatingASafeEnvironmenttoPreventToiletingRelatedFallsReport.pdf</a:t>
            </a:r>
          </a:p>
        </p:txBody>
      </p:sp>
    </p:spTree>
    <p:extLst>
      <p:ext uri="{BB962C8B-B14F-4D97-AF65-F5344CB8AC3E}">
        <p14:creationId xmlns:p14="http://schemas.microsoft.com/office/powerpoint/2010/main" val="299571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8FA5C4-FE30-4C81-BA5D-8CDB4358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D5408F-C20B-4351-ABE8-E38F6466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CA536A-93B0-46AE-84B1-F239280E4D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7028" y="242532"/>
            <a:ext cx="4136572" cy="28559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</a:t>
            </a:r>
            <a:r>
              <a:rPr lang="en-US" u="sng" spc="50" dirty="0">
                <a:solidFill>
                  <a:srgbClr val="292B33"/>
                </a:solidFill>
              </a:rPr>
              <a:t>implify path to toilet</a:t>
            </a:r>
          </a:p>
          <a:p>
            <a:pPr marL="0" indent="0" algn="l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</a:t>
            </a:r>
            <a:r>
              <a:rPr lang="en-US" u="sng" spc="50" dirty="0">
                <a:solidFill>
                  <a:srgbClr val="292B33"/>
                </a:solidFill>
              </a:rPr>
              <a:t>mplify lighting levels</a:t>
            </a:r>
          </a:p>
          <a:p>
            <a:pPr marL="0" indent="0" algn="l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F</a:t>
            </a:r>
            <a:r>
              <a:rPr lang="en-US" u="sng" spc="50" dirty="0">
                <a:solidFill>
                  <a:srgbClr val="292B33"/>
                </a:solidFill>
              </a:rPr>
              <a:t>inish and furniture selection</a:t>
            </a:r>
          </a:p>
          <a:p>
            <a:pPr marL="0" indent="0" algn="l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</a:t>
            </a:r>
            <a:r>
              <a:rPr lang="en-US" u="sng" spc="50" dirty="0">
                <a:solidFill>
                  <a:srgbClr val="292B33"/>
                </a:solidFill>
              </a:rPr>
              <a:t>ntry and type of shower</a:t>
            </a:r>
          </a:p>
          <a:p>
            <a:pPr algn="l"/>
            <a:endParaRPr lang="en-US" spc="5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BD11737-F0B4-4DC6-9FC3-D06F2D14489E}"/>
              </a:ext>
            </a:extLst>
          </p:cNvPr>
          <p:cNvSpPr txBox="1">
            <a:spLocks/>
          </p:cNvSpPr>
          <p:nvPr/>
        </p:nvSpPr>
        <p:spPr>
          <a:xfrm>
            <a:off x="5617028" y="3028335"/>
            <a:ext cx="5812969" cy="358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</a:t>
            </a:r>
            <a:r>
              <a:rPr lang="en-US" u="sng" spc="50" dirty="0">
                <a:solidFill>
                  <a:srgbClr val="292B33"/>
                </a:solidFill>
              </a:rPr>
              <a:t>oor design</a:t>
            </a:r>
          </a:p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</a:t>
            </a:r>
            <a:r>
              <a:rPr lang="en-US" u="sng" spc="50" dirty="0">
                <a:solidFill>
                  <a:srgbClr val="292B33"/>
                </a:solidFill>
              </a:rPr>
              <a:t>valuate toilet height and location</a:t>
            </a:r>
          </a:p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</a:t>
            </a:r>
            <a:r>
              <a:rPr lang="en-US" u="sng" spc="50" dirty="0">
                <a:solidFill>
                  <a:srgbClr val="292B33"/>
                </a:solidFill>
              </a:rPr>
              <a:t>mart storage solution</a:t>
            </a:r>
          </a:p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I</a:t>
            </a:r>
            <a:r>
              <a:rPr lang="en-US" u="sng" spc="50" dirty="0">
                <a:solidFill>
                  <a:srgbClr val="292B33"/>
                </a:solidFill>
              </a:rPr>
              <a:t>ncrease color contrast</a:t>
            </a:r>
          </a:p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G</a:t>
            </a:r>
            <a:r>
              <a:rPr lang="en-US" u="sng" spc="50" dirty="0">
                <a:solidFill>
                  <a:srgbClr val="292B33"/>
                </a:solidFill>
              </a:rPr>
              <a:t>rab bar installation</a:t>
            </a:r>
          </a:p>
          <a:p>
            <a:pPr marL="0" indent="0">
              <a:buNone/>
            </a:pPr>
            <a:r>
              <a:rPr lang="en-US" sz="2800" u="sng" spc="50" dirty="0">
                <a:solidFill>
                  <a:srgbClr val="292B33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</a:t>
            </a:r>
            <a:r>
              <a:rPr lang="en-US" u="sng" spc="50" dirty="0">
                <a:solidFill>
                  <a:srgbClr val="292B33"/>
                </a:solidFill>
              </a:rPr>
              <a:t>eeds of patients</a:t>
            </a:r>
          </a:p>
          <a:p>
            <a:endParaRPr lang="en-US" spc="50" dirty="0"/>
          </a:p>
        </p:txBody>
      </p:sp>
    </p:spTree>
    <p:extLst>
      <p:ext uri="{BB962C8B-B14F-4D97-AF65-F5344CB8AC3E}">
        <p14:creationId xmlns:p14="http://schemas.microsoft.com/office/powerpoint/2010/main" val="389996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Curbell Toileting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F1B58-257D-4779-A040-5E1616327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426" y="4296698"/>
            <a:ext cx="3926123" cy="18824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/>
              <a:t>Wireless Motion Sensor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Will alarm to notify staff if the patient enters the toileting area unattended or can be position to be used when a patient is getting of the toilet without assistance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5A486D2-A2CB-47AF-AB12-0976F3BAED5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33528" r="-1"/>
          <a:stretch/>
        </p:blipFill>
        <p:spPr>
          <a:xfrm>
            <a:off x="2399071" y="457565"/>
            <a:ext cx="2196835" cy="220327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30" y="3321879"/>
            <a:ext cx="1944000" cy="2700000"/>
          </a:xfrm>
        </p:spPr>
        <p:txBody>
          <a:bodyPr>
            <a:noAutofit/>
          </a:bodyPr>
          <a:lstStyle/>
          <a:p>
            <a:r>
              <a:rPr lang="en-US" dirty="0"/>
              <a:t>Eliminates Tripping Hazards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06AD1-C7AD-4761-9E4E-0F0DDD088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7361" y="300248"/>
            <a:ext cx="1944000" cy="2700000"/>
          </a:xfrm>
        </p:spPr>
        <p:txBody>
          <a:bodyPr/>
          <a:lstStyle/>
          <a:p>
            <a:r>
              <a:rPr lang="en-US" dirty="0"/>
              <a:t>Place on Flat Surface Like a Shelf or Table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BBAFCA-88C5-4965-BDEC-02CBA7481B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74330" y="288713"/>
            <a:ext cx="1944000" cy="2700000"/>
          </a:xfrm>
        </p:spPr>
        <p:txBody>
          <a:bodyPr/>
          <a:lstStyle/>
          <a:p>
            <a:r>
              <a:rPr lang="en-US" dirty="0"/>
              <a:t>Mount on a Wall Above a Doorway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FE4DC2-8CCB-442B-B83B-CB17CB8293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40392" y="300248"/>
            <a:ext cx="1944000" cy="2700000"/>
          </a:xfrm>
        </p:spPr>
        <p:txBody>
          <a:bodyPr/>
          <a:lstStyle/>
          <a:p>
            <a:r>
              <a:rPr lang="en-US" dirty="0"/>
              <a:t>Mount Above or next to the Toilet</a:t>
            </a:r>
          </a:p>
        </p:txBody>
      </p:sp>
      <p:pic>
        <p:nvPicPr>
          <p:cNvPr id="22" name="Picture Placeholder 21" descr="Oar in water">
            <a:extLst>
              <a:ext uri="{FF2B5EF4-FFF2-40B4-BE49-F238E27FC236}">
                <a16:creationId xmlns:a16="http://schemas.microsoft.com/office/drawing/2014/main" id="{448F3FAC-A0F2-4FD5-A9B2-29E38370C08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9361" y="387958"/>
            <a:ext cx="1800000" cy="1800000"/>
          </a:xfrm>
        </p:spPr>
      </p:pic>
      <p:pic>
        <p:nvPicPr>
          <p:cNvPr id="26" name="Picture Placeholder 25" descr="Rock pebbles stacked on top of each other&#10;">
            <a:extLst>
              <a:ext uri="{FF2B5EF4-FFF2-40B4-BE49-F238E27FC236}">
                <a16:creationId xmlns:a16="http://schemas.microsoft.com/office/drawing/2014/main" id="{BDCF608A-9254-4801-8B1F-A7AA58FE590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6330" y="376424"/>
            <a:ext cx="1800000" cy="1800000"/>
          </a:xfrm>
        </p:spPr>
      </p:pic>
      <p:pic>
        <p:nvPicPr>
          <p:cNvPr id="28" name="Picture Placeholder 27" descr="A variety of calendar dates printed on paper and stacked on top of one another">
            <a:extLst>
              <a:ext uri="{FF2B5EF4-FFF2-40B4-BE49-F238E27FC236}">
                <a16:creationId xmlns:a16="http://schemas.microsoft.com/office/drawing/2014/main" id="{7E7712B6-62E7-468F-AE58-5306EA579A7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2617" y="387959"/>
            <a:ext cx="1800000" cy="18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24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265B4F-D4E7-4CED-A35E-FAE5A6CDB6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48"/>
          <a:stretch/>
        </p:blipFill>
        <p:spPr>
          <a:xfrm>
            <a:off x="7479361" y="387959"/>
            <a:ext cx="1800000" cy="18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D4CA5F-61E9-4384-B484-48800B9E0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617" y="387959"/>
            <a:ext cx="1800000" cy="18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4EDE2-2BF9-4965-A515-E2C8893F1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330" y="376425"/>
            <a:ext cx="1800000" cy="1800000"/>
          </a:xfrm>
          <a:prstGeom prst="rect">
            <a:avLst/>
          </a:prstGeom>
        </p:spPr>
      </p:pic>
      <p:pic>
        <p:nvPicPr>
          <p:cNvPr id="31" name="Graphic 30" descr="Wireless">
            <a:extLst>
              <a:ext uri="{FF2B5EF4-FFF2-40B4-BE49-F238E27FC236}">
                <a16:creationId xmlns:a16="http://schemas.microsoft.com/office/drawing/2014/main" id="{9192B765-E068-40CC-98BA-92773DE2F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56850" y="4239157"/>
            <a:ext cx="403122" cy="394436"/>
          </a:xfrm>
          <a:prstGeom prst="rect">
            <a:avLst/>
          </a:prstGeom>
        </p:spPr>
      </p:pic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7D85C17-490E-4120-8B82-BEEEFED289DE}"/>
              </a:ext>
            </a:extLst>
          </p:cNvPr>
          <p:cNvSpPr txBox="1">
            <a:spLocks/>
          </p:cNvSpPr>
          <p:nvPr/>
        </p:nvSpPr>
        <p:spPr>
          <a:xfrm>
            <a:off x="7407361" y="3321879"/>
            <a:ext cx="1944000" cy="270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1944000" rIns="0" bIns="72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Replaces Traditional Toilet Seat Sensors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EB21B19E-6005-42F9-B569-BA3A1FF94464}"/>
              </a:ext>
            </a:extLst>
          </p:cNvPr>
          <p:cNvSpPr txBox="1">
            <a:spLocks/>
          </p:cNvSpPr>
          <p:nvPr/>
        </p:nvSpPr>
        <p:spPr>
          <a:xfrm>
            <a:off x="9540392" y="3321879"/>
            <a:ext cx="1944000" cy="270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1944000" rIns="0" bIns="72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Connects to Nurse Call Through the BC600* </a:t>
            </a:r>
          </a:p>
        </p:txBody>
      </p:sp>
      <p:pic>
        <p:nvPicPr>
          <p:cNvPr id="1026" name="Picture 2" descr="Image result for wires tripping hazzard">
            <a:extLst>
              <a:ext uri="{FF2B5EF4-FFF2-40B4-BE49-F238E27FC236}">
                <a16:creationId xmlns:a16="http://schemas.microsoft.com/office/drawing/2014/main" id="{00805C3D-8F70-415C-A252-BFCEFCDF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25542" b="15257"/>
          <a:stretch/>
        </p:blipFill>
        <p:spPr bwMode="auto">
          <a:xfrm>
            <a:off x="5346330" y="3418260"/>
            <a:ext cx="1800000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ilet seat sensor">
            <a:extLst>
              <a:ext uri="{FF2B5EF4-FFF2-40B4-BE49-F238E27FC236}">
                <a16:creationId xmlns:a16="http://schemas.microsoft.com/office/drawing/2014/main" id="{96ADA705-0AB7-4B45-B694-E0E6A36F1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 bwMode="auto">
          <a:xfrm>
            <a:off x="7515504" y="3412904"/>
            <a:ext cx="1800000" cy="17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B0264B1-1E9E-45BE-BC38-0E4D8B54D7B6}"/>
              </a:ext>
            </a:extLst>
          </p:cNvPr>
          <p:cNvSpPr/>
          <p:nvPr/>
        </p:nvSpPr>
        <p:spPr>
          <a:xfrm rot="18126299">
            <a:off x="8256843" y="4028227"/>
            <a:ext cx="765982" cy="195890"/>
          </a:xfrm>
          <a:prstGeom prst="rect">
            <a:avLst/>
          </a:prstGeom>
          <a:gradFill>
            <a:gsLst>
              <a:gs pos="0">
                <a:srgbClr val="CDCCD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DECF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266C8D-A255-4AC7-8AFE-A0069FD497E4}"/>
              </a:ext>
            </a:extLst>
          </p:cNvPr>
          <p:cNvSpPr/>
          <p:nvPr/>
        </p:nvSpPr>
        <p:spPr>
          <a:xfrm>
            <a:off x="7587504" y="3991898"/>
            <a:ext cx="219310" cy="188267"/>
          </a:xfrm>
          <a:prstGeom prst="rect">
            <a:avLst/>
          </a:prstGeom>
          <a:solidFill>
            <a:srgbClr val="CB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F7F6AD8C-DD7B-4DE8-935A-4AC5774D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t="14675" r="28730" b="31606"/>
          <a:stretch/>
        </p:blipFill>
        <p:spPr bwMode="auto">
          <a:xfrm>
            <a:off x="9624809" y="3412904"/>
            <a:ext cx="1783928" cy="180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>
            <a:extLst>
              <a:ext uri="{FF2B5EF4-FFF2-40B4-BE49-F238E27FC236}">
                <a16:creationId xmlns:a16="http://schemas.microsoft.com/office/drawing/2014/main" id="{1D1C6193-D91B-427E-AC42-E52FCA09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Oswald"/>
              </a:rPr>
              <a:t>Curbell Wireless Sensors for the Hospital Room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25</a:t>
            </a:fld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657F5AC-DE60-44B2-A658-7BE94C76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03" y="1811447"/>
            <a:ext cx="8799749" cy="41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3BFE-00C1-4E84-A703-C146FFBF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Curbell Sensors for the 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34220-4DD2-4C4B-90E1-363A97EC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9BC38-C34A-463B-A366-08D452F6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09" y="1600969"/>
            <a:ext cx="918137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25FE2E97-5793-4547-9933-185567277A40}"/>
              </a:ext>
            </a:extLst>
          </p:cNvPr>
          <p:cNvSpPr/>
          <p:nvPr/>
        </p:nvSpPr>
        <p:spPr>
          <a:xfrm>
            <a:off x="2703735" y="2115207"/>
            <a:ext cx="1197864" cy="1197902"/>
          </a:xfrm>
          <a:prstGeom prst="ellipse">
            <a:avLst/>
          </a:prstGeom>
          <a:solidFill>
            <a:srgbClr val="78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9F44B-55C7-490B-8BB7-C11F1245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with Nurse Call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57D44-EF1A-4189-B621-FEF9F397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47EB4A3-76C8-43F3-BCB1-66C12BAC03A2}"/>
              </a:ext>
            </a:extLst>
          </p:cNvPr>
          <p:cNvSpPr/>
          <p:nvPr/>
        </p:nvSpPr>
        <p:spPr>
          <a:xfrm>
            <a:off x="4433588" y="2560453"/>
            <a:ext cx="236845" cy="215678"/>
          </a:xfrm>
          <a:prstGeom prst="rightArrow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C2B9CD-8849-4329-946F-865296F336F8}"/>
              </a:ext>
            </a:extLst>
          </p:cNvPr>
          <p:cNvSpPr/>
          <p:nvPr/>
        </p:nvSpPr>
        <p:spPr>
          <a:xfrm>
            <a:off x="7230737" y="2562136"/>
            <a:ext cx="236845" cy="215678"/>
          </a:xfrm>
          <a:prstGeom prst="rightArrow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C3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E3A72-32D5-422D-A045-EAA8FBDF77DB}"/>
              </a:ext>
            </a:extLst>
          </p:cNvPr>
          <p:cNvSpPr txBox="1"/>
          <p:nvPr/>
        </p:nvSpPr>
        <p:spPr>
          <a:xfrm>
            <a:off x="2153979" y="3544891"/>
            <a:ext cx="23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</a:rPr>
              <a:t>Wireless Sensors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6B5CA-AD63-4E63-AB50-5B8634E08758}"/>
              </a:ext>
            </a:extLst>
          </p:cNvPr>
          <p:cNvSpPr txBox="1"/>
          <p:nvPr/>
        </p:nvSpPr>
        <p:spPr>
          <a:xfrm>
            <a:off x="4820334" y="3525076"/>
            <a:ext cx="22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800" b="1" kern="0" dirty="0">
                <a:solidFill>
                  <a:srgbClr val="434343"/>
                </a:solidFill>
              </a:rPr>
              <a:t>BC600 Monitor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83E8B-55A8-4AE8-82AB-B549A5302BF7}"/>
              </a:ext>
            </a:extLst>
          </p:cNvPr>
          <p:cNvSpPr txBox="1"/>
          <p:nvPr/>
        </p:nvSpPr>
        <p:spPr>
          <a:xfrm>
            <a:off x="7356020" y="3545225"/>
            <a:ext cx="22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434343"/>
                </a:solidFill>
              </a:rPr>
              <a:t>Nurse Call</a:t>
            </a:r>
          </a:p>
        </p:txBody>
      </p:sp>
      <p:cxnSp>
        <p:nvCxnSpPr>
          <p:cNvPr id="11" name="Google Shape;1755;p49">
            <a:extLst>
              <a:ext uri="{FF2B5EF4-FFF2-40B4-BE49-F238E27FC236}">
                <a16:creationId xmlns:a16="http://schemas.microsoft.com/office/drawing/2014/main" id="{A053A1C7-26D0-4329-9D76-CBAA32E8BC58}"/>
              </a:ext>
            </a:extLst>
          </p:cNvPr>
          <p:cNvCxnSpPr>
            <a:cxnSpLocks/>
          </p:cNvCxnSpPr>
          <p:nvPr/>
        </p:nvCxnSpPr>
        <p:spPr>
          <a:xfrm flipH="1">
            <a:off x="3342868" y="3911188"/>
            <a:ext cx="1" cy="68483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DD71E7-D856-49C8-A96D-2917C75D13B7}"/>
              </a:ext>
            </a:extLst>
          </p:cNvPr>
          <p:cNvCxnSpPr/>
          <p:nvPr/>
        </p:nvCxnSpPr>
        <p:spPr>
          <a:xfrm>
            <a:off x="2514377" y="3911188"/>
            <a:ext cx="1730825" cy="0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758;p49">
            <a:extLst>
              <a:ext uri="{FF2B5EF4-FFF2-40B4-BE49-F238E27FC236}">
                <a16:creationId xmlns:a16="http://schemas.microsoft.com/office/drawing/2014/main" id="{7EAD3867-9772-473C-AB5E-83BF3A53CFF9}"/>
              </a:ext>
            </a:extLst>
          </p:cNvPr>
          <p:cNvSpPr txBox="1"/>
          <p:nvPr/>
        </p:nvSpPr>
        <p:spPr>
          <a:xfrm>
            <a:off x="2136889" y="4614787"/>
            <a:ext cx="2443041" cy="193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sym typeface="Advent Pro Light"/>
              </a:rPr>
              <a:t>Curbell Sensors placed on the bed, chair, stretcher, floor or toileting area and  are connected to the BC600 Monitor.</a:t>
            </a:r>
          </a:p>
        </p:txBody>
      </p:sp>
      <p:cxnSp>
        <p:nvCxnSpPr>
          <p:cNvPr id="14" name="Google Shape;1755;p49">
            <a:extLst>
              <a:ext uri="{FF2B5EF4-FFF2-40B4-BE49-F238E27FC236}">
                <a16:creationId xmlns:a16="http://schemas.microsoft.com/office/drawing/2014/main" id="{06C843D1-DAD9-4828-B6D7-336E221C1C60}"/>
              </a:ext>
            </a:extLst>
          </p:cNvPr>
          <p:cNvCxnSpPr>
            <a:cxnSpLocks/>
          </p:cNvCxnSpPr>
          <p:nvPr/>
        </p:nvCxnSpPr>
        <p:spPr>
          <a:xfrm flipH="1">
            <a:off x="5948818" y="3895470"/>
            <a:ext cx="1" cy="68483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576738-0FF0-4660-B8BA-07E3D1AF9CA7}"/>
              </a:ext>
            </a:extLst>
          </p:cNvPr>
          <p:cNvCxnSpPr/>
          <p:nvPr/>
        </p:nvCxnSpPr>
        <p:spPr>
          <a:xfrm>
            <a:off x="5120327" y="3895470"/>
            <a:ext cx="1730825" cy="0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758;p49">
            <a:extLst>
              <a:ext uri="{FF2B5EF4-FFF2-40B4-BE49-F238E27FC236}">
                <a16:creationId xmlns:a16="http://schemas.microsoft.com/office/drawing/2014/main" id="{2EEA5337-7D23-4F44-B11F-1A2D27F07067}"/>
              </a:ext>
            </a:extLst>
          </p:cNvPr>
          <p:cNvSpPr txBox="1"/>
          <p:nvPr/>
        </p:nvSpPr>
        <p:spPr>
          <a:xfrm>
            <a:off x="4746122" y="4599069"/>
            <a:ext cx="2443041" cy="126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sym typeface="Advent Pro Light"/>
              </a:rPr>
              <a:t>The BC600 would alarm </a:t>
            </a:r>
            <a:r>
              <a:rPr lang="en-US" dirty="0">
                <a:solidFill>
                  <a:srgbClr val="262626"/>
                </a:solidFill>
                <a:sym typeface="Advent Pro Light"/>
              </a:rPr>
              <a:t>when </a:t>
            </a:r>
            <a:r>
              <a:rPr lang="en-US" dirty="0">
                <a:solidFill>
                  <a:srgbClr val="262626"/>
                </a:solidFill>
                <a:latin typeface="+mn-lt"/>
                <a:sym typeface="Advent Pro Light"/>
              </a:rPr>
              <a:t>the Curbell Sensor is triggered due to patient movement.</a:t>
            </a:r>
          </a:p>
        </p:txBody>
      </p:sp>
      <p:cxnSp>
        <p:nvCxnSpPr>
          <p:cNvPr id="17" name="Google Shape;1755;p49">
            <a:extLst>
              <a:ext uri="{FF2B5EF4-FFF2-40B4-BE49-F238E27FC236}">
                <a16:creationId xmlns:a16="http://schemas.microsoft.com/office/drawing/2014/main" id="{C993BCBD-7E27-4D09-93FD-C9E15A62224F}"/>
              </a:ext>
            </a:extLst>
          </p:cNvPr>
          <p:cNvCxnSpPr>
            <a:cxnSpLocks/>
          </p:cNvCxnSpPr>
          <p:nvPr/>
        </p:nvCxnSpPr>
        <p:spPr>
          <a:xfrm flipH="1">
            <a:off x="8478775" y="3910890"/>
            <a:ext cx="1" cy="68483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574CB2-615D-45D4-B34D-DA3D6372F899}"/>
              </a:ext>
            </a:extLst>
          </p:cNvPr>
          <p:cNvCxnSpPr/>
          <p:nvPr/>
        </p:nvCxnSpPr>
        <p:spPr>
          <a:xfrm>
            <a:off x="7650284" y="3910890"/>
            <a:ext cx="1730825" cy="0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758;p49">
            <a:extLst>
              <a:ext uri="{FF2B5EF4-FFF2-40B4-BE49-F238E27FC236}">
                <a16:creationId xmlns:a16="http://schemas.microsoft.com/office/drawing/2014/main" id="{F6ADEDD4-8EF1-4E9B-BDE4-E98C68F99B01}"/>
              </a:ext>
            </a:extLst>
          </p:cNvPr>
          <p:cNvSpPr txBox="1"/>
          <p:nvPr/>
        </p:nvSpPr>
        <p:spPr>
          <a:xfrm>
            <a:off x="7260582" y="4637484"/>
            <a:ext cx="2443037" cy="19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  <a:defRPr/>
            </a:pPr>
            <a:r>
              <a:rPr lang="en-US" dirty="0">
                <a:solidFill>
                  <a:srgbClr val="262626"/>
                </a:solidFill>
                <a:sym typeface="Advent Pro Light"/>
              </a:rPr>
              <a:t>The BC600 is connected into the Nurse Call System using a cable with a ¼” jack and when the BC600  alarms, a notification will be sent through nurse call* to alert Nursing.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3B3718-14CC-486C-9772-9A68BF35126F}"/>
              </a:ext>
            </a:extLst>
          </p:cNvPr>
          <p:cNvSpPr/>
          <p:nvPr/>
        </p:nvSpPr>
        <p:spPr>
          <a:xfrm>
            <a:off x="7900625" y="2096511"/>
            <a:ext cx="1197864" cy="1197902"/>
          </a:xfrm>
          <a:prstGeom prst="ellipse">
            <a:avLst/>
          </a:prstGeom>
          <a:solidFill>
            <a:srgbClr val="78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5" name="Graphic 24" descr="Medical">
            <a:extLst>
              <a:ext uri="{FF2B5EF4-FFF2-40B4-BE49-F238E27FC236}">
                <a16:creationId xmlns:a16="http://schemas.microsoft.com/office/drawing/2014/main" id="{B8BDFBDC-053D-48A6-96D3-C2798E105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7777" y="2166060"/>
            <a:ext cx="1059175" cy="105880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D9533-553A-4B89-9D24-74ABCCE5243D}"/>
              </a:ext>
            </a:extLst>
          </p:cNvPr>
          <p:cNvSpPr/>
          <p:nvPr/>
        </p:nvSpPr>
        <p:spPr>
          <a:xfrm>
            <a:off x="5475411" y="1911732"/>
            <a:ext cx="970527" cy="152684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C3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9B5DB7-616F-41E7-A684-BAC4D67403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B8A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10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5411" y="1911732"/>
            <a:ext cx="967484" cy="1522119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29" name="Graphic 28" descr="User">
            <a:extLst>
              <a:ext uri="{FF2B5EF4-FFF2-40B4-BE49-F238E27FC236}">
                <a16:creationId xmlns:a16="http://schemas.microsoft.com/office/drawing/2014/main" id="{54526710-CFB9-472A-B0C5-1FFD189FE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5467" y="22449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F8B9-E0B8-453C-B8BB-10848808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Falls At During the Night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A85BB-525E-40F0-927D-AE56237F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E19FE-241C-440C-B8CF-3D91162171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8671403" cy="4689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Goal:  Assisted Bed Exit,  Assisted Mobility to and from BR,  Assisted Mobility in BR,  Prevented Fall</a:t>
            </a:r>
          </a:p>
          <a:p>
            <a:r>
              <a:rPr lang="en-US" dirty="0"/>
              <a:t>Technology to know when patient is getting up OOB:  Surveillance,  Motion Sensors, Silent Sensory Technology  </a:t>
            </a:r>
          </a:p>
          <a:p>
            <a:r>
              <a:rPr lang="en-US" dirty="0"/>
              <a:t>Safe Exit Side</a:t>
            </a:r>
          </a:p>
          <a:p>
            <a:r>
              <a:rPr lang="en-US" dirty="0"/>
              <a:t>Bed Height</a:t>
            </a:r>
          </a:p>
          <a:p>
            <a:r>
              <a:rPr lang="en-US" dirty="0"/>
              <a:t>Limit fluids after 8p</a:t>
            </a:r>
          </a:p>
          <a:p>
            <a:r>
              <a:rPr lang="en-US" dirty="0"/>
              <a:t>Scheduled toileting around 1am</a:t>
            </a:r>
          </a:p>
          <a:p>
            <a:r>
              <a:rPr lang="en-US" dirty="0"/>
              <a:t>Decided best method of assisted mobility:   bed exit, ambulation vs. w/c</a:t>
            </a:r>
          </a:p>
          <a:p>
            <a:r>
              <a:rPr lang="en-US" dirty="0"/>
              <a:t>Incontinence Briefs </a:t>
            </a:r>
          </a:p>
          <a:p>
            <a:r>
              <a:rPr lang="en-US" dirty="0"/>
              <a:t>Bathroom Lighting ambient and motion sensor– eliminate switches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346C-7826-4D3A-880E-6A3103F4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94FB5-F33F-4C00-99AF-013D1385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76E9D-68B8-45DF-B5C2-298843D6F9E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Combine Call Lights with Teach Back</a:t>
            </a:r>
          </a:p>
          <a:p>
            <a:r>
              <a:rPr lang="en-US" dirty="0"/>
              <a:t>Repurpose Bed Alarms to Position Change Alarms</a:t>
            </a:r>
          </a:p>
          <a:p>
            <a:r>
              <a:rPr lang="en-US" dirty="0"/>
              <a:t>Strategize Staff Response</a:t>
            </a:r>
          </a:p>
          <a:p>
            <a:r>
              <a:rPr lang="en-US" dirty="0"/>
              <a:t>Script Message to Resident: Reminder to Wait for a Nurse</a:t>
            </a:r>
          </a:p>
          <a:p>
            <a:pPr marL="0" indent="0">
              <a:buNone/>
            </a:pPr>
            <a:r>
              <a:rPr lang="en-US" dirty="0"/>
              <a:t>See:</a:t>
            </a:r>
          </a:p>
          <a:p>
            <a:pPr marL="0" indent="0">
              <a:buNone/>
            </a:pPr>
            <a:r>
              <a:rPr lang="en-US" dirty="0"/>
              <a:t>Quigley, P.  (2019,  Dec.) White Paper:   Re-purposed Alarm Une for Residents in Nursing Homes:  Nurse Response and Patient Fall Management Program. Prepared for Curbell Medical, Inc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3B344A-8EBA-49B7-BBFA-893CAC4FD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>
            <a:off x="0" y="5155896"/>
            <a:ext cx="4465320" cy="104129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Quigley, P.  (2019,  Dec.) White Paper: Nurse Response and Patient Fall Management Program. Prepared for Curbell Medical, Inc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484238FF-A241-4A58-A9F4-919A8365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19300"/>
            <a:ext cx="1944000" cy="3371850"/>
          </a:xfrm>
          <a:solidFill>
            <a:schemeClr val="bg1"/>
          </a:solidFill>
        </p:spPr>
        <p:txBody>
          <a:bodyPr lIns="72000" rIns="72000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Understand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Current evidence about toileting-related falls and urinary incontinence.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806" y="2019299"/>
            <a:ext cx="1943100" cy="3371849"/>
          </a:xfrm>
          <a:solidFill>
            <a:schemeClr val="bg1"/>
          </a:solidFill>
          <a:ln>
            <a:noFill/>
          </a:ln>
        </p:spPr>
        <p:txBody>
          <a:bodyPr lIns="72000" rIns="72000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b="1" dirty="0"/>
              <a:t>Discuss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/>
              <a:t>Key solutions to  individualize scheduled and assisted toileting while creating an environment for safe toileting.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163" y="2019300"/>
            <a:ext cx="1943100" cy="3371848"/>
          </a:xfrm>
          <a:solidFill>
            <a:schemeClr val="bg1"/>
          </a:solidFill>
          <a:ln>
            <a:noFill/>
          </a:ln>
        </p:spPr>
        <p:txBody>
          <a:bodyPr lIns="72000" rIns="72000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/>
              <a:t>Apply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Steps for progressive and successful program implementation.</a:t>
            </a:r>
          </a:p>
        </p:txBody>
      </p:sp>
      <p:pic>
        <p:nvPicPr>
          <p:cNvPr id="24" name="Picture Placeholder 23" descr="Chat">
            <a:extLst>
              <a:ext uri="{FF2B5EF4-FFF2-40B4-BE49-F238E27FC236}">
                <a16:creationId xmlns:a16="http://schemas.microsoft.com/office/drawing/2014/main" id="{03C620F0-5232-4627-9F5F-37A65743CC5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81581" y="2299950"/>
            <a:ext cx="971550" cy="971550"/>
          </a:xfrm>
        </p:spPr>
      </p:pic>
      <p:pic>
        <p:nvPicPr>
          <p:cNvPr id="34" name="Picture Placeholder 33" descr="Checklist">
            <a:extLst>
              <a:ext uri="{FF2B5EF4-FFF2-40B4-BE49-F238E27FC236}">
                <a16:creationId xmlns:a16="http://schemas.microsoft.com/office/drawing/2014/main" id="{BD15413D-5401-4753-934E-3913FCB54CB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2" b="82"/>
          <a:stretch>
            <a:fillRect/>
          </a:stretch>
        </p:blipFill>
        <p:spPr>
          <a:xfrm>
            <a:off x="9913144" y="2299950"/>
            <a:ext cx="973137" cy="971550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5E58DF-5A56-4346-A09F-714D3030AC26}"/>
              </a:ext>
            </a:extLst>
          </p:cNvPr>
          <p:cNvSpPr txBox="1">
            <a:spLocks/>
          </p:cNvSpPr>
          <p:nvPr/>
        </p:nvSpPr>
        <p:spPr>
          <a:xfrm>
            <a:off x="-38430" y="0"/>
            <a:ext cx="490118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Objectives</a:t>
            </a:r>
          </a:p>
        </p:txBody>
      </p:sp>
      <p:pic>
        <p:nvPicPr>
          <p:cNvPr id="59" name="Graphic 58" descr="Lightbulb and gear">
            <a:extLst>
              <a:ext uri="{FF2B5EF4-FFF2-40B4-BE49-F238E27FC236}">
                <a16:creationId xmlns:a16="http://schemas.microsoft.com/office/drawing/2014/main" id="{9C710E2F-DA05-4B97-A878-FBE791B7D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7350" y="229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59B3-C3A0-4620-9708-08B46043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Solutions for Successful Toileting Program Launch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75319-8A75-483C-B81B-0E6A3F99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C9C81-27D9-4685-9720-9D7BEE8C41D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Building a business case that moves this project to the top of the pile; frame program in terms that fit with organizational priorities   </a:t>
            </a:r>
          </a:p>
          <a:p>
            <a:r>
              <a:rPr lang="en-US" dirty="0"/>
              <a:t>Anticipate pockets of resistance and initiate proactive efforts to get support</a:t>
            </a:r>
          </a:p>
          <a:p>
            <a:r>
              <a:rPr lang="en-US" dirty="0"/>
              <a:t>Obtain convincing pilot data to demonstrate the scope of the problem</a:t>
            </a:r>
          </a:p>
          <a:p>
            <a:r>
              <a:rPr lang="en-US" dirty="0"/>
              <a:t>Identify a champion </a:t>
            </a:r>
          </a:p>
          <a:p>
            <a:r>
              <a:rPr lang="en-US" dirty="0"/>
              <a:t>Address up front, any possible fears and concerns related to any past failures – too much of an obstacle? </a:t>
            </a:r>
          </a:p>
          <a:p>
            <a:pPr lvl="1"/>
            <a:r>
              <a:rPr lang="en-US" dirty="0"/>
              <a:t>Get approval to pilot only as a start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4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E1AF-4167-4CD9-B285-AC8DE4E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Successful Resource Allocation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4DC52-7A9F-4A59-9C03-D0AB1745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DF4F4-DAF0-4177-B116-D35128C07AA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resources are limited, concentrate on one unit, rather than trying to implement facility-wide. Pick an area likely to succeed to help you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sell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idea to spread program later.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Start with low tech solutions, but do not oversell what these program elements have to offer. 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Look for creative funding streams.  </a:t>
            </a:r>
          </a:p>
        </p:txBody>
      </p:sp>
    </p:spTree>
    <p:extLst>
      <p:ext uri="{BB962C8B-B14F-4D97-AF65-F5344CB8AC3E}">
        <p14:creationId xmlns:p14="http://schemas.microsoft.com/office/powerpoint/2010/main" val="304038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53E2-B789-43CC-961E-7FA5C7F0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Gain Support at All Levels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5E526F-EF30-4B24-B6F8-57F77F49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2DE08-C1F7-4294-9608-A0279277D42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4"/>
            <a:ext cx="8953343" cy="4574958"/>
          </a:xfrm>
        </p:spPr>
        <p:txBody>
          <a:bodyPr>
            <a:normAutofit/>
          </a:bodyPr>
          <a:lstStyle/>
          <a:p>
            <a:r>
              <a:rPr lang="en-US" dirty="0"/>
              <a:t>Market your program– need salesmanship </a:t>
            </a:r>
          </a:p>
          <a:p>
            <a:r>
              <a:rPr lang="en-US" dirty="0"/>
              <a:t>Be flexible in how you pitch the idea, targeting specific interests of each group: </a:t>
            </a:r>
          </a:p>
          <a:p>
            <a:pPr lvl="1"/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CEO:</a:t>
            </a:r>
            <a:r>
              <a:rPr lang="en-US" sz="2400" b="1" dirty="0"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n-US" dirty="0"/>
              <a:t>Cost/benefit analysis</a:t>
            </a:r>
          </a:p>
          <a:p>
            <a:pPr lvl="1"/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Director Nursing: </a:t>
            </a:r>
            <a:r>
              <a:rPr lang="en-US" dirty="0"/>
              <a:t>Magnet Status, Regulatory Requirements  </a:t>
            </a:r>
          </a:p>
          <a:p>
            <a:pPr lvl="1"/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Nurse Manager: </a:t>
            </a:r>
            <a:r>
              <a:rPr lang="en-US" dirty="0"/>
              <a:t>Best Practices </a:t>
            </a:r>
          </a:p>
          <a:p>
            <a:pPr lvl="1"/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Staff Nurse: </a:t>
            </a:r>
            <a:r>
              <a:rPr lang="en-US" dirty="0"/>
              <a:t>Impact on Quality of Care, Keeping up to date with practices   </a:t>
            </a:r>
          </a:p>
          <a:p>
            <a:pPr lvl="1"/>
            <a:r>
              <a:rPr lang="en-US" sz="2400" b="1" dirty="0">
                <a:solidFill>
                  <a:srgbClr val="78AC36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Patient:</a:t>
            </a:r>
            <a:r>
              <a:rPr lang="en-US" sz="2400" b="1" dirty="0"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en-US" dirty="0"/>
              <a:t>Improved safety and dignity </a:t>
            </a:r>
          </a:p>
          <a:p>
            <a:r>
              <a:rPr lang="en-US" dirty="0"/>
              <a:t>Include front line staff in the design and implementation planning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92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C9B7-90E0-4A5A-B4D8-9F5E13F6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Solutions for Toileting Program Problems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F4FF7-75D0-4E71-8E3D-01569E4C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33249-41AE-4B68-ACF4-72E0839FA78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Program needs much attention in beginning to iron out the rough spots or staff will get frustrated and give up.  Listen carefully to problems and FIX THEM. </a:t>
            </a:r>
          </a:p>
          <a:p>
            <a:r>
              <a:rPr lang="en-US" dirty="0"/>
              <a:t>Build in redundancy– co-champion; peer leaders each shift, etc.  </a:t>
            </a:r>
          </a:p>
          <a:p>
            <a:r>
              <a:rPr lang="en-US" dirty="0"/>
              <a:t>Develop proactive plans to address laundering issues (hip protectors) and equipment maintenance.   </a:t>
            </a:r>
          </a:p>
          <a:p>
            <a:r>
              <a:rPr lang="en-US" dirty="0"/>
              <a:t>Lots of feedback and efforts to support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9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AAE3-94E6-4384-9D71-7F6E1734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Solutions for Program Maintenance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6F00C-416D-45BD-88E9-27A3B17E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9AC06-FB8B-4846-869E-05B8029BA2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Champion at the facility level</a:t>
            </a:r>
          </a:p>
          <a:p>
            <a:r>
              <a:rPr lang="en-US" dirty="0"/>
              <a:t>Peer Leaders at unit level </a:t>
            </a:r>
          </a:p>
          <a:p>
            <a:r>
              <a:rPr lang="en-US" dirty="0"/>
              <a:t>Communication and feedback </a:t>
            </a:r>
          </a:p>
          <a:p>
            <a:r>
              <a:rPr lang="en-US" dirty="0"/>
              <a:t>Be responsive when problems are identified: </a:t>
            </a:r>
            <a:r>
              <a:rPr lang="en-US" b="1" dirty="0">
                <a:latin typeface="72 Black" panose="020B0A04030603020204" pitchFamily="34" charset="0"/>
                <a:cs typeface="72 Black" panose="020B0A04030603020204" pitchFamily="34" charset="0"/>
              </a:rPr>
              <a:t>While you may not be able to fix the problem fast– keep staff updated on what actions are being taken.  </a:t>
            </a:r>
          </a:p>
          <a:p>
            <a:r>
              <a:rPr lang="en-US" dirty="0"/>
              <a:t>Incentives</a:t>
            </a:r>
          </a:p>
          <a:p>
            <a:r>
              <a:rPr lang="en-US" dirty="0"/>
              <a:t>Develop a written policy to clarify the roles and responsibilities of all staff</a:t>
            </a:r>
          </a:p>
          <a:p>
            <a:r>
              <a:rPr lang="en-US" dirty="0"/>
              <a:t>Develop implementation toolkit to make it easier to implement at unit level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97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E60D-A40A-4655-804C-53D45098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Solutions for Perfecting Program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9BA1F-BEC4-4D25-982B-B341CAC7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F7E2D-7213-4142-9BF3-AF7444A4D7D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Implement in phases </a:t>
            </a:r>
          </a:p>
          <a:p>
            <a:r>
              <a:rPr lang="en-US" dirty="0"/>
              <a:t>Focus on one task facility wide</a:t>
            </a:r>
          </a:p>
          <a:p>
            <a:r>
              <a:rPr lang="en-US" dirty="0"/>
              <a:t>Focus on one unit/service at a time</a:t>
            </a:r>
          </a:p>
          <a:p>
            <a:r>
              <a:rPr lang="en-US" dirty="0"/>
              <a:t>Rather than focus on pre/post evaluation, focus on continuous improvement, making refinements over time. </a:t>
            </a:r>
          </a:p>
          <a:p>
            <a:r>
              <a:rPr lang="en-US" dirty="0"/>
              <a:t>You cannot give out too much credit – look for ways to pat MANY on the back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56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30775D-B30A-42DC-9231-3E464770B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6457-E10E-420A-AF80-CDF5A1A23C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34F47D-082A-456B-B176-90A3C3A2E4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6275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cs typeface="72 Black" panose="020B0A04030603020204" pitchFamily="34" charset="0"/>
              </a:rPr>
              <a:t>Next </a:t>
            </a:r>
            <a:r>
              <a:rPr lang="en-US" b="1" i="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Steps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08890-8A31-499C-8D9A-C1A4A7566E6A}"/>
              </a:ext>
            </a:extLst>
          </p:cNvPr>
          <p:cNvSpPr txBox="1"/>
          <p:nvPr/>
        </p:nvSpPr>
        <p:spPr>
          <a:xfrm>
            <a:off x="5212080" y="1435545"/>
            <a:ext cx="6571931" cy="34273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3464" lvl="0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72 Black" panose="020B0A04030603020204" pitchFamily="34" charset="0"/>
              </a:rPr>
              <a:t>What is universal?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care must be individualized! That includes toileting… bathroom safety</a:t>
            </a:r>
          </a:p>
          <a:p>
            <a:pPr marL="283464" lvl="0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72 Black" panose="020B0A04030603020204" pitchFamily="34" charset="0"/>
              </a:rPr>
              <a:t>2-3 ideas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change</a:t>
            </a:r>
          </a:p>
          <a:p>
            <a:pPr marL="283464" lvl="0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Small Tests of Change</a:t>
            </a:r>
          </a:p>
          <a:p>
            <a:pPr marL="283464" lvl="0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72 Black" panose="020B0A04030603020204" pitchFamily="34" charset="0"/>
              </a:rPr>
              <a:t>Implement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commitment to succeed</a:t>
            </a:r>
          </a:p>
          <a:p>
            <a:pPr marL="283464" lvl="0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track of your journey</a:t>
            </a:r>
          </a:p>
        </p:txBody>
      </p:sp>
    </p:spTree>
    <p:extLst>
      <p:ext uri="{BB962C8B-B14F-4D97-AF65-F5344CB8AC3E}">
        <p14:creationId xmlns:p14="http://schemas.microsoft.com/office/powerpoint/2010/main" val="1719801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FD8520-ABC8-4D52-B107-F7EC640D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5191834"/>
          </a:xfrm>
        </p:spPr>
        <p:txBody>
          <a:bodyPr anchor="ctr">
            <a:normAutofit/>
          </a:bodyPr>
          <a:lstStyle/>
          <a:p>
            <a:r>
              <a:rPr lang="en-US" altLang="en-US" sz="4400" b="1" dirty="0">
                <a:solidFill>
                  <a:schemeClr val="bg2"/>
                </a:solidFill>
              </a:rPr>
              <a:t>Solutions are not always obvious</a:t>
            </a:r>
            <a:br>
              <a:rPr lang="en-US" altLang="en-US" sz="5400" b="1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9986A-2CB6-447D-8B8A-F66C590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37</a:t>
            </a:fld>
            <a:endParaRPr lang="en-US" noProof="0" dirty="0"/>
          </a:p>
        </p:txBody>
      </p:sp>
      <p:pic>
        <p:nvPicPr>
          <p:cNvPr id="10" name="Picture 9" descr="stupidpeopleonescalattor">
            <a:extLst>
              <a:ext uri="{FF2B5EF4-FFF2-40B4-BE49-F238E27FC236}">
                <a16:creationId xmlns:a16="http://schemas.microsoft.com/office/drawing/2014/main" id="{F490FCF8-769F-7142-A600-DEF1F092C51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16" y="559678"/>
            <a:ext cx="42306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474806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2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6457-E10E-420A-AF80-CDF5A1A23C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7868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3ABC66-8EA7-49CD-8A9E-A2D924013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79E4AAA-F1C4-477E-AC45-DCFC7B72FE3F}"/>
              </a:ext>
            </a:extLst>
          </p:cNvPr>
          <p:cNvSpPr txBox="1">
            <a:spLocks/>
          </p:cNvSpPr>
          <p:nvPr/>
        </p:nvSpPr>
        <p:spPr>
          <a:xfrm>
            <a:off x="290286" y="2583544"/>
            <a:ext cx="4305620" cy="162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We are One in Mission and Purpose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73104-3E80-4967-BB71-940B35512EFB}"/>
              </a:ext>
            </a:extLst>
          </p:cNvPr>
          <p:cNvSpPr/>
          <p:nvPr/>
        </p:nvSpPr>
        <p:spPr>
          <a:xfrm>
            <a:off x="6096000" y="2187521"/>
            <a:ext cx="5170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share the </a:t>
            </a:r>
            <a:r>
              <a:rPr lang="en-US" sz="2800" b="1" dirty="0">
                <a:latin typeface="72 Black" panose="020B0A04030603020204" pitchFamily="34" charset="0"/>
                <a:cs typeface="72 Black" panose="020B0A04030603020204" pitchFamily="34" charset="0"/>
              </a:rPr>
              <a:t>same duty and goals  </a:t>
            </a:r>
            <a:r>
              <a:rPr lang="en-US" sz="2800" dirty="0"/>
              <a:t>to  preserve and advance patients’ function and safety, mitigating  and </a:t>
            </a:r>
            <a:r>
              <a:rPr lang="en-US" sz="2800" b="1" dirty="0">
                <a:latin typeface="72 Black" panose="020B0A04030603020204" pitchFamily="34" charset="0"/>
                <a:cs typeface="72 Black" panose="020B0A04030603020204" pitchFamily="34" charset="0"/>
              </a:rPr>
              <a:t>eliminating fall risks</a:t>
            </a:r>
            <a:r>
              <a:rPr lang="en-US" sz="2800" dirty="0"/>
              <a:t>. 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EDD5085-FCC7-47A6-8B17-865C863D7660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30775D-B30A-42DC-9231-3E464770B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6457-E10E-420A-AF80-CDF5A1A23C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34F47D-082A-456B-B176-90A3C3A2E4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86275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cs typeface="72 Black" panose="020B0A04030603020204" pitchFamily="34" charset="0"/>
              </a:rPr>
              <a:t>My</a:t>
            </a:r>
            <a:r>
              <a:rPr lang="en-US" b="1" i="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Hope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08890-8A31-499C-8D9A-C1A4A7566E6A}"/>
              </a:ext>
            </a:extLst>
          </p:cNvPr>
          <p:cNvSpPr txBox="1"/>
          <p:nvPr/>
        </p:nvSpPr>
        <p:spPr>
          <a:xfrm>
            <a:off x="5718630" y="1000125"/>
            <a:ext cx="5892800" cy="3735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 defTabSz="914400">
              <a:spcBef>
                <a:spcPts val="900"/>
              </a:spcBef>
            </a:pP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 will be</a:t>
            </a:r>
            <a:r>
              <a:rPr lang="en-US" sz="28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lvl="0" algn="just" defTabSz="914400">
              <a:spcBef>
                <a:spcPts val="900"/>
              </a:spcBef>
            </a:pPr>
            <a:endParaRPr lang="en-US" sz="2800" dirty="0">
              <a:solidFill>
                <a:srgbClr val="78AC36"/>
              </a:solidFill>
            </a:endParaRPr>
          </a:p>
          <a:p>
            <a:pPr lvl="0" algn="just" defTabSz="914400">
              <a:lnSpc>
                <a:spcPts val="2500"/>
              </a:lnSpc>
              <a:spcBef>
                <a:spcPts val="1200"/>
              </a:spcBef>
            </a:pPr>
            <a:r>
              <a:rPr lang="en-US" sz="8000" b="1" spc="400" dirty="0">
                <a:solidFill>
                  <a:srgbClr val="78A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inspired</a:t>
            </a:r>
          </a:p>
          <a:p>
            <a:pPr lvl="0" algn="just" defTabSz="914400">
              <a:lnSpc>
                <a:spcPct val="112000"/>
              </a:lnSpc>
              <a:spcBef>
                <a:spcPts val="600"/>
              </a:spcBef>
            </a:pPr>
            <a:r>
              <a:rPr lang="en-US" sz="24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and guided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to redesign fall prevention programs to mitigate and eliminate patient and environmental toileting fall risks, and generate strategies for a population-based approach for scheduled and assisted toileting</a:t>
            </a:r>
          </a:p>
        </p:txBody>
      </p:sp>
    </p:spTree>
    <p:extLst>
      <p:ext uri="{BB962C8B-B14F-4D97-AF65-F5344CB8AC3E}">
        <p14:creationId xmlns:p14="http://schemas.microsoft.com/office/powerpoint/2010/main" val="2958171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3ABC66-8EA7-49CD-8A9E-A2D924013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618572" y="964967"/>
            <a:ext cx="1625600" cy="486275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79E4AAA-F1C4-477E-AC45-DCFC7B72FE3F}"/>
              </a:ext>
            </a:extLst>
          </p:cNvPr>
          <p:cNvSpPr txBox="1">
            <a:spLocks/>
          </p:cNvSpPr>
          <p:nvPr/>
        </p:nvSpPr>
        <p:spPr>
          <a:xfrm>
            <a:off x="290286" y="2583544"/>
            <a:ext cx="4305620" cy="162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Mark your calendar for future webinars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73104-3E80-4967-BB71-940B35512EFB}"/>
              </a:ext>
            </a:extLst>
          </p:cNvPr>
          <p:cNvSpPr/>
          <p:nvPr/>
        </p:nvSpPr>
        <p:spPr>
          <a:xfrm>
            <a:off x="5398770" y="1464846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May 25</a:t>
            </a:r>
            <a:r>
              <a:rPr lang="en-US" altLang="en-US" sz="2400" b="1" baseline="30000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th</a:t>
            </a:r>
            <a:r>
              <a:rPr lang="en-US" altLang="en-US" sz="2400" b="1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, 2022 </a:t>
            </a:r>
            <a:r>
              <a:rPr lang="en-US" altLang="en-US" sz="2400" dirty="0">
                <a:solidFill>
                  <a:srgbClr val="78AC36"/>
                </a:solidFill>
                <a:ea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Strategies to Reducing Repeat Falls - Post Fall Management</a:t>
            </a:r>
            <a:endParaRPr lang="en-US" altLang="en-US" sz="2400" dirty="0"/>
          </a:p>
          <a:p>
            <a:pPr lvl="0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Aug 24</a:t>
            </a:r>
            <a:r>
              <a:rPr lang="en-US" altLang="en-US" sz="2400" b="1" baseline="30000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th</a:t>
            </a:r>
            <a:r>
              <a:rPr lang="en-US" altLang="en-US" sz="2400" b="1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, 2022 </a:t>
            </a:r>
            <a:endParaRPr lang="en-US" altLang="en-US" sz="2400" b="1" baseline="30000" dirty="0">
              <a:solidFill>
                <a:srgbClr val="78AC36"/>
              </a:solidFill>
              <a:latin typeface="72 Black" panose="020B0A04030603020204" pitchFamily="34" charset="0"/>
              <a:ea typeface="Times New Roman" panose="02020603050405020304" pitchFamily="18" charset="0"/>
              <a:cs typeface="72 Black" panose="020B0A04030603020204" pitchFamily="34" charset="0"/>
            </a:endParaRP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Strategies to Reducing the Risk for Hip Fractures</a:t>
            </a:r>
            <a:endParaRPr lang="en-US" altLang="en-US" sz="2400" dirty="0"/>
          </a:p>
          <a:p>
            <a:pPr lvl="0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Sept 21</a:t>
            </a:r>
            <a:r>
              <a:rPr lang="en-US" altLang="en-US" sz="2400" baseline="30000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st</a:t>
            </a:r>
            <a:r>
              <a:rPr lang="en-US" altLang="en-US" sz="2400" dirty="0">
                <a:solidFill>
                  <a:srgbClr val="78AC36"/>
                </a:solidFill>
                <a:latin typeface="72 Black" panose="020B0A04030603020204" pitchFamily="34" charset="0"/>
                <a:ea typeface="Times New Roman" panose="02020603050405020304" pitchFamily="18" charset="0"/>
                <a:cs typeface="72 Black" panose="020B0A04030603020204" pitchFamily="34" charset="0"/>
              </a:rPr>
              <a:t>, 2022 </a:t>
            </a:r>
            <a:endParaRPr lang="en-US" altLang="en-US" sz="2400" dirty="0">
              <a:solidFill>
                <a:srgbClr val="78AC36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2400" b="1" i="1" dirty="0">
                <a:ea typeface="Times New Roman" panose="02020603050405020304" pitchFamily="18" charset="0"/>
              </a:rPr>
              <a:t>National Fall Prevention Day </a:t>
            </a:r>
            <a:r>
              <a:rPr lang="en-US" altLang="en-US" sz="2400" dirty="0">
                <a:ea typeface="Times New Roman" panose="02020603050405020304" pitchFamily="18" charset="0"/>
              </a:rPr>
              <a:t>•</a:t>
            </a:r>
            <a:r>
              <a:rPr lang="en-US" altLang="en-US" sz="2400" i="1" dirty="0">
                <a:ea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Program Evaluation: Increasing Program Evaluation Precision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44DA0DE-E77B-4A49-A8A1-6FDB88DE0B5B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8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336E16-E772-4C3B-B237-4E7EF41A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0"/>
            <a:ext cx="6318653" cy="6857999"/>
          </a:xfrm>
        </p:spPr>
        <p:txBody>
          <a:bodyPr>
            <a:normAutofit/>
          </a:bodyPr>
          <a:lstStyle/>
          <a:p>
            <a:pPr algn="ctr"/>
            <a:r>
              <a:rPr lang="en-US" sz="9600" b="1" i="0" dirty="0">
                <a:latin typeface="Advent Pro Light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912124"/>
            <a:ext cx="4633806" cy="1979629"/>
          </a:xfrm>
        </p:spPr>
        <p:txBody>
          <a:bodyPr anchor="t"/>
          <a:lstStyle/>
          <a:p>
            <a:r>
              <a:rPr lang="en-US" sz="4000" dirty="0"/>
              <a:t>I hope this helps!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793054" y="1367500"/>
            <a:ext cx="2298916" cy="2397795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D23C9-0D8D-4D1C-91F0-7E155CE898E5}"/>
              </a:ext>
            </a:extLst>
          </p:cNvPr>
          <p:cNvCxnSpPr>
            <a:cxnSpLocks/>
          </p:cNvCxnSpPr>
          <p:nvPr/>
        </p:nvCxnSpPr>
        <p:spPr>
          <a:xfrm>
            <a:off x="5552381" y="820132"/>
            <a:ext cx="0" cy="5081048"/>
          </a:xfrm>
          <a:prstGeom prst="line">
            <a:avLst/>
          </a:prstGeom>
          <a:ln w="127000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87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908CF0-05DB-4EF0-93A8-28EE5BC36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070014"/>
          </a:xfrm>
        </p:spPr>
        <p:txBody>
          <a:bodyPr/>
          <a:lstStyle/>
          <a:p>
            <a:r>
              <a:rPr lang="en-US" sz="5400" b="1" i="0" dirty="0">
                <a:latin typeface="+mn-lt"/>
                <a:cs typeface="72 Black" panose="020B0A04030603020204" pitchFamily="34" charset="0"/>
              </a:rPr>
              <a:t>Fall Prevention  </a:t>
            </a:r>
            <a:r>
              <a:rPr lang="en-US" sz="5400" i="0" dirty="0"/>
              <a:t>Webinar Series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46A0A5-6016-444C-9B23-AE26A256D76A}"/>
              </a:ext>
            </a:extLst>
          </p:cNvPr>
          <p:cNvCxnSpPr/>
          <p:nvPr/>
        </p:nvCxnSpPr>
        <p:spPr>
          <a:xfrm>
            <a:off x="6155698" y="1017841"/>
            <a:ext cx="0" cy="867266"/>
          </a:xfrm>
          <a:prstGeom prst="line">
            <a:avLst/>
          </a:prstGeom>
          <a:ln w="53975">
            <a:solidFill>
              <a:srgbClr val="78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2FDE8-7125-463A-9D79-64333652EC4B}"/>
              </a:ext>
            </a:extLst>
          </p:cNvPr>
          <p:cNvSpPr txBox="1"/>
          <p:nvPr/>
        </p:nvSpPr>
        <p:spPr>
          <a:xfrm>
            <a:off x="4134431" y="2067736"/>
            <a:ext cx="21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Event sponsored by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742B3F-AD7B-4673-B245-9BB36E12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93" y="2067736"/>
            <a:ext cx="1502008" cy="40058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B7405-2BC8-4E1B-AD5B-1A4DA863EEF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767637"/>
            <a:ext cx="12192000" cy="9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8AC36"/>
                </a:solidFill>
                <a:cs typeface="72 Black" panose="020B0A04030603020204" pitchFamily="34" charset="0"/>
              </a:rPr>
              <a:t>Toileting-related Falls </a:t>
            </a:r>
            <a:r>
              <a:rPr lang="en-US" sz="2400" b="1" dirty="0">
                <a:solidFill>
                  <a:srgbClr val="78AC36"/>
                </a:solidFill>
              </a:rPr>
              <a:t>• </a:t>
            </a:r>
            <a:r>
              <a:rPr lang="en-US" sz="2400" b="1" dirty="0">
                <a:solidFill>
                  <a:srgbClr val="78AC36"/>
                </a:solidFill>
                <a:cs typeface="72 Black" panose="020B0A04030603020204" pitchFamily="34" charset="0"/>
              </a:rPr>
              <a:t>Key Solutions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February 23rd,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DA1CA5-DAB0-4BA1-A0A9-CA482FD760C6}"/>
              </a:ext>
            </a:extLst>
          </p:cNvPr>
          <p:cNvSpPr/>
          <p:nvPr/>
        </p:nvSpPr>
        <p:spPr>
          <a:xfrm>
            <a:off x="1261140" y="4337343"/>
            <a:ext cx="9515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rgbClr val="FFFFFF"/>
                </a:solidFill>
                <a:latin typeface="+mj-lt"/>
              </a:rPr>
              <a:t>The following slides contain the information and links referenced throughout this webinar. Please feel free to reach out to us with any questions about the information or the products. </a:t>
            </a:r>
            <a:endParaRPr lang="en-US" sz="2000" i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A5C11-9B65-43A9-ADE6-7182F4146BB3}"/>
              </a:ext>
            </a:extLst>
          </p:cNvPr>
          <p:cNvSpPr/>
          <p:nvPr/>
        </p:nvSpPr>
        <p:spPr>
          <a:xfrm>
            <a:off x="4626545" y="5637320"/>
            <a:ext cx="4238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greamsnyder@curbellmedical.com</a:t>
            </a:r>
          </a:p>
        </p:txBody>
      </p:sp>
      <p:pic>
        <p:nvPicPr>
          <p:cNvPr id="2052" name="Picture 4" descr="Email">
            <a:extLst>
              <a:ext uri="{FF2B5EF4-FFF2-40B4-BE49-F238E27FC236}">
                <a16:creationId xmlns:a16="http://schemas.microsoft.com/office/drawing/2014/main" id="{03A3079C-AB5D-47C8-8C39-C33C1ABE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31" y="5686611"/>
            <a:ext cx="348916" cy="3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41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9005079" cy="51346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ECRI Institute’s Top 10 Patient Safety Concerns for Healthcare Organizations (2014). </a:t>
            </a:r>
            <a:r>
              <a:rPr lang="en-US" dirty="0"/>
              <a:t>List by ECRI Institute PSO to publicly share patient safety feedback based on its database of patient safety events. Retrieved from </a:t>
            </a:r>
            <a:r>
              <a:rPr lang="en-US" dirty="0">
                <a:hlinkClick r:id="rId2"/>
              </a:rPr>
              <a:t>https://www.ecri.org/Resources/Whitepapers_and_reports/2014_Top_10_Hazards_Executive_Brief.pdf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Ganz, D.A., Huang, C., </a:t>
            </a:r>
            <a:r>
              <a:rPr lang="en-US" b="1" dirty="0" err="1"/>
              <a:t>Saliba</a:t>
            </a:r>
            <a:r>
              <a:rPr lang="en-US" b="1" dirty="0"/>
              <a:t>, D., Shier, V., </a:t>
            </a:r>
            <a:r>
              <a:rPr lang="en-US" b="1" dirty="0" err="1"/>
              <a:t>Berlowitz</a:t>
            </a:r>
            <a:r>
              <a:rPr lang="en-US" b="1" dirty="0"/>
              <a:t>, D., Lukas, C.V., et al. (Jan. 2013). </a:t>
            </a:r>
            <a:r>
              <a:rPr lang="en-US" dirty="0"/>
              <a:t>Preventing Falls in Hospitals: A Toolkit for Improving Quality of Care. Rockville, MD: Agency for Healthcare Research and Quality. </a:t>
            </a:r>
            <a:r>
              <a:rPr lang="en-US" i="1" dirty="0"/>
              <a:t>AHRQ Publication No. 13-0015-EF.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Haines, T.P., Day, L., Hill, K.D., Clemson, L., Finch, C. 2014. </a:t>
            </a:r>
            <a:r>
              <a:rPr lang="en-US" dirty="0"/>
              <a:t>Better for others than for me: a belief that should shape our efforts to promote participation in falls prevention strategies. </a:t>
            </a:r>
            <a:r>
              <a:rPr lang="en-US" i="1" dirty="0"/>
              <a:t>Archives Gerontology Geriatrics. 59, 136-44.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7B9831E-A10E-452E-8F9E-9293D9824FDF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31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23E9-731C-A142-8EC0-25F17D05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686F-BB56-E94B-B9DB-E10027901A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8985828" cy="388816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Hitcho</a:t>
            </a:r>
            <a:r>
              <a:rPr lang="en-US" sz="2200" b="1" dirty="0"/>
              <a:t>, E.B., Krauss, M.J., </a:t>
            </a:r>
            <a:r>
              <a:rPr lang="en-US" sz="2200" b="1" dirty="0" err="1"/>
              <a:t>Birge</a:t>
            </a:r>
            <a:r>
              <a:rPr lang="en-US" sz="2200" b="1" dirty="0"/>
              <a:t>, S., </a:t>
            </a:r>
            <a:r>
              <a:rPr lang="en-US" sz="2200" b="1" dirty="0" err="1"/>
              <a:t>Dunagam</a:t>
            </a:r>
            <a:r>
              <a:rPr lang="en-US" sz="2200" b="1" dirty="0"/>
              <a:t>, W.C., Fischer, I., Johnson, S., Nast, P.A., </a:t>
            </a:r>
            <a:r>
              <a:rPr lang="en-US" sz="2200" b="1" dirty="0" err="1"/>
              <a:t>Costantinou</a:t>
            </a:r>
            <a:r>
              <a:rPr lang="en-US" sz="2200" b="1" dirty="0"/>
              <a:t>, E., &amp; Fraser, V.J.  (2004).</a:t>
            </a:r>
            <a:r>
              <a:rPr lang="en-US" sz="2200" dirty="0"/>
              <a:t> Characteristics and circumstances of falls in a hospital setting.  </a:t>
            </a:r>
            <a:r>
              <a:rPr lang="en-US" sz="2200" i="1" dirty="0"/>
              <a:t>Journal of General Internal Medicine,  19(7), 732-739.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Inouye SK, Brown CJ, Tinetti, ME. Perspective: </a:t>
            </a:r>
            <a:r>
              <a:rPr lang="en-US" sz="2200" dirty="0"/>
              <a:t>Medicare, nonpayment, hospital falls and unintended consequences. </a:t>
            </a:r>
            <a:r>
              <a:rPr lang="en-US" sz="2200" i="1" dirty="0"/>
              <a:t>N </a:t>
            </a:r>
            <a:r>
              <a:rPr lang="en-US" sz="2200" i="1" dirty="0" err="1"/>
              <a:t>Engl</a:t>
            </a:r>
            <a:r>
              <a:rPr lang="en-US" sz="2200" i="1" dirty="0"/>
              <a:t> J Med. 2009 Jun 4;360(23):2390-3. DOI: 10.1056/NEJMp0900963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Minnesota Hospital Association, the “Creating a Safe Environment to Prevent Toileting Related Falls Report” (2014) </a:t>
            </a:r>
            <a:r>
              <a:rPr lang="en-US" sz="2200" dirty="0"/>
              <a:t>includes guidance for hospitals for creating a safer environment that supports patient safety while accessing and using the toilet.  Retrieved from</a:t>
            </a:r>
          </a:p>
          <a:p>
            <a:pPr marL="300038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hlinkClick r:id="rId2"/>
              </a:rPr>
              <a:t>https://www.mnhospitals.org/Portals/0/Documents/ptsafety/falls/CreatingASafeEnvironmenttoPreventToiletingRelatedFallsReport.pd</a:t>
            </a:r>
            <a:endParaRPr lang="en-US" sz="22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E4E4CD5-4BCE-4034-A794-FE8FD1B4154F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39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0B53-4832-C949-B28F-3A51BFED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F318-6EE3-E943-9480-2938B2D498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4"/>
            <a:ext cx="8031637" cy="41865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Roggeman</a:t>
            </a:r>
            <a:r>
              <a:rPr lang="en-US" b="1" dirty="0"/>
              <a:t>, S., </a:t>
            </a:r>
            <a:r>
              <a:rPr lang="en-US" b="1" dirty="0" err="1"/>
              <a:t>Weiss,J.P</a:t>
            </a:r>
            <a:r>
              <a:rPr lang="en-US" b="1" dirty="0"/>
              <a:t>., Van </a:t>
            </a:r>
            <a:r>
              <a:rPr lang="en-US" b="1" dirty="0" err="1"/>
              <a:t>Laecke</a:t>
            </a:r>
            <a:r>
              <a:rPr lang="en-US" b="1" dirty="0"/>
              <a:t>, E., et al.  (2020). </a:t>
            </a:r>
            <a:r>
              <a:rPr lang="en-US" i="1" dirty="0"/>
              <a:t>F1000Res., 2020; 9:  F1000 Faculty Rev-236.</a:t>
            </a:r>
            <a:r>
              <a:rPr lang="en-US" b="1" dirty="0"/>
              <a:t> </a:t>
            </a:r>
            <a:r>
              <a:rPr lang="en-US" dirty="0"/>
              <a:t>Retrieved from </a:t>
            </a:r>
            <a:r>
              <a:rPr lang="en-US" b="1" dirty="0"/>
              <a:t> </a:t>
            </a:r>
            <a:r>
              <a:rPr lang="en-US" dirty="0">
                <a:hlinkClick r:id="rId2"/>
              </a:rPr>
              <a:t>https://www.ncbi.nlm.nih.gov/pmc/articles/PMC7135676/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Rose, G., </a:t>
            </a:r>
            <a:r>
              <a:rPr lang="en-US" b="1" dirty="0" err="1"/>
              <a:t>Decalf</a:t>
            </a:r>
            <a:r>
              <a:rPr lang="en-US" b="1" dirty="0"/>
              <a:t>, V., </a:t>
            </a:r>
            <a:r>
              <a:rPr lang="en-US" b="1" dirty="0" err="1"/>
              <a:t>Everaert</a:t>
            </a:r>
            <a:r>
              <a:rPr lang="en-US" b="1" dirty="0"/>
              <a:t>, K., Bower, W.  (2019, July 18).  </a:t>
            </a:r>
            <a:r>
              <a:rPr lang="en-US" dirty="0"/>
              <a:t>Toileting-related falls at night in hospitalized patients:  The role of nocturia.   Australasian Journal on Ageing. Retrieved from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https://doi.org/10.1111/ajag.12696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Sonnad. S.S.., </a:t>
            </a:r>
            <a:r>
              <a:rPr lang="en-US" b="1" dirty="0" err="1"/>
              <a:t>Mascioli</a:t>
            </a:r>
            <a:r>
              <a:rPr lang="en-US" b="1" dirty="0"/>
              <a:t>, S., Cunningham, J., &amp; </a:t>
            </a:r>
            <a:r>
              <a:rPr lang="en-US" b="1" dirty="0" err="1"/>
              <a:t>Goldsack</a:t>
            </a:r>
            <a:r>
              <a:rPr lang="en-US" b="1" dirty="0"/>
              <a:t>, J.  (2014).  </a:t>
            </a:r>
            <a:r>
              <a:rPr lang="en-US" dirty="0"/>
              <a:t>Do patients accurately perceive their fall risks?  </a:t>
            </a:r>
            <a:r>
              <a:rPr lang="en-US" i="1" dirty="0"/>
              <a:t>Nursing.  44(11):  58-62.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AADB3F1-2E5B-4DB4-AD75-76027E776981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0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0B53-4832-C949-B28F-3A51BFED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F318-6EE3-E943-9480-2938B2D498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8196557" cy="47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50" b="1" dirty="0"/>
              <a:t>Swenson, P., </a:t>
            </a:r>
            <a:r>
              <a:rPr lang="en-US" sz="1950" b="1" dirty="0" err="1"/>
              <a:t>Besaw</a:t>
            </a:r>
            <a:r>
              <a:rPr lang="en-US" sz="1950" b="1" dirty="0"/>
              <a:t>, K., Olmstead, J.  (2019). </a:t>
            </a:r>
            <a:r>
              <a:rPr lang="en-US" sz="1950" dirty="0"/>
              <a:t> Fall prevention using proactive toileting.   </a:t>
            </a:r>
            <a:r>
              <a:rPr lang="en-US" sz="1950" i="1" dirty="0"/>
              <a:t>Nursing Management, 50(12); p. 16-18.  Acute Rehab Unit </a:t>
            </a:r>
          </a:p>
          <a:p>
            <a:r>
              <a:rPr lang="en-US" sz="1950" b="1" dirty="0"/>
              <a:t>Quigley, P.  (2019,  Dec.) White Paper:   </a:t>
            </a:r>
            <a:r>
              <a:rPr lang="en-US" sz="1950" dirty="0"/>
              <a:t>Re-purposed Alarm Use for Residents in Nursing Homes:  Nurse Response and Patient Fall Management Program. Prepared for Curbell Medical, Inc. Retrieved from </a:t>
            </a:r>
            <a:r>
              <a:rPr lang="en-US" sz="1950" dirty="0">
                <a:hlinkClick r:id="rId2"/>
              </a:rPr>
              <a:t>http://z5h.45f.myftpupload.com/wp-content/uploads/pdfs/white_papers/white_paper-patient_restraint_and_safety_insight.pdf</a:t>
            </a:r>
            <a:endParaRPr lang="en-US" sz="1950" dirty="0"/>
          </a:p>
          <a:p>
            <a:pPr fontAlgn="base"/>
            <a:r>
              <a:rPr lang="en-US" sz="1950" b="1" dirty="0"/>
              <a:t>HD Nursing </a:t>
            </a:r>
            <a:r>
              <a:rPr lang="en-US" sz="1950" dirty="0"/>
              <a:t>was founded by Dr. Amy Hester and Dees Davis, who recognized the critical problem of patient falls and the need to find a solution. The HD Falls Prevention Program is recognized as the premier evidence-based falls prevention program. </a:t>
            </a:r>
            <a:r>
              <a:rPr lang="en-US" sz="195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Hester Davis Falls Prevention Program  </a:t>
            </a:r>
            <a:endParaRPr lang="en-US" sz="195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04A1D5E-6201-4846-96D8-F964E26E1A31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94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6"/>
          <p:cNvSpPr txBox="1"/>
          <p:nvPr/>
        </p:nvSpPr>
        <p:spPr>
          <a:xfrm>
            <a:off x="0" y="0"/>
            <a:ext cx="4885752" cy="10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swald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Tahoma"/>
                <a:cs typeface="Tahoma"/>
                <a:sym typeface="Tahoma"/>
              </a:rPr>
              <a:t>BC600 Cordless/Corded FM Monitor</a:t>
            </a:r>
            <a:endParaRPr dirty="0"/>
          </a:p>
        </p:txBody>
      </p:sp>
      <p:sp>
        <p:nvSpPr>
          <p:cNvPr id="858" name="Google Shape;858;p46"/>
          <p:cNvSpPr txBox="1"/>
          <p:nvPr/>
        </p:nvSpPr>
        <p:spPr>
          <a:xfrm>
            <a:off x="274182" y="1655211"/>
            <a:ext cx="4509872" cy="384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Clearly labeled, easy to read buttons and LED indicator lights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Setup functions kept out of sight in battery compartment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5461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Delay control* </a:t>
            </a:r>
            <a:r>
              <a:rPr lang="en-US" sz="1400" b="0" i="0" u="none" strike="noStrike" cap="none" baseline="30000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🞡</a:t>
            </a:r>
            <a:endParaRPr sz="1400" b="0" i="0" u="none" strike="noStrike" cap="none" baseline="30000" dirty="0">
              <a:solidFill>
                <a:schemeClr val="bg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5461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Tone switch 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5461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Volume 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Nurse call jack allows direct notification to nurse call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5461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Silent option when connected to Nurse Call</a:t>
            </a:r>
            <a:r>
              <a:rPr lang="en-US" sz="1400" b="0" i="0" u="none" strike="noStrike" cap="none" baseline="30000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 🞡</a:t>
            </a:r>
            <a:endParaRPr sz="1400" b="0" i="0" u="none" strike="noStrike" cap="none" dirty="0">
              <a:solidFill>
                <a:schemeClr val="bg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Can be used with both cordless and corded sensors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60 Second Alarm Pause* </a:t>
            </a:r>
            <a:r>
              <a:rPr lang="en-US" sz="1400" b="0" i="0" u="none" strike="noStrike" cap="none" baseline="30000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🞡</a:t>
            </a:r>
            <a:endParaRPr sz="1400" b="0" i="0" u="none" strike="noStrike" cap="none" baseline="30000" dirty="0">
              <a:solidFill>
                <a:schemeClr val="bg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Can control up to three cordless devices at the same time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330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b="0" i="0" u="none" strike="noStrike" cap="none" dirty="0">
                <a:solidFill>
                  <a:schemeClr val="bg1"/>
                </a:solidFill>
                <a:latin typeface="+mj-lt"/>
                <a:ea typeface="Tahoma"/>
                <a:cs typeface="Tahoma"/>
                <a:sym typeface="Tahoma"/>
              </a:rPr>
              <a:t>3 AA Batteries - 6 Month Battery Lifespan</a:t>
            </a:r>
            <a:endParaRPr sz="1400" dirty="0">
              <a:solidFill>
                <a:schemeClr val="bg1"/>
              </a:solidFill>
              <a:latin typeface="+mj-lt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9" name="Google Shape;859;p46"/>
          <p:cNvSpPr txBox="1"/>
          <p:nvPr/>
        </p:nvSpPr>
        <p:spPr>
          <a:xfrm>
            <a:off x="480186" y="5214748"/>
            <a:ext cx="2353153" cy="38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*</a:t>
            </a:r>
            <a:r>
              <a:rPr lang="en-US" sz="12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Reduces False Alarms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🞡</a:t>
            </a:r>
            <a:r>
              <a:rPr lang="en-US" sz="12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Reduces Alarm Fatigue</a:t>
            </a:r>
            <a:endParaRPr sz="120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60" name="Google Shape;860;p46"/>
          <p:cNvSpPr/>
          <p:nvPr/>
        </p:nvSpPr>
        <p:spPr>
          <a:xfrm>
            <a:off x="313171" y="826608"/>
            <a:ext cx="43667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Clinician Input Design! Simple to understand and easy to use for caregiver day to day use:</a:t>
            </a:r>
            <a:endParaRPr dirty="0">
              <a:latin typeface="+mj-lt"/>
            </a:endParaRPr>
          </a:p>
        </p:txBody>
      </p:sp>
      <p:grpSp>
        <p:nvGrpSpPr>
          <p:cNvPr id="862" name="Google Shape;862;p46"/>
          <p:cNvGrpSpPr/>
          <p:nvPr/>
        </p:nvGrpSpPr>
        <p:grpSpPr>
          <a:xfrm>
            <a:off x="473749" y="6001049"/>
            <a:ext cx="4238246" cy="428741"/>
            <a:chOff x="374858" y="6249622"/>
            <a:chExt cx="4238246" cy="428741"/>
          </a:xfrm>
        </p:grpSpPr>
        <p:pic>
          <p:nvPicPr>
            <p:cNvPr id="863" name="Google Shape;863;p46" descr="Internet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74858" y="6249622"/>
              <a:ext cx="428741" cy="428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46">
              <a:hlinkClick r:id="rId3"/>
            </p:cNvPr>
            <p:cNvSpPr txBox="1"/>
            <p:nvPr/>
          </p:nvSpPr>
          <p:spPr>
            <a:xfrm>
              <a:off x="855793" y="6269894"/>
              <a:ext cx="37573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sng" dirty="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for more product information</a:t>
              </a:r>
              <a:endParaRPr sz="16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66" name="Google Shape;866;p46"/>
          <p:cNvSpPr/>
          <p:nvPr/>
        </p:nvSpPr>
        <p:spPr>
          <a:xfrm rot="659405">
            <a:off x="6222750" y="1128198"/>
            <a:ext cx="4676814" cy="3989831"/>
          </a:xfrm>
          <a:custGeom>
            <a:avLst/>
            <a:gdLst/>
            <a:ahLst/>
            <a:cxnLst/>
            <a:rect l="l" t="t" r="r" b="b"/>
            <a:pathLst>
              <a:path w="27076" h="25544" extrusionOk="0">
                <a:moveTo>
                  <a:pt x="8431" y="435"/>
                </a:moveTo>
                <a:cubicBezTo>
                  <a:pt x="3664" y="435"/>
                  <a:pt x="491" y="3040"/>
                  <a:pt x="275" y="6741"/>
                </a:cubicBezTo>
                <a:cubicBezTo>
                  <a:pt x="0" y="11316"/>
                  <a:pt x="6005" y="11921"/>
                  <a:pt x="5587" y="18057"/>
                </a:cubicBezTo>
                <a:cubicBezTo>
                  <a:pt x="5241" y="22899"/>
                  <a:pt x="6633" y="25544"/>
                  <a:pt x="10534" y="25544"/>
                </a:cubicBezTo>
                <a:cubicBezTo>
                  <a:pt x="10726" y="25544"/>
                  <a:pt x="10925" y="25537"/>
                  <a:pt x="11129" y="25524"/>
                </a:cubicBezTo>
                <a:cubicBezTo>
                  <a:pt x="18783" y="25019"/>
                  <a:pt x="27075" y="17695"/>
                  <a:pt x="26987" y="10359"/>
                </a:cubicBezTo>
                <a:cubicBezTo>
                  <a:pt x="26844" y="0"/>
                  <a:pt x="19751" y="3024"/>
                  <a:pt x="12691" y="1056"/>
                </a:cubicBezTo>
                <a:cubicBezTo>
                  <a:pt x="11170" y="632"/>
                  <a:pt x="9740" y="435"/>
                  <a:pt x="8431" y="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ahoma"/>
              <a:buNone/>
            </a:pP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67" name="Google Shape;867;p46"/>
          <p:cNvGrpSpPr/>
          <p:nvPr/>
        </p:nvGrpSpPr>
        <p:grpSpPr>
          <a:xfrm>
            <a:off x="7430946" y="1297087"/>
            <a:ext cx="2260421" cy="3479536"/>
            <a:chOff x="9518065" y="2028219"/>
            <a:chExt cx="2161318" cy="3406586"/>
          </a:xfrm>
        </p:grpSpPr>
        <p:pic>
          <p:nvPicPr>
            <p:cNvPr id="868" name="Google Shape;868;p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18065" y="2028219"/>
              <a:ext cx="2161318" cy="3406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" name="Google Shape;869;p46" descr="\\CURB07\Marketing\Medical\curbell logos\Curbell Medical Logos\curbell medical rgb transparent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331218" y="3074130"/>
              <a:ext cx="563587" cy="1551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0" name="Google Shape;870;p46"/>
          <p:cNvSpPr/>
          <p:nvPr/>
        </p:nvSpPr>
        <p:spPr>
          <a:xfrm>
            <a:off x="7905359" y="1631067"/>
            <a:ext cx="109015" cy="109126"/>
          </a:xfrm>
          <a:prstGeom prst="ellipse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71" name="Google Shape;871;p46"/>
          <p:cNvSpPr/>
          <p:nvPr/>
        </p:nvSpPr>
        <p:spPr>
          <a:xfrm>
            <a:off x="7566534" y="2156907"/>
            <a:ext cx="109015" cy="109126"/>
          </a:xfrm>
          <a:prstGeom prst="ellipse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72" name="Google Shape;872;p46"/>
          <p:cNvSpPr/>
          <p:nvPr/>
        </p:nvSpPr>
        <p:spPr>
          <a:xfrm>
            <a:off x="8518572" y="3710034"/>
            <a:ext cx="109015" cy="109126"/>
          </a:xfrm>
          <a:prstGeom prst="ellipse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73" name="Google Shape;873;p46"/>
          <p:cNvSpPr/>
          <p:nvPr/>
        </p:nvSpPr>
        <p:spPr>
          <a:xfrm>
            <a:off x="9434768" y="3180184"/>
            <a:ext cx="109015" cy="109126"/>
          </a:xfrm>
          <a:prstGeom prst="ellipse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74" name="Google Shape;874;p46"/>
          <p:cNvSpPr/>
          <p:nvPr/>
        </p:nvSpPr>
        <p:spPr>
          <a:xfrm>
            <a:off x="8627587" y="335972"/>
            <a:ext cx="2820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PAUSE </a:t>
            </a: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gives the caregiver 60 seconds</a:t>
            </a:r>
            <a:endParaRPr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to remove the patient from the sensor</a:t>
            </a:r>
            <a:endParaRPr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without causing an alarm.</a:t>
            </a:r>
            <a:endParaRPr sz="120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cxnSp>
        <p:nvCxnSpPr>
          <p:cNvPr id="875" name="Google Shape;875;p46"/>
          <p:cNvCxnSpPr>
            <a:stCxn id="870" idx="0"/>
            <a:endCxn id="874" idx="1"/>
          </p:cNvCxnSpPr>
          <p:nvPr/>
        </p:nvCxnSpPr>
        <p:spPr>
          <a:xfrm rot="16200000">
            <a:off x="7807766" y="811167"/>
            <a:ext cx="972000" cy="667800"/>
          </a:xfrm>
          <a:prstGeom prst="bentConnector2">
            <a:avLst/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76" name="Google Shape;876;p46"/>
          <p:cNvCxnSpPr>
            <a:endCxn id="871" idx="2"/>
          </p:cNvCxnSpPr>
          <p:nvPr/>
        </p:nvCxnSpPr>
        <p:spPr>
          <a:xfrm rot="16200000">
            <a:off x="5180634" y="3677870"/>
            <a:ext cx="3852300" cy="919500"/>
          </a:xfrm>
          <a:prstGeom prst="bentConnector2">
            <a:avLst/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77" name="Google Shape;877;p46"/>
          <p:cNvCxnSpPr>
            <a:endCxn id="873" idx="6"/>
          </p:cNvCxnSpPr>
          <p:nvPr/>
        </p:nvCxnSpPr>
        <p:spPr>
          <a:xfrm rot="5400000" flipH="1">
            <a:off x="9018633" y="3759897"/>
            <a:ext cx="1482900" cy="432600"/>
          </a:xfrm>
          <a:prstGeom prst="bentConnector2">
            <a:avLst/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78" name="Google Shape;878;p46"/>
          <p:cNvSpPr/>
          <p:nvPr/>
        </p:nvSpPr>
        <p:spPr>
          <a:xfrm>
            <a:off x="6357781" y="6063889"/>
            <a:ext cx="28337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ALERTS </a:t>
            </a:r>
            <a:r>
              <a:rPr lang="en-US" sz="1200" dirty="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show when to replace the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batteries or sensor pad and if there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is a lost signal.</a:t>
            </a:r>
            <a:endParaRPr dirty="0">
              <a:latin typeface="+mj-lt"/>
            </a:endParaRPr>
          </a:p>
        </p:txBody>
      </p:sp>
      <p:sp>
        <p:nvSpPr>
          <p:cNvPr id="879" name="Google Shape;879;p46"/>
          <p:cNvSpPr/>
          <p:nvPr/>
        </p:nvSpPr>
        <p:spPr>
          <a:xfrm>
            <a:off x="7875543" y="5354718"/>
            <a:ext cx="33614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CANCEL/RESET </a:t>
            </a: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flashes when an</a:t>
            </a:r>
            <a:endParaRPr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alarm is triggered making it more</a:t>
            </a:r>
            <a:endParaRPr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noticeable for the caregiver</a:t>
            </a:r>
            <a:endParaRPr sz="120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80" name="Google Shape;880;p46"/>
          <p:cNvSpPr/>
          <p:nvPr/>
        </p:nvSpPr>
        <p:spPr>
          <a:xfrm>
            <a:off x="9647312" y="4805379"/>
            <a:ext cx="20656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SENSORS </a:t>
            </a: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identify which</a:t>
            </a:r>
            <a:endParaRPr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1F1F"/>
                </a:solidFill>
                <a:latin typeface="+mj-lt"/>
                <a:ea typeface="Tahoma"/>
                <a:cs typeface="Tahoma"/>
                <a:sym typeface="Tahoma"/>
              </a:rPr>
              <a:t>sensor initiated the alarm.</a:t>
            </a:r>
            <a:endParaRPr sz="1200">
              <a:solidFill>
                <a:schemeClr val="dk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cxnSp>
        <p:nvCxnSpPr>
          <p:cNvPr id="881" name="Google Shape;881;p46"/>
          <p:cNvCxnSpPr>
            <a:stCxn id="872" idx="4"/>
          </p:cNvCxnSpPr>
          <p:nvPr/>
        </p:nvCxnSpPr>
        <p:spPr>
          <a:xfrm rot="5400000">
            <a:off x="7595079" y="4376860"/>
            <a:ext cx="1535700" cy="420300"/>
          </a:xfrm>
          <a:prstGeom prst="bentConnector3">
            <a:avLst>
              <a:gd name="adj1" fmla="val 83920"/>
            </a:avLst>
          </a:prstGeom>
          <a:noFill/>
          <a:ln w="2857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9D811672-F451-4137-A9EF-AD6CF34E0714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9"/>
          <p:cNvSpPr/>
          <p:nvPr/>
        </p:nvSpPr>
        <p:spPr>
          <a:xfrm>
            <a:off x="101588" y="861007"/>
            <a:ext cx="468575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Provides reliable infrared motion detection in light and dark conditions. It can be used as a standalone device or as an accessory for the BC600 fall management monitor. When a patient passes through the detection area, the CS-WMS will be triggered and will either sound an alarm or send a wireless signal to the BC600 to alarm:</a:t>
            </a:r>
            <a:endParaRPr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980" name="Google Shape;980;p49"/>
          <p:cNvSpPr txBox="1"/>
          <p:nvPr/>
        </p:nvSpPr>
        <p:spPr>
          <a:xfrm>
            <a:off x="370928" y="3103215"/>
            <a:ext cx="4227250" cy="186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30200" lvl="0" indent="-285750">
              <a:lnSpc>
                <a:spcPct val="115000"/>
              </a:lnSpc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Can be mounted on a wall above bed, chair, doorway or above a toilet</a:t>
            </a:r>
            <a:endParaRPr sz="1400"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  <a:p>
            <a:pPr marL="330200" lvl="0" indent="-285750">
              <a:lnSpc>
                <a:spcPct val="115000"/>
              </a:lnSpc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Compatible with BC600 cordless monitors</a:t>
            </a:r>
            <a:endParaRPr sz="1400"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  <a:p>
            <a:pPr marL="330200" lvl="0" indent="-285750">
              <a:lnSpc>
                <a:spcPct val="115000"/>
              </a:lnSpc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Narrow detection angle with adjustable distance</a:t>
            </a:r>
            <a:endParaRPr sz="1400"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  <a:p>
            <a:pPr marL="330200" lvl="0" indent="-285750">
              <a:lnSpc>
                <a:spcPct val="115000"/>
              </a:lnSpc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Stand alone option</a:t>
            </a:r>
            <a:endParaRPr sz="1400"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  <a:p>
            <a:pPr marL="330200" lvl="0" indent="-285750">
              <a:lnSpc>
                <a:spcPct val="115000"/>
              </a:lnSpc>
              <a:buClr>
                <a:schemeClr val="bg1"/>
              </a:buClr>
              <a:buSzPts val="168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3 AA Batteries - 6 Month Battery Lifespan</a:t>
            </a:r>
            <a:endParaRPr sz="1400" dirty="0">
              <a:solidFill>
                <a:schemeClr val="lt1"/>
              </a:solidFill>
              <a:latin typeface="+mj-lt"/>
              <a:ea typeface="Tahoma"/>
              <a:cs typeface="Tahoma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86" name="Google Shape;986;p49"/>
          <p:cNvGrpSpPr/>
          <p:nvPr/>
        </p:nvGrpSpPr>
        <p:grpSpPr>
          <a:xfrm>
            <a:off x="5881934" y="540892"/>
            <a:ext cx="5488005" cy="5839556"/>
            <a:chOff x="6716821" y="545206"/>
            <a:chExt cx="5488005" cy="5839556"/>
          </a:xfrm>
        </p:grpSpPr>
        <p:sp>
          <p:nvSpPr>
            <p:cNvPr id="987" name="Google Shape;987;p49"/>
            <p:cNvSpPr/>
            <p:nvPr/>
          </p:nvSpPr>
          <p:spPr>
            <a:xfrm rot="9975785">
              <a:off x="7267941" y="1643621"/>
              <a:ext cx="3650966" cy="2866596"/>
            </a:xfrm>
            <a:custGeom>
              <a:avLst/>
              <a:gdLst/>
              <a:ahLst/>
              <a:cxnLst/>
              <a:rect l="l" t="t" r="r" b="b"/>
              <a:pathLst>
                <a:path w="92289" h="67561" extrusionOk="0">
                  <a:moveTo>
                    <a:pt x="56200" y="0"/>
                  </a:moveTo>
                  <a:cubicBezTo>
                    <a:pt x="52152" y="0"/>
                    <a:pt x="50968" y="1553"/>
                    <a:pt x="44959" y="2507"/>
                  </a:cubicBezTo>
                  <a:cubicBezTo>
                    <a:pt x="38950" y="3461"/>
                    <a:pt x="27603" y="178"/>
                    <a:pt x="20146" y="5721"/>
                  </a:cubicBezTo>
                  <a:cubicBezTo>
                    <a:pt x="12689" y="11264"/>
                    <a:pt x="1383" y="27348"/>
                    <a:pt x="218" y="35766"/>
                  </a:cubicBezTo>
                  <a:cubicBezTo>
                    <a:pt x="-947" y="44184"/>
                    <a:pt x="2465" y="49244"/>
                    <a:pt x="13157" y="56228"/>
                  </a:cubicBezTo>
                  <a:cubicBezTo>
                    <a:pt x="32638" y="66511"/>
                    <a:pt x="42353" y="71307"/>
                    <a:pt x="69256" y="64145"/>
                  </a:cubicBezTo>
                  <a:cubicBezTo>
                    <a:pt x="69256" y="64145"/>
                    <a:pt x="92289" y="57307"/>
                    <a:pt x="92289" y="44660"/>
                  </a:cubicBezTo>
                  <a:cubicBezTo>
                    <a:pt x="92289" y="32013"/>
                    <a:pt x="85199" y="32013"/>
                    <a:pt x="79065" y="15728"/>
                  </a:cubicBezTo>
                  <a:cubicBezTo>
                    <a:pt x="74834" y="4486"/>
                    <a:pt x="65218" y="0"/>
                    <a:pt x="56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ahoma"/>
                <a:buNone/>
              </a:pPr>
              <a:r>
                <a:rPr lang="en-US" sz="19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endParaRPr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92" name="Google Shape;992;p49"/>
            <p:cNvGrpSpPr/>
            <p:nvPr/>
          </p:nvGrpSpPr>
          <p:grpSpPr>
            <a:xfrm>
              <a:off x="7975763" y="1219854"/>
              <a:ext cx="2437646" cy="3017520"/>
              <a:chOff x="5952066" y="1066802"/>
              <a:chExt cx="1774827" cy="2197027"/>
            </a:xfrm>
          </p:grpSpPr>
          <p:grpSp>
            <p:nvGrpSpPr>
              <p:cNvPr id="993" name="Google Shape;993;p49"/>
              <p:cNvGrpSpPr/>
              <p:nvPr/>
            </p:nvGrpSpPr>
            <p:grpSpPr>
              <a:xfrm>
                <a:off x="5952066" y="1066802"/>
                <a:ext cx="1774827" cy="2197027"/>
                <a:chOff x="5952066" y="1066802"/>
                <a:chExt cx="1774827" cy="2197027"/>
              </a:xfrm>
            </p:grpSpPr>
            <p:sp>
              <p:nvSpPr>
                <p:cNvPr id="994" name="Google Shape;994;p49"/>
                <p:cNvSpPr/>
                <p:nvPr/>
              </p:nvSpPr>
              <p:spPr>
                <a:xfrm>
                  <a:off x="7385209" y="1123964"/>
                  <a:ext cx="45719" cy="204787"/>
                </a:xfrm>
                <a:prstGeom prst="rect">
                  <a:avLst/>
                </a:prstGeom>
                <a:solidFill>
                  <a:srgbClr val="C6C5C5"/>
                </a:solidFill>
                <a:ln w="127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49"/>
                <p:cNvSpPr/>
                <p:nvPr/>
              </p:nvSpPr>
              <p:spPr>
                <a:xfrm>
                  <a:off x="7372350" y="1328738"/>
                  <a:ext cx="71438" cy="204787"/>
                </a:xfrm>
                <a:prstGeom prst="rect">
                  <a:avLst/>
                </a:prstGeom>
                <a:solidFill>
                  <a:srgbClr val="C6C5C5"/>
                </a:solidFill>
                <a:ln w="127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49"/>
                <p:cNvSpPr/>
                <p:nvPr/>
              </p:nvSpPr>
              <p:spPr>
                <a:xfrm>
                  <a:off x="6029045" y="1464959"/>
                  <a:ext cx="1619421" cy="1639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421" h="1639058" extrusionOk="0">
                      <a:moveTo>
                        <a:pt x="4762" y="234801"/>
                      </a:moveTo>
                      <a:cubicBezTo>
                        <a:pt x="4762" y="89567"/>
                        <a:pt x="70111" y="48031"/>
                        <a:pt x="215345" y="28981"/>
                      </a:cubicBezTo>
                      <a:cubicBezTo>
                        <a:pt x="759226" y="-21818"/>
                        <a:pt x="993544" y="3581"/>
                        <a:pt x="1389788" y="33744"/>
                      </a:cubicBezTo>
                      <a:cubicBezTo>
                        <a:pt x="1573122" y="71844"/>
                        <a:pt x="1619421" y="113379"/>
                        <a:pt x="1619421" y="258613"/>
                      </a:cubicBezTo>
                      <a:cubicBezTo>
                        <a:pt x="1617833" y="621929"/>
                        <a:pt x="1618627" y="1009058"/>
                        <a:pt x="1617039" y="1372374"/>
                      </a:cubicBezTo>
                      <a:cubicBezTo>
                        <a:pt x="1617039" y="1517608"/>
                        <a:pt x="1558835" y="1568669"/>
                        <a:pt x="1413601" y="1597244"/>
                      </a:cubicBezTo>
                      <a:cubicBezTo>
                        <a:pt x="984020" y="1660744"/>
                        <a:pt x="663976" y="1643282"/>
                        <a:pt x="224869" y="1602006"/>
                      </a:cubicBezTo>
                      <a:cubicBezTo>
                        <a:pt x="65347" y="1568669"/>
                        <a:pt x="0" y="1546183"/>
                        <a:pt x="0" y="1400949"/>
                      </a:cubicBezTo>
                      <a:cubicBezTo>
                        <a:pt x="1587" y="1012233"/>
                        <a:pt x="3175" y="623517"/>
                        <a:pt x="4762" y="23480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254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49"/>
                <p:cNvSpPr/>
                <p:nvPr/>
              </p:nvSpPr>
              <p:spPr>
                <a:xfrm>
                  <a:off x="6322219" y="1587667"/>
                  <a:ext cx="1006085" cy="15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081" h="1499854" extrusionOk="0">
                      <a:moveTo>
                        <a:pt x="0" y="26423"/>
                      </a:moveTo>
                      <a:cubicBezTo>
                        <a:pt x="307975" y="-11115"/>
                        <a:pt x="635000" y="-6423"/>
                        <a:pt x="966787" y="26423"/>
                      </a:cubicBezTo>
                      <a:cubicBezTo>
                        <a:pt x="967552" y="507473"/>
                        <a:pt x="968316" y="988522"/>
                        <a:pt x="969081" y="1469572"/>
                      </a:cubicBezTo>
                      <a:cubicBezTo>
                        <a:pt x="618244" y="1503414"/>
                        <a:pt x="398463" y="1515069"/>
                        <a:pt x="0" y="1471926"/>
                      </a:cubicBezTo>
                      <a:lnTo>
                        <a:pt x="0" y="26423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54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dist="76200" dir="11520000" sx="97000" sy="97000" algn="r" rotWithShape="0">
                    <a:srgbClr val="B3B3B3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49"/>
                <p:cNvSpPr/>
                <p:nvPr/>
              </p:nvSpPr>
              <p:spPr>
                <a:xfrm>
                  <a:off x="6398926" y="1704509"/>
                  <a:ext cx="865731" cy="438150"/>
                </a:xfrm>
                <a:prstGeom prst="rect">
                  <a:avLst/>
                </a:prstGeom>
                <a:solidFill>
                  <a:srgbClr val="B4B4B4"/>
                </a:solidFill>
                <a:ln w="9525" cap="flat" cmpd="sng">
                  <a:solidFill>
                    <a:srgbClr val="B4B4B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49"/>
                <p:cNvSpPr/>
                <p:nvPr/>
              </p:nvSpPr>
              <p:spPr>
                <a:xfrm>
                  <a:off x="6428944" y="1704975"/>
                  <a:ext cx="800531" cy="438150"/>
                </a:xfrm>
                <a:prstGeom prst="rect">
                  <a:avLst/>
                </a:prstGeom>
                <a:solidFill>
                  <a:srgbClr val="D8D8D8"/>
                </a:solidFill>
                <a:ln w="9525" cap="flat" cmpd="sng">
                  <a:solidFill>
                    <a:srgbClr val="21212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49"/>
                <p:cNvSpPr/>
                <p:nvPr/>
              </p:nvSpPr>
              <p:spPr>
                <a:xfrm>
                  <a:off x="6759938" y="1704975"/>
                  <a:ext cx="152400" cy="438150"/>
                </a:xfrm>
                <a:prstGeom prst="rect">
                  <a:avLst/>
                </a:prstGeom>
                <a:solidFill>
                  <a:srgbClr val="7F7F7F"/>
                </a:solidFill>
                <a:ln w="9525" cap="flat" cmpd="sng">
                  <a:solidFill>
                    <a:srgbClr val="21212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1" name="Google Shape;1001;p49"/>
                <p:cNvGrpSpPr/>
                <p:nvPr/>
              </p:nvGrpSpPr>
              <p:grpSpPr>
                <a:xfrm>
                  <a:off x="6430126" y="2336719"/>
                  <a:ext cx="812023" cy="406730"/>
                  <a:chOff x="4784299" y="2889168"/>
                  <a:chExt cx="812023" cy="406730"/>
                </a:xfrm>
              </p:grpSpPr>
              <p:sp>
                <p:nvSpPr>
                  <p:cNvPr id="1002" name="Google Shape;1002;p49"/>
                  <p:cNvSpPr/>
                  <p:nvPr/>
                </p:nvSpPr>
                <p:spPr>
                  <a:xfrm>
                    <a:off x="5036749" y="289438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3" name="Google Shape;1003;p49"/>
                  <p:cNvSpPr/>
                  <p:nvPr/>
                </p:nvSpPr>
                <p:spPr>
                  <a:xfrm>
                    <a:off x="5118367" y="289438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4" name="Google Shape;1004;p49"/>
                  <p:cNvSpPr/>
                  <p:nvPr/>
                </p:nvSpPr>
                <p:spPr>
                  <a:xfrm>
                    <a:off x="5204220" y="2896511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5" name="Google Shape;1005;p49"/>
                  <p:cNvSpPr/>
                  <p:nvPr/>
                </p:nvSpPr>
                <p:spPr>
                  <a:xfrm>
                    <a:off x="5285838" y="2896511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6" name="Google Shape;1006;p49"/>
                  <p:cNvSpPr/>
                  <p:nvPr/>
                </p:nvSpPr>
                <p:spPr>
                  <a:xfrm>
                    <a:off x="5036745" y="2982498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7" name="Google Shape;1007;p49"/>
                  <p:cNvSpPr/>
                  <p:nvPr/>
                </p:nvSpPr>
                <p:spPr>
                  <a:xfrm>
                    <a:off x="5118363" y="2982498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8" name="Google Shape;1008;p49"/>
                  <p:cNvSpPr/>
                  <p:nvPr/>
                </p:nvSpPr>
                <p:spPr>
                  <a:xfrm>
                    <a:off x="5204216" y="2984620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9" name="Google Shape;1009;p49"/>
                  <p:cNvSpPr/>
                  <p:nvPr/>
                </p:nvSpPr>
                <p:spPr>
                  <a:xfrm>
                    <a:off x="5285834" y="2984620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0" name="Google Shape;1010;p49"/>
                  <p:cNvSpPr/>
                  <p:nvPr/>
                </p:nvSpPr>
                <p:spPr>
                  <a:xfrm>
                    <a:off x="5036745" y="3064707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1" name="Google Shape;1011;p49"/>
                  <p:cNvSpPr/>
                  <p:nvPr/>
                </p:nvSpPr>
                <p:spPr>
                  <a:xfrm>
                    <a:off x="5118363" y="3064707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2" name="Google Shape;1012;p49"/>
                  <p:cNvSpPr/>
                  <p:nvPr/>
                </p:nvSpPr>
                <p:spPr>
                  <a:xfrm>
                    <a:off x="5204216" y="306682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3" name="Google Shape;1013;p49"/>
                  <p:cNvSpPr/>
                  <p:nvPr/>
                </p:nvSpPr>
                <p:spPr>
                  <a:xfrm>
                    <a:off x="5285834" y="306682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4" name="Google Shape;1014;p49"/>
                  <p:cNvSpPr/>
                  <p:nvPr/>
                </p:nvSpPr>
                <p:spPr>
                  <a:xfrm>
                    <a:off x="5036745" y="315405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5" name="Google Shape;1015;p49"/>
                  <p:cNvSpPr/>
                  <p:nvPr/>
                </p:nvSpPr>
                <p:spPr>
                  <a:xfrm>
                    <a:off x="5118363" y="315405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6" name="Google Shape;1016;p49"/>
                  <p:cNvSpPr/>
                  <p:nvPr/>
                </p:nvSpPr>
                <p:spPr>
                  <a:xfrm>
                    <a:off x="5204216" y="3156181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7" name="Google Shape;1017;p49"/>
                  <p:cNvSpPr/>
                  <p:nvPr/>
                </p:nvSpPr>
                <p:spPr>
                  <a:xfrm>
                    <a:off x="5285834" y="3156181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8" name="Google Shape;1018;p49"/>
                  <p:cNvSpPr/>
                  <p:nvPr/>
                </p:nvSpPr>
                <p:spPr>
                  <a:xfrm>
                    <a:off x="5034568" y="3235157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9" name="Google Shape;1019;p49"/>
                  <p:cNvSpPr/>
                  <p:nvPr/>
                </p:nvSpPr>
                <p:spPr>
                  <a:xfrm>
                    <a:off x="5116186" y="3235157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0" name="Google Shape;1020;p49"/>
                  <p:cNvSpPr/>
                  <p:nvPr/>
                </p:nvSpPr>
                <p:spPr>
                  <a:xfrm>
                    <a:off x="5202039" y="323727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1" name="Google Shape;1021;p49"/>
                  <p:cNvSpPr/>
                  <p:nvPr/>
                </p:nvSpPr>
                <p:spPr>
                  <a:xfrm>
                    <a:off x="5283657" y="3237279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2" name="Google Shape;1022;p49"/>
                  <p:cNvSpPr/>
                  <p:nvPr/>
                </p:nvSpPr>
                <p:spPr>
                  <a:xfrm rot="5400000">
                    <a:off x="4958679" y="2982244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3" name="Google Shape;1023;p49"/>
                  <p:cNvSpPr/>
                  <p:nvPr/>
                </p:nvSpPr>
                <p:spPr>
                  <a:xfrm rot="5400000">
                    <a:off x="4958679" y="3063862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4" name="Google Shape;1024;p49"/>
                  <p:cNvSpPr/>
                  <p:nvPr/>
                </p:nvSpPr>
                <p:spPr>
                  <a:xfrm rot="5400000">
                    <a:off x="4956557" y="3149716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5" name="Google Shape;1025;p49"/>
                  <p:cNvSpPr/>
                  <p:nvPr/>
                </p:nvSpPr>
                <p:spPr>
                  <a:xfrm rot="5400000">
                    <a:off x="5373085" y="2982245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6" name="Google Shape;1026;p49"/>
                  <p:cNvSpPr/>
                  <p:nvPr/>
                </p:nvSpPr>
                <p:spPr>
                  <a:xfrm rot="5400000">
                    <a:off x="5373085" y="3063863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7" name="Google Shape;1027;p49"/>
                  <p:cNvSpPr/>
                  <p:nvPr/>
                </p:nvSpPr>
                <p:spPr>
                  <a:xfrm rot="5400000">
                    <a:off x="5370963" y="3149717"/>
                    <a:ext cx="55306" cy="58619"/>
                  </a:xfrm>
                  <a:prstGeom prst="ellipse">
                    <a:avLst/>
                  </a:pr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FFC39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028" name="Google Shape;1028;p49"/>
                  <p:cNvGrpSpPr/>
                  <p:nvPr/>
                </p:nvGrpSpPr>
                <p:grpSpPr>
                  <a:xfrm>
                    <a:off x="4784299" y="2891357"/>
                    <a:ext cx="143340" cy="401509"/>
                    <a:chOff x="5268586" y="3046789"/>
                    <a:chExt cx="143340" cy="401509"/>
                  </a:xfrm>
                </p:grpSpPr>
                <p:sp>
                  <p:nvSpPr>
                    <p:cNvPr id="1029" name="Google Shape;1029;p49"/>
                    <p:cNvSpPr/>
                    <p:nvPr/>
                  </p:nvSpPr>
                  <p:spPr>
                    <a:xfrm>
                      <a:off x="5270767" y="304678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0" name="Google Shape;1030;p49"/>
                    <p:cNvSpPr/>
                    <p:nvPr/>
                  </p:nvSpPr>
                  <p:spPr>
                    <a:xfrm>
                      <a:off x="5356620" y="3048911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1" name="Google Shape;1031;p49"/>
                    <p:cNvSpPr/>
                    <p:nvPr/>
                  </p:nvSpPr>
                  <p:spPr>
                    <a:xfrm>
                      <a:off x="5270763" y="3134898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2" name="Google Shape;1032;p49"/>
                    <p:cNvSpPr/>
                    <p:nvPr/>
                  </p:nvSpPr>
                  <p:spPr>
                    <a:xfrm>
                      <a:off x="5356616" y="3137020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3" name="Google Shape;1033;p49"/>
                    <p:cNvSpPr/>
                    <p:nvPr/>
                  </p:nvSpPr>
                  <p:spPr>
                    <a:xfrm>
                      <a:off x="5270763" y="321710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4" name="Google Shape;1034;p49"/>
                    <p:cNvSpPr/>
                    <p:nvPr/>
                  </p:nvSpPr>
                  <p:spPr>
                    <a:xfrm>
                      <a:off x="5356616" y="321922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5" name="Google Shape;1035;p49"/>
                    <p:cNvSpPr/>
                    <p:nvPr/>
                  </p:nvSpPr>
                  <p:spPr>
                    <a:xfrm>
                      <a:off x="5270763" y="330645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6" name="Google Shape;1036;p49"/>
                    <p:cNvSpPr/>
                    <p:nvPr/>
                  </p:nvSpPr>
                  <p:spPr>
                    <a:xfrm>
                      <a:off x="5356616" y="3308581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7" name="Google Shape;1037;p49"/>
                    <p:cNvSpPr/>
                    <p:nvPr/>
                  </p:nvSpPr>
                  <p:spPr>
                    <a:xfrm>
                      <a:off x="5268586" y="338755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8" name="Google Shape;1038;p49"/>
                    <p:cNvSpPr/>
                    <p:nvPr/>
                  </p:nvSpPr>
                  <p:spPr>
                    <a:xfrm>
                      <a:off x="5354439" y="338967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39" name="Google Shape;1039;p49"/>
                  <p:cNvGrpSpPr/>
                  <p:nvPr/>
                </p:nvGrpSpPr>
                <p:grpSpPr>
                  <a:xfrm>
                    <a:off x="5452982" y="2889235"/>
                    <a:ext cx="143340" cy="401509"/>
                    <a:chOff x="5268586" y="3046789"/>
                    <a:chExt cx="143340" cy="401509"/>
                  </a:xfrm>
                </p:grpSpPr>
                <p:sp>
                  <p:nvSpPr>
                    <p:cNvPr id="1040" name="Google Shape;1040;p49"/>
                    <p:cNvSpPr/>
                    <p:nvPr/>
                  </p:nvSpPr>
                  <p:spPr>
                    <a:xfrm>
                      <a:off x="5270767" y="304678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1" name="Google Shape;1041;p49"/>
                    <p:cNvSpPr/>
                    <p:nvPr/>
                  </p:nvSpPr>
                  <p:spPr>
                    <a:xfrm>
                      <a:off x="5356620" y="3048911"/>
                      <a:ext cx="55306" cy="58619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2" name="Google Shape;1042;p49"/>
                    <p:cNvSpPr/>
                    <p:nvPr/>
                  </p:nvSpPr>
                  <p:spPr>
                    <a:xfrm>
                      <a:off x="5270763" y="3134898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3" name="Google Shape;1043;p49"/>
                    <p:cNvSpPr/>
                    <p:nvPr/>
                  </p:nvSpPr>
                  <p:spPr>
                    <a:xfrm>
                      <a:off x="5356616" y="3137020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4" name="Google Shape;1044;p49"/>
                    <p:cNvSpPr/>
                    <p:nvPr/>
                  </p:nvSpPr>
                  <p:spPr>
                    <a:xfrm>
                      <a:off x="5270763" y="321710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5" name="Google Shape;1045;p49"/>
                    <p:cNvSpPr/>
                    <p:nvPr/>
                  </p:nvSpPr>
                  <p:spPr>
                    <a:xfrm>
                      <a:off x="5356616" y="321922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6" name="Google Shape;1046;p49"/>
                    <p:cNvSpPr/>
                    <p:nvPr/>
                  </p:nvSpPr>
                  <p:spPr>
                    <a:xfrm>
                      <a:off x="5270763" y="330645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7" name="Google Shape;1047;p49"/>
                    <p:cNvSpPr/>
                    <p:nvPr/>
                  </p:nvSpPr>
                  <p:spPr>
                    <a:xfrm>
                      <a:off x="5356616" y="3308581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8" name="Google Shape;1048;p49"/>
                    <p:cNvSpPr/>
                    <p:nvPr/>
                  </p:nvSpPr>
                  <p:spPr>
                    <a:xfrm>
                      <a:off x="5268586" y="338755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9" name="Google Shape;1049;p49"/>
                    <p:cNvSpPr/>
                    <p:nvPr/>
                  </p:nvSpPr>
                  <p:spPr>
                    <a:xfrm>
                      <a:off x="5354439" y="338967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50" name="Google Shape;1050;p49"/>
                  <p:cNvGrpSpPr/>
                  <p:nvPr/>
                </p:nvGrpSpPr>
                <p:grpSpPr>
                  <a:xfrm>
                    <a:off x="4951092" y="2896444"/>
                    <a:ext cx="57487" cy="399387"/>
                    <a:chOff x="4836144" y="3400719"/>
                    <a:chExt cx="57487" cy="399387"/>
                  </a:xfrm>
                </p:grpSpPr>
                <p:sp>
                  <p:nvSpPr>
                    <p:cNvPr id="1051" name="Google Shape;1051;p49"/>
                    <p:cNvSpPr/>
                    <p:nvPr/>
                  </p:nvSpPr>
                  <p:spPr>
                    <a:xfrm>
                      <a:off x="4838325" y="340071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2" name="Google Shape;1052;p49"/>
                    <p:cNvSpPr/>
                    <p:nvPr/>
                  </p:nvSpPr>
                  <p:spPr>
                    <a:xfrm>
                      <a:off x="4836144" y="374148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53" name="Google Shape;1053;p49"/>
                  <p:cNvGrpSpPr/>
                  <p:nvPr/>
                </p:nvGrpSpPr>
                <p:grpSpPr>
                  <a:xfrm>
                    <a:off x="5366525" y="2889168"/>
                    <a:ext cx="57487" cy="399387"/>
                    <a:chOff x="4836144" y="3400719"/>
                    <a:chExt cx="57487" cy="399387"/>
                  </a:xfrm>
                </p:grpSpPr>
                <p:sp>
                  <p:nvSpPr>
                    <p:cNvPr id="1054" name="Google Shape;1054;p49"/>
                    <p:cNvSpPr/>
                    <p:nvPr/>
                  </p:nvSpPr>
                  <p:spPr>
                    <a:xfrm>
                      <a:off x="4838325" y="3400719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5" name="Google Shape;1055;p49"/>
                    <p:cNvSpPr/>
                    <p:nvPr/>
                  </p:nvSpPr>
                  <p:spPr>
                    <a:xfrm>
                      <a:off x="4836144" y="3741487"/>
                      <a:ext cx="55306" cy="58619"/>
                    </a:xfrm>
                    <a:prstGeom prst="ellipse">
                      <a:avLst/>
                    </a:prstGeom>
                    <a:solidFill>
                      <a:srgbClr val="C6C5C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FFC39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056" name="Google Shape;1056;p49"/>
                <p:cNvSpPr/>
                <p:nvPr/>
              </p:nvSpPr>
              <p:spPr>
                <a:xfrm>
                  <a:off x="5952066" y="1983581"/>
                  <a:ext cx="1774827" cy="128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493" h="1424782" extrusionOk="0">
                      <a:moveTo>
                        <a:pt x="0" y="0"/>
                      </a:moveTo>
                      <a:lnTo>
                        <a:pt x="52601" y="1326"/>
                      </a:lnTo>
                      <a:cubicBezTo>
                        <a:pt x="56907" y="181551"/>
                        <a:pt x="52978" y="800542"/>
                        <a:pt x="53419" y="1017059"/>
                      </a:cubicBezTo>
                      <a:cubicBezTo>
                        <a:pt x="51479" y="1247863"/>
                        <a:pt x="105938" y="1286936"/>
                        <a:pt x="212697" y="1288524"/>
                      </a:cubicBezTo>
                      <a:lnTo>
                        <a:pt x="1472642" y="1293287"/>
                      </a:lnTo>
                      <a:cubicBezTo>
                        <a:pt x="1566745" y="1282968"/>
                        <a:pt x="1640566" y="1239354"/>
                        <a:pt x="1641713" y="1021822"/>
                      </a:cubicBezTo>
                      <a:cubicBezTo>
                        <a:pt x="1642860" y="804290"/>
                        <a:pt x="1643370" y="184197"/>
                        <a:pt x="1641578" y="7147"/>
                      </a:cubicBezTo>
                      <a:lnTo>
                        <a:pt x="1702493" y="7145"/>
                      </a:lnTo>
                      <a:cubicBezTo>
                        <a:pt x="1702493" y="478897"/>
                        <a:pt x="1697989" y="953030"/>
                        <a:pt x="1697989" y="1424782"/>
                      </a:cubicBezTo>
                      <a:lnTo>
                        <a:pt x="7143" y="1417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54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49"/>
                <p:cNvSpPr/>
                <p:nvPr/>
              </p:nvSpPr>
              <p:spPr>
                <a:xfrm>
                  <a:off x="7372350" y="1066802"/>
                  <a:ext cx="71438" cy="61938"/>
                </a:xfrm>
                <a:prstGeom prst="ellipse">
                  <a:avLst/>
                </a:prstGeom>
                <a:solidFill>
                  <a:srgbClr val="C6C5C5"/>
                </a:solidFill>
                <a:ln w="12700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C39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8" name="Google Shape;1058;p49"/>
              <p:cNvSpPr/>
              <p:nvPr/>
            </p:nvSpPr>
            <p:spPr>
              <a:xfrm>
                <a:off x="6376988" y="2864645"/>
                <a:ext cx="914504" cy="229761"/>
              </a:xfrm>
              <a:custGeom>
                <a:avLst/>
                <a:gdLst/>
                <a:ahLst/>
                <a:cxnLst/>
                <a:rect l="l" t="t" r="r" b="b"/>
                <a:pathLst>
                  <a:path w="865830" h="242644" extrusionOk="0">
                    <a:moveTo>
                      <a:pt x="0" y="0"/>
                    </a:moveTo>
                    <a:lnTo>
                      <a:pt x="865731" y="0"/>
                    </a:lnTo>
                    <a:cubicBezTo>
                      <a:pt x="866482" y="73940"/>
                      <a:pt x="862726" y="142852"/>
                      <a:pt x="863477" y="216792"/>
                    </a:cubicBezTo>
                    <a:cubicBezTo>
                      <a:pt x="641322" y="250129"/>
                      <a:pt x="297594" y="252377"/>
                      <a:pt x="2254" y="216791"/>
                    </a:cubicBezTo>
                    <a:cubicBezTo>
                      <a:pt x="1503" y="144527"/>
                      <a:pt x="751" y="72264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39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6519965" y="2909268"/>
                <a:ext cx="196145" cy="90164"/>
              </a:xfrm>
              <a:prstGeom prst="rect">
                <a:avLst/>
              </a:prstGeom>
              <a:solidFill>
                <a:srgbClr val="B4B4B4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39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6561368" y="2909799"/>
                <a:ext cx="99051" cy="89379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rgbClr val="30303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39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61" name="Google Shape;1061;p49"/>
              <p:cNvCxnSpPr/>
              <p:nvPr/>
            </p:nvCxnSpPr>
            <p:spPr>
              <a:xfrm>
                <a:off x="6592713" y="2909268"/>
                <a:ext cx="0" cy="938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49"/>
              <p:cNvCxnSpPr/>
              <p:nvPr/>
            </p:nvCxnSpPr>
            <p:spPr>
              <a:xfrm>
                <a:off x="6578423" y="2909268"/>
                <a:ext cx="0" cy="938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49"/>
              <p:cNvCxnSpPr/>
              <p:nvPr/>
            </p:nvCxnSpPr>
            <p:spPr>
              <a:xfrm>
                <a:off x="6607001" y="2909268"/>
                <a:ext cx="0" cy="938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4" name="Google Shape;1064;p49"/>
              <p:cNvCxnSpPr/>
              <p:nvPr/>
            </p:nvCxnSpPr>
            <p:spPr>
              <a:xfrm>
                <a:off x="6623668" y="2906887"/>
                <a:ext cx="0" cy="938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49"/>
              <p:cNvCxnSpPr/>
              <p:nvPr/>
            </p:nvCxnSpPr>
            <p:spPr>
              <a:xfrm>
                <a:off x="6637958" y="2902121"/>
                <a:ext cx="0" cy="938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41414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66" name="Google Shape;1066;p49"/>
              <p:cNvSpPr txBox="1"/>
              <p:nvPr/>
            </p:nvSpPr>
            <p:spPr>
              <a:xfrm>
                <a:off x="6257978" y="2968031"/>
                <a:ext cx="774204" cy="138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"/>
                  <a:buFont typeface="Arial"/>
                  <a:buNone/>
                </a:pPr>
                <a:r>
                  <a:rPr lang="en-US" sz="3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ALARM/OFF/TRANSMIT</a:t>
                </a:r>
                <a:endParaRPr/>
              </a:p>
            </p:txBody>
          </p:sp>
          <p:sp>
            <p:nvSpPr>
              <p:cNvPr id="1067" name="Google Shape;1067;p49"/>
              <p:cNvSpPr txBox="1"/>
              <p:nvPr/>
            </p:nvSpPr>
            <p:spPr>
              <a:xfrm>
                <a:off x="6949397" y="2877282"/>
                <a:ext cx="47821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"/>
                  <a:buFont typeface="Arial"/>
                  <a:buNone/>
                </a:pPr>
                <a:r>
                  <a:rPr lang="en-US" sz="3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RESET/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"/>
                  <a:buFont typeface="Arial"/>
                  <a:buNone/>
                </a:pPr>
                <a:r>
                  <a:rPr lang="en-US" sz="3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PAUSE</a:t>
                </a:r>
                <a:endParaRPr/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6950966" y="2893714"/>
                <a:ext cx="157549" cy="155448"/>
              </a:xfrm>
              <a:prstGeom prst="ellipse">
                <a:avLst/>
              </a:pr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39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6971619" y="2913878"/>
                <a:ext cx="109728" cy="109728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2F2F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C39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49"/>
              <p:cNvSpPr txBox="1"/>
              <p:nvPr/>
            </p:nvSpPr>
            <p:spPr>
              <a:xfrm>
                <a:off x="7237703" y="2287489"/>
                <a:ext cx="478216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en-US" sz="500" b="1" i="0" u="none" strike="noStrike" cap="non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STATUS</a:t>
                </a:r>
                <a:endParaRPr/>
              </a:p>
            </p:txBody>
          </p:sp>
        </p:grpSp>
        <p:sp>
          <p:nvSpPr>
            <p:cNvPr id="1071" name="Google Shape;1071;p49"/>
            <p:cNvSpPr/>
            <p:nvPr/>
          </p:nvSpPr>
          <p:spPr>
            <a:xfrm>
              <a:off x="7992930" y="5012987"/>
              <a:ext cx="3873808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TRANSMIT MODE </a:t>
              </a:r>
              <a:r>
                <a:rPr lang="en-US" sz="1100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when switched to, a signal is sent to a BC600 monitor, which is connected to the nurse call system to provide an alarm at the nurse’s station.</a:t>
              </a:r>
              <a:endParaRPr sz="11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6850793" y="1015749"/>
              <a:ext cx="19231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SENSORS </a:t>
              </a:r>
              <a:r>
                <a:rPr lang="en-US" sz="1200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identify motion sensor’s status</a:t>
              </a:r>
              <a:endParaRPr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9644832" y="545206"/>
              <a:ext cx="19774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ANTENNA </a:t>
              </a:r>
              <a:r>
                <a:rPr lang="en-US" sz="1200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to improve signal strength</a:t>
              </a:r>
              <a:endParaRPr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9544071" y="4468868"/>
              <a:ext cx="26607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RESET/PAUSE </a:t>
              </a:r>
              <a:r>
                <a:rPr lang="en-US" sz="1200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cancels alarm or pauses from triggering 15 seconds.</a:t>
              </a:r>
              <a:endParaRPr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6716821" y="5738431"/>
              <a:ext cx="34132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ALARM MODE </a:t>
              </a:r>
              <a:r>
                <a:rPr lang="en-US" sz="1200" dirty="0">
                  <a:solidFill>
                    <a:srgbClr val="221F1F"/>
                  </a:solidFill>
                  <a:latin typeface="+mj-lt"/>
                  <a:ea typeface="Tahoma"/>
                  <a:cs typeface="Tahoma"/>
                  <a:sym typeface="Tahoma"/>
                </a:rPr>
                <a:t>when switched to, the Wireless Motion Sensor will sound an audible alarm when motion is detected.</a:t>
              </a:r>
              <a:endParaRPr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8501104" y="2315229"/>
              <a:ext cx="109015" cy="109126"/>
            </a:xfrm>
            <a:prstGeom prst="ellipse">
              <a:avLst/>
            </a:prstGeom>
            <a:solidFill>
              <a:srgbClr val="595959"/>
            </a:solidFill>
            <a:ln w="254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077" name="Google Shape;1077;p49"/>
            <p:cNvCxnSpPr>
              <a:stCxn id="1072" idx="2"/>
              <a:endCxn id="1076" idx="2"/>
            </p:cNvCxnSpPr>
            <p:nvPr/>
          </p:nvCxnSpPr>
          <p:spPr>
            <a:xfrm rot="-5400000" flipH="1">
              <a:off x="7710506" y="1579264"/>
              <a:ext cx="892500" cy="688800"/>
            </a:xfrm>
            <a:prstGeom prst="bentConnector2">
              <a:avLst/>
            </a:prstGeom>
            <a:noFill/>
            <a:ln w="28575" cap="flat" cmpd="sng">
              <a:solidFill>
                <a:srgbClr val="59595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078" name="Google Shape;1078;p49"/>
            <p:cNvSpPr/>
            <p:nvPr/>
          </p:nvSpPr>
          <p:spPr>
            <a:xfrm>
              <a:off x="10075523" y="1584076"/>
              <a:ext cx="109015" cy="109126"/>
            </a:xfrm>
            <a:prstGeom prst="ellipse">
              <a:avLst/>
            </a:prstGeom>
            <a:solidFill>
              <a:srgbClr val="595959"/>
            </a:solidFill>
            <a:ln w="254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079" name="Google Shape;1079;p49"/>
            <p:cNvCxnSpPr>
              <a:stCxn id="1073" idx="2"/>
              <a:endCxn id="1078" idx="6"/>
            </p:cNvCxnSpPr>
            <p:nvPr/>
          </p:nvCxnSpPr>
          <p:spPr>
            <a:xfrm rot="5400000">
              <a:off x="10093121" y="1098221"/>
              <a:ext cx="631800" cy="449100"/>
            </a:xfrm>
            <a:prstGeom prst="bentConnector2">
              <a:avLst/>
            </a:prstGeom>
            <a:noFill/>
            <a:ln w="28575" cap="flat" cmpd="sng">
              <a:solidFill>
                <a:srgbClr val="59595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080" name="Google Shape;1080;p49"/>
            <p:cNvSpPr/>
            <p:nvPr/>
          </p:nvSpPr>
          <p:spPr>
            <a:xfrm>
              <a:off x="8523251" y="3776361"/>
              <a:ext cx="109015" cy="109126"/>
            </a:xfrm>
            <a:prstGeom prst="ellipse">
              <a:avLst/>
            </a:prstGeom>
            <a:solidFill>
              <a:srgbClr val="595959"/>
            </a:solidFill>
            <a:ln w="254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081" name="Google Shape;1081;p49"/>
            <p:cNvCxnSpPr>
              <a:endCxn id="1080" idx="2"/>
            </p:cNvCxnSpPr>
            <p:nvPr/>
          </p:nvCxnSpPr>
          <p:spPr>
            <a:xfrm rot="-5400000">
              <a:off x="6767951" y="4164524"/>
              <a:ext cx="2088900" cy="1421700"/>
            </a:xfrm>
            <a:prstGeom prst="bentConnector2">
              <a:avLst/>
            </a:prstGeom>
            <a:noFill/>
            <a:ln w="28575" cap="flat" cmpd="sng">
              <a:solidFill>
                <a:srgbClr val="59595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082" name="Google Shape;1082;p49"/>
            <p:cNvSpPr/>
            <p:nvPr/>
          </p:nvSpPr>
          <p:spPr>
            <a:xfrm>
              <a:off x="9115143" y="3754172"/>
              <a:ext cx="109015" cy="109126"/>
            </a:xfrm>
            <a:prstGeom prst="ellipse">
              <a:avLst/>
            </a:prstGeom>
            <a:solidFill>
              <a:srgbClr val="595959"/>
            </a:solidFill>
            <a:ln w="254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083" name="Google Shape;1083;p49"/>
            <p:cNvCxnSpPr>
              <a:endCxn id="1082" idx="4"/>
            </p:cNvCxnSpPr>
            <p:nvPr/>
          </p:nvCxnSpPr>
          <p:spPr>
            <a:xfrm rot="-5400000">
              <a:off x="8161950" y="3966498"/>
              <a:ext cx="1110900" cy="904500"/>
            </a:xfrm>
            <a:prstGeom prst="bentConnector3">
              <a:avLst>
                <a:gd name="adj1" fmla="val 18745"/>
              </a:avLst>
            </a:prstGeom>
            <a:noFill/>
            <a:ln w="28575" cap="flat" cmpd="sng">
              <a:solidFill>
                <a:srgbClr val="595959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084" name="Google Shape;1084;p49"/>
            <p:cNvSpPr/>
            <p:nvPr/>
          </p:nvSpPr>
          <p:spPr>
            <a:xfrm>
              <a:off x="9806220" y="3763863"/>
              <a:ext cx="109015" cy="109126"/>
            </a:xfrm>
            <a:prstGeom prst="ellipse">
              <a:avLst/>
            </a:prstGeom>
            <a:solidFill>
              <a:srgbClr val="595959"/>
            </a:solidFill>
            <a:ln w="2540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085" name="Google Shape;1085;p49"/>
            <p:cNvCxnSpPr/>
            <p:nvPr/>
          </p:nvCxnSpPr>
          <p:spPr>
            <a:xfrm rot="-5400000">
              <a:off x="9476912" y="4240636"/>
              <a:ext cx="771261" cy="4006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59595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EB1F7E1-0E73-4697-89BB-C86F49083A84}"/>
              </a:ext>
            </a:extLst>
          </p:cNvPr>
          <p:cNvGrpSpPr/>
          <p:nvPr/>
        </p:nvGrpSpPr>
        <p:grpSpPr>
          <a:xfrm>
            <a:off x="473749" y="6001048"/>
            <a:ext cx="4235747" cy="428741"/>
            <a:chOff x="960060" y="6281335"/>
            <a:chExt cx="4235747" cy="428741"/>
          </a:xfrm>
        </p:grpSpPr>
        <p:sp>
          <p:nvSpPr>
            <p:cNvPr id="133" name="Google Shape;985;p49">
              <a:extLst>
                <a:ext uri="{FF2B5EF4-FFF2-40B4-BE49-F238E27FC236}">
                  <a16:creationId xmlns:a16="http://schemas.microsoft.com/office/drawing/2014/main" id="{C02984FD-65B2-40DD-8189-56730267DCF1}"/>
                </a:ext>
              </a:extLst>
            </p:cNvPr>
            <p:cNvSpPr txBox="1"/>
            <p:nvPr/>
          </p:nvSpPr>
          <p:spPr>
            <a:xfrm>
              <a:off x="1438496" y="6299220"/>
              <a:ext cx="37573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u="sng" dirty="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for more product information</a:t>
              </a:r>
              <a:endParaRPr sz="1600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4" name="Google Shape;863;p46" descr="Internet">
              <a:hlinkClick r:id="rId4"/>
              <a:extLst>
                <a:ext uri="{FF2B5EF4-FFF2-40B4-BE49-F238E27FC236}">
                  <a16:creationId xmlns:a16="http://schemas.microsoft.com/office/drawing/2014/main" id="{0CF80A6F-1F03-4657-940C-FA0DE15F600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60060" y="6281335"/>
              <a:ext cx="428741" cy="428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979;p49">
            <a:extLst>
              <a:ext uri="{FF2B5EF4-FFF2-40B4-BE49-F238E27FC236}">
                <a16:creationId xmlns:a16="http://schemas.microsoft.com/office/drawing/2014/main" id="{90C1D6E3-40DD-4F98-9165-A8497AD43F27}"/>
              </a:ext>
            </a:extLst>
          </p:cNvPr>
          <p:cNvSpPr txBox="1"/>
          <p:nvPr/>
        </p:nvSpPr>
        <p:spPr>
          <a:xfrm>
            <a:off x="0" y="49695"/>
            <a:ext cx="4870384" cy="91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Oswald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Tahoma"/>
                <a:cs typeface="Tahoma"/>
                <a:sym typeface="Tahoma"/>
              </a:rPr>
              <a:t>CS-WMS Wireless Motion Sensor</a:t>
            </a:r>
            <a:endParaRPr dirty="0"/>
          </a:p>
        </p:txBody>
      </p:sp>
      <p:sp>
        <p:nvSpPr>
          <p:cNvPr id="104" name="Slide Number Placeholder 2">
            <a:extLst>
              <a:ext uri="{FF2B5EF4-FFF2-40B4-BE49-F238E27FC236}">
                <a16:creationId xmlns:a16="http://schemas.microsoft.com/office/drawing/2014/main" id="{05F75DC3-AD13-41B4-B729-4CFB55572175}"/>
              </a:ext>
            </a:extLst>
          </p:cNvPr>
          <p:cNvSpPr txBox="1">
            <a:spLocks/>
          </p:cNvSpPr>
          <p:nvPr/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D2E340-0663-474B-992C-9192B5C45E57}" type="slidenum">
              <a:rPr lang="en-US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8541B-11E8-49A3-AC4E-5543361222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Seat Belt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Sensor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877352-DF0C-40C9-BECD-BA0954EBD615}"/>
              </a:ext>
            </a:extLst>
          </p:cNvPr>
          <p:cNvSpPr/>
          <p:nvPr/>
        </p:nvSpPr>
        <p:spPr>
          <a:xfrm>
            <a:off x="7392449" y="3516591"/>
            <a:ext cx="1783080" cy="1788106"/>
          </a:xfrm>
          <a:prstGeom prst="rect">
            <a:avLst/>
          </a:prstGeom>
          <a:solidFill>
            <a:srgbClr val="F0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1EA48-2190-4FB4-B3DD-D3F2B408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Curbell Medical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B8DE4-35CF-4D36-9906-40A6B178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A36DE-B6B7-4C18-BF43-C8DAC56EFF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Fall Management Products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76F3F7-B871-4FF7-A91C-C0A68793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  <a:ea typeface="Tahoma"/>
                <a:cs typeface="Tahoma"/>
                <a:sym typeface="Tahoma"/>
                <a:hlinkClick r:id="rId4"/>
              </a:rPr>
              <a:t>Bed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dk1"/>
                </a:solidFill>
                <a:ea typeface="Tahoma"/>
                <a:cs typeface="Tahoma"/>
                <a:sym typeface="Tahoma"/>
                <a:hlinkClick r:id="rId4"/>
              </a:rPr>
              <a:t>Sensor Pads</a:t>
            </a:r>
            <a:endParaRPr lang="en-US" sz="1400" dirty="0">
              <a:solidFill>
                <a:schemeClr val="dk1"/>
              </a:solidFill>
              <a:ea typeface="Tahoma"/>
              <a:cs typeface="Tahoma"/>
              <a:sym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FFC39F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934071-8BA2-4BE1-A7D0-85CE74A5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4"/>
              </a:rPr>
              <a:t>Chair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4"/>
              </a:rPr>
              <a:t>Sensor Pads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0530AD-49D5-4E24-9D47-6673F7850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5"/>
              </a:rPr>
              <a:t>Fall Management Monitors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131672-B266-4DB8-A39C-740B279650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6"/>
              </a:rPr>
              <a:t>Floor Mat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6"/>
              </a:rPr>
              <a:t> Sensor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51C4B2-A35B-47A1-9665-791C13BCC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28163" y="3429000"/>
            <a:ext cx="1944000" cy="2700000"/>
          </a:xfrm>
        </p:spPr>
        <p:txBody>
          <a:bodyPr anchor="b"/>
          <a:lstStyle/>
          <a:p>
            <a:pPr>
              <a:spcBef>
                <a:spcPts val="0"/>
              </a:spcBef>
            </a:pPr>
            <a:r>
              <a:rPr lang="en-US" dirty="0">
                <a:hlinkClick r:id="rId7"/>
              </a:rPr>
              <a:t>Fall Management Accessories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122" name="Picture 2" descr="https://www.curbellmedical.com/wp-content/uploads/2019/08/tab-bc600.jpg">
            <a:extLst>
              <a:ext uri="{FF2B5EF4-FFF2-40B4-BE49-F238E27FC236}">
                <a16:creationId xmlns:a16="http://schemas.microsoft.com/office/drawing/2014/main" id="{6A98AAA4-E77B-4A1C-8B07-C44CA6DD3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2"/>
          <a:stretch/>
        </p:blipFill>
        <p:spPr bwMode="auto">
          <a:xfrm>
            <a:off x="9583440" y="662180"/>
            <a:ext cx="1633446" cy="17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D9E266-DBA7-43BF-97C3-45C15D3E4CC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394187" y="646971"/>
            <a:ext cx="1783080" cy="1803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F6B4B4-6ABC-4669-A7FB-D897001DB47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233165" y="649823"/>
            <a:ext cx="1783080" cy="18004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32B810-B929-4B93-B44A-ABE5E1BF6A04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32940" r="32951" b="24466"/>
          <a:stretch/>
        </p:blipFill>
        <p:spPr>
          <a:xfrm>
            <a:off x="5245522" y="3516591"/>
            <a:ext cx="1783080" cy="1788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53FFFC-0850-49A0-AF6D-A16E11FC3C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2449" y="3516591"/>
            <a:ext cx="1783080" cy="1558579"/>
          </a:xfrm>
          <a:prstGeom prst="rect">
            <a:avLst/>
          </a:prstGeom>
        </p:spPr>
      </p:pic>
      <p:pic>
        <p:nvPicPr>
          <p:cNvPr id="29" name="Picture 6" descr="See the source image">
            <a:extLst>
              <a:ext uri="{FF2B5EF4-FFF2-40B4-BE49-F238E27FC236}">
                <a16:creationId xmlns:a16="http://schemas.microsoft.com/office/drawing/2014/main" id="{E1CA65A4-E1BE-4B4F-BE32-9F18CDBF9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15490" r="39093" b="36375"/>
          <a:stretch/>
        </p:blipFill>
        <p:spPr bwMode="auto">
          <a:xfrm>
            <a:off x="9494743" y="3516591"/>
            <a:ext cx="1783928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065031-529C-4B16-8D44-667FE31F1A95}"/>
              </a:ext>
            </a:extLst>
          </p:cNvPr>
          <p:cNvSpPr/>
          <p:nvPr/>
        </p:nvSpPr>
        <p:spPr>
          <a:xfrm>
            <a:off x="10922537" y="3762189"/>
            <a:ext cx="356134" cy="120970"/>
          </a:xfrm>
          <a:prstGeom prst="rect">
            <a:avLst/>
          </a:prstGeom>
          <a:solidFill>
            <a:srgbClr val="D2C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559678"/>
            <a:ext cx="4171700" cy="2221622"/>
          </a:xfrm>
        </p:spPr>
        <p:txBody>
          <a:bodyPr/>
          <a:lstStyle/>
          <a:p>
            <a:r>
              <a:rPr lang="en-US" dirty="0"/>
              <a:t>What we know: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Patient falls during toileting occur because patients are: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CFB550-FE1A-4D9B-9105-88B19600EB32}"/>
              </a:ext>
            </a:extLst>
          </p:cNvPr>
          <p:cNvSpPr txBox="1">
            <a:spLocks/>
          </p:cNvSpPr>
          <p:nvPr/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anchor="ctr"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an unfamiliar environment;</a:t>
            </a:r>
          </a:p>
          <a:p>
            <a:r>
              <a:rPr lang="en-US" sz="2400" dirty="0"/>
              <a:t>Receiving medications that cause frequent urination as well as confusion;</a:t>
            </a:r>
          </a:p>
          <a:p>
            <a:r>
              <a:rPr lang="en-US" sz="2400" dirty="0"/>
              <a:t>Failing to realize the increase in falls without proper supervision during toileting activities</a:t>
            </a:r>
          </a:p>
          <a:p>
            <a:r>
              <a:rPr lang="en-US" sz="2400" dirty="0"/>
              <a:t>Unaware of how new medical / surgical conditions increase their fall risks; </a:t>
            </a:r>
          </a:p>
          <a:p>
            <a:r>
              <a:rPr lang="en-US" sz="2400" dirty="0"/>
              <a:t>Overestimating their abilities.</a:t>
            </a:r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2E0A14-D967-42DA-B7EF-330F27B8E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1866950" y="3575907"/>
            <a:ext cx="761900" cy="4495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D3274-B2FF-427F-9F1C-FBB05CE5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The Evidences Informs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9B521-6587-403B-B7E9-4564017E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4F2E9-76AD-4E75-AB84-85FE0B8D44C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2400" dirty="0"/>
              <a:t>A large number of falls occur </a:t>
            </a:r>
            <a:r>
              <a:rPr lang="en-US" sz="2400" dirty="0"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on the way to the toilet</a:t>
            </a:r>
          </a:p>
          <a:p>
            <a:r>
              <a:rPr lang="en-US" sz="2400" dirty="0"/>
              <a:t>A relationship exists between toileting-related falls and lower urinary tract symptoms (LUTS).  </a:t>
            </a:r>
          </a:p>
          <a:p>
            <a:r>
              <a:rPr lang="en-US" sz="2400" dirty="0"/>
              <a:t>Frequency, urinary incontinence and nocturia are mostly reported in the literature as a potential fall risk attribute</a:t>
            </a:r>
          </a:p>
          <a:p>
            <a:r>
              <a:rPr lang="en-US" sz="2400" dirty="0"/>
              <a:t>Analysis of 9 of 11 falls risk scales in hospitalized patients,  a LUTS or LUTS-related attribute was included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DA65-4E99-4B17-B26E-9A9CF0D89690}"/>
              </a:ext>
            </a:extLst>
          </p:cNvPr>
          <p:cNvSpPr/>
          <p:nvPr/>
        </p:nvSpPr>
        <p:spPr>
          <a:xfrm>
            <a:off x="171450" y="5558426"/>
            <a:ext cx="4324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Roggerman, S., Weiss, J.R., Van Laecke, E.V,  et al., (2020).   The role of urinary tract symptoms in fall risk assessment tools in hospitals:  a review. </a:t>
            </a:r>
          </a:p>
        </p:txBody>
      </p:sp>
    </p:spTree>
    <p:extLst>
      <p:ext uri="{BB962C8B-B14F-4D97-AF65-F5344CB8AC3E}">
        <p14:creationId xmlns:p14="http://schemas.microsoft.com/office/powerpoint/2010/main" val="180409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56AE-4D25-4F1A-95C8-4E7FBC20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559678"/>
            <a:ext cx="10692745" cy="1041291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Incontinence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78AC36"/>
                </a:solidFill>
              </a:rPr>
              <a:t>•</a:t>
            </a:r>
            <a:r>
              <a:rPr lang="en-US" sz="3200" dirty="0"/>
              <a:t> A Limited Driver for Nursing Practice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CAE6B-75DB-4723-A0C0-9D6757A2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4B699-EB13-4FA8-8EF5-2AF01DF6050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30837" y="1723363"/>
            <a:ext cx="8031637" cy="40358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In all the hospital fall risk tools reviewed from 2008 to 2019  </a:t>
            </a:r>
          </a:p>
          <a:p>
            <a:r>
              <a:rPr lang="en-US" sz="2400" dirty="0"/>
              <a:t>No discrimination between urinary and bowel incontinence; </a:t>
            </a:r>
          </a:p>
          <a:p>
            <a:r>
              <a:rPr lang="en-US" sz="2400" dirty="0"/>
              <a:t>No discrepancy between risk factors during the day or night;</a:t>
            </a:r>
          </a:p>
          <a:p>
            <a:r>
              <a:rPr lang="en-US" sz="2400" dirty="0"/>
              <a:t>Urinary incontinence is a significant risk factor for older people,  it is recommended to  screen for bladder dysfunction on hospital admission.  </a:t>
            </a:r>
          </a:p>
          <a:p>
            <a:r>
              <a:rPr lang="en-US" sz="2400" dirty="0"/>
              <a:t>While relationship between LUTS and Falls is significant,  it is under-represented in fall risk scales. </a:t>
            </a:r>
          </a:p>
        </p:txBody>
      </p:sp>
    </p:spTree>
    <p:extLst>
      <p:ext uri="{BB962C8B-B14F-4D97-AF65-F5344CB8AC3E}">
        <p14:creationId xmlns:p14="http://schemas.microsoft.com/office/powerpoint/2010/main" val="365120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18B84E-B0DC-4388-953B-1A55D8906A3C}"/>
              </a:ext>
            </a:extLst>
          </p:cNvPr>
          <p:cNvSpPr/>
          <p:nvPr/>
        </p:nvSpPr>
        <p:spPr>
          <a:xfrm>
            <a:off x="7623674" y="1743071"/>
            <a:ext cx="3108960" cy="4352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DF40A-3277-43E9-8D3B-F9DC1E5FAA01}"/>
              </a:ext>
            </a:extLst>
          </p:cNvPr>
          <p:cNvSpPr/>
          <p:nvPr/>
        </p:nvSpPr>
        <p:spPr>
          <a:xfrm>
            <a:off x="811662" y="1743073"/>
            <a:ext cx="3108960" cy="435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EAAAC-783B-422C-BCF1-70EC7C814C52}"/>
              </a:ext>
            </a:extLst>
          </p:cNvPr>
          <p:cNvSpPr/>
          <p:nvPr/>
        </p:nvSpPr>
        <p:spPr>
          <a:xfrm>
            <a:off x="4217668" y="1743073"/>
            <a:ext cx="3108960" cy="4352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92">
            <a:extLst>
              <a:ext uri="{FF2B5EF4-FFF2-40B4-BE49-F238E27FC236}">
                <a16:creationId xmlns:a16="http://schemas.microsoft.com/office/drawing/2014/main" id="{1D1C6193-D91B-427E-AC42-E52FCA09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Oswald"/>
              </a:rPr>
              <a:t>               Hester Davis Falls Prevention Program</a:t>
            </a:r>
            <a:r>
              <a:rPr lang="en-US" i="0" baseline="30000" dirty="0"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2" y="5645950"/>
            <a:ext cx="407988" cy="365125"/>
          </a:xfrm>
        </p:spPr>
        <p:txBody>
          <a:bodyPr/>
          <a:lstStyle/>
          <a:p>
            <a:fld id="{13D2E340-0663-474B-992C-9192B5C45E57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07B2BB3-F699-46CF-BA2E-BFED53784295}"/>
              </a:ext>
            </a:extLst>
          </p:cNvPr>
          <p:cNvSpPr txBox="1">
            <a:spLocks/>
          </p:cNvSpPr>
          <p:nvPr/>
        </p:nvSpPr>
        <p:spPr>
          <a:xfrm>
            <a:off x="811662" y="1743075"/>
            <a:ext cx="3108960" cy="951356"/>
          </a:xfrm>
          <a:prstGeom prst="rect">
            <a:avLst/>
          </a:prstGeom>
          <a:solidFill>
            <a:srgbClr val="4A4A4A"/>
          </a:solidFill>
        </p:spPr>
        <p:txBody>
          <a:bodyPr lIns="72000" rIns="72000" anchor="ctr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Predict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Fall Risk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ED4F13-D9A4-45AE-AA62-729D753FB12B}"/>
              </a:ext>
            </a:extLst>
          </p:cNvPr>
          <p:cNvSpPr txBox="1">
            <a:spLocks/>
          </p:cNvSpPr>
          <p:nvPr/>
        </p:nvSpPr>
        <p:spPr>
          <a:xfrm>
            <a:off x="4217668" y="1743074"/>
            <a:ext cx="3108960" cy="951356"/>
          </a:xfrm>
          <a:prstGeom prst="rect">
            <a:avLst/>
          </a:prstGeom>
          <a:solidFill>
            <a:srgbClr val="4A4A4A"/>
          </a:solidFill>
        </p:spPr>
        <p:txBody>
          <a:bodyPr lIns="72000" rIns="72000" anchor="ctr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Prevent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Falls and Injuries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A8BFBF5-BF89-46F3-AB23-EA9204BA5AEB}"/>
              </a:ext>
            </a:extLst>
          </p:cNvPr>
          <p:cNvSpPr txBox="1">
            <a:spLocks/>
          </p:cNvSpPr>
          <p:nvPr/>
        </p:nvSpPr>
        <p:spPr>
          <a:xfrm>
            <a:off x="7623673" y="1743074"/>
            <a:ext cx="3108959" cy="951356"/>
          </a:xfrm>
          <a:prstGeom prst="rect">
            <a:avLst/>
          </a:prstGeom>
          <a:solidFill>
            <a:srgbClr val="4A4A4A"/>
          </a:solidFill>
        </p:spPr>
        <p:txBody>
          <a:bodyPr lIns="72000" rIns="72000" anchor="ctr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Sustain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Performance and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Substantial Gains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AAB1F-07BA-4BB6-8025-BB9EA208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243" y="4178862"/>
            <a:ext cx="1945017" cy="1920240"/>
          </a:xfrm>
          <a:prstGeom prst="rect">
            <a:avLst/>
          </a:prstGeom>
        </p:spPr>
      </p:pic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35359384-5DBF-4C75-8F27-D3688BF55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" t="4531" r="48857" b="48909"/>
          <a:stretch/>
        </p:blipFill>
        <p:spPr>
          <a:xfrm>
            <a:off x="7811615" y="4081224"/>
            <a:ext cx="2770659" cy="18517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3F5B06-AB0A-4937-B409-68315494C767}"/>
              </a:ext>
            </a:extLst>
          </p:cNvPr>
          <p:cNvSpPr/>
          <p:nvPr/>
        </p:nvSpPr>
        <p:spPr>
          <a:xfrm>
            <a:off x="7768299" y="2748260"/>
            <a:ext cx="2813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6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complete </a:t>
            </a:r>
            <a:r>
              <a:rPr lang="en-US" sz="1600" dirty="0">
                <a:solidFill>
                  <a:prstClr val="black"/>
                </a:solidFill>
                <a:latin typeface="72 Black" panose="020B0A04030603020204" pitchFamily="34" charset="0"/>
                <a:ea typeface="Open Sans" panose="020B0606030504020204" pitchFamily="34" charset="0"/>
                <a:cs typeface="72 Black" panose="020B0A04030603020204" pitchFamily="34" charset="0"/>
              </a:rPr>
              <a:t>Education Plan, Toolkit</a:t>
            </a:r>
            <a:r>
              <a:rPr lang="en-US" sz="160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600" b="1" dirty="0">
                <a:solidFill>
                  <a:prstClr val="black"/>
                </a:solidFill>
                <a:latin typeface="72 Black" panose="020B0A04030603020204" pitchFamily="34" charset="0"/>
                <a:ea typeface="Open Sans" panose="020B0606030504020204" pitchFamily="34" charset="0"/>
                <a:cs typeface="72 Black" panose="020B0A04030603020204" pitchFamily="34" charset="0"/>
              </a:rPr>
              <a:t>Data Analytics </a:t>
            </a:r>
            <a:r>
              <a:rPr lang="en-US" sz="16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make data driven, actionable decisions that </a:t>
            </a:r>
            <a:r>
              <a:rPr lang="en-US" sz="1600" b="1" i="1" dirty="0">
                <a:solidFill>
                  <a:prstClr val="black"/>
                </a:solidFill>
                <a:latin typeface="72 Black" panose="020B0A04030603020204" pitchFamily="34" charset="0"/>
                <a:ea typeface="Open Sans" panose="020B0606030504020204" pitchFamily="34" charset="0"/>
                <a:cs typeface="72 Black" panose="020B0A04030603020204" pitchFamily="34" charset="0"/>
              </a:rPr>
              <a:t>sustain</a:t>
            </a:r>
            <a:r>
              <a:rPr lang="en-US" sz="1600" dirty="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 gains over time.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9854C-3A36-4A62-AF92-425B9D2835E8}"/>
              </a:ext>
            </a:extLst>
          </p:cNvPr>
          <p:cNvSpPr txBox="1"/>
          <p:nvPr/>
        </p:nvSpPr>
        <p:spPr>
          <a:xfrm>
            <a:off x="4343398" y="2738735"/>
            <a:ext cx="281957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defTabSz="914400">
              <a:defRPr sz="1600">
                <a:solidFill>
                  <a:prstClr val="black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>
                <a:latin typeface="72 Black" panose="020B0A04030603020204" pitchFamily="34" charset="0"/>
                <a:cs typeface="72 Black" panose="020B0A04030603020204" pitchFamily="34" charset="0"/>
              </a:rPr>
              <a:t>Individualized Care Plans </a:t>
            </a:r>
            <a:r>
              <a:rPr lang="en-US" dirty="0">
                <a:latin typeface="+mn-lt"/>
              </a:rPr>
              <a:t>designed  to address fall risk subscales with the intervention to the right patient at the  right time to </a:t>
            </a:r>
            <a:r>
              <a:rPr lang="en-US" dirty="0">
                <a:latin typeface="72 Black" panose="020B0A04030603020204" pitchFamily="34" charset="0"/>
                <a:cs typeface="72 Black" panose="020B0A04030603020204" pitchFamily="34" charset="0"/>
              </a:rPr>
              <a:t>prevent</a:t>
            </a:r>
            <a:r>
              <a:rPr lang="en-US" dirty="0"/>
              <a:t>  </a:t>
            </a:r>
            <a:r>
              <a:rPr lang="en-US" dirty="0">
                <a:latin typeface="+mn-lt"/>
              </a:rPr>
              <a:t>falls and injury.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D818EC-D987-437B-BE2A-97F6D91E1D51}"/>
              </a:ext>
            </a:extLst>
          </p:cNvPr>
          <p:cNvSpPr txBox="1"/>
          <p:nvPr/>
        </p:nvSpPr>
        <p:spPr>
          <a:xfrm>
            <a:off x="811661" y="2887505"/>
            <a:ext cx="310895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defTabSz="914400">
              <a:defRPr sz="1600">
                <a:solidFill>
                  <a:prstClr val="black"/>
                </a:solidFill>
                <a:latin typeface="72 Black" panose="020B0A04030603020204" pitchFamily="34" charset="0"/>
                <a:ea typeface="Open Sans" panose="020B0606030504020204" pitchFamily="34" charset="0"/>
                <a:cs typeface="72 Black" panose="020B0A04030603020204" pitchFamily="34" charset="0"/>
              </a:defRPr>
            </a:lvl1pPr>
          </a:lstStyle>
          <a:p>
            <a:pPr algn="ctr"/>
            <a:r>
              <a:rPr lang="en-US" dirty="0"/>
              <a:t>Utilize the Hester Davis Scale </a:t>
            </a:r>
            <a:r>
              <a:rPr lang="en-US" dirty="0">
                <a:latin typeface="+mn-lt"/>
              </a:rPr>
              <a:t>to</a:t>
            </a:r>
            <a:r>
              <a:rPr lang="en-US" dirty="0"/>
              <a:t> predict </a:t>
            </a:r>
            <a:r>
              <a:rPr lang="en-US" dirty="0">
                <a:latin typeface="+mn-lt"/>
              </a:rPr>
              <a:t>fall risk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DB2D1F0-3307-46BB-9541-9E6BB9377F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7520" b="883"/>
          <a:stretch/>
        </p:blipFill>
        <p:spPr>
          <a:xfrm>
            <a:off x="952500" y="3805831"/>
            <a:ext cx="2824507" cy="2136666"/>
          </a:xfrm>
          <a:prstGeom prst="rect">
            <a:avLst/>
          </a:prstGeom>
        </p:spPr>
      </p:pic>
      <p:sp>
        <p:nvSpPr>
          <p:cNvPr id="24" name="AutoShape 4" descr="HD-Nursing-Logo.webp">
            <a:extLst>
              <a:ext uri="{FF2B5EF4-FFF2-40B4-BE49-F238E27FC236}">
                <a16:creationId xmlns:a16="http://schemas.microsoft.com/office/drawing/2014/main" id="{7057DA12-6D1A-4D4B-8DE6-32E586B70B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816EE3-3F12-43B4-8926-995B8869D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0" y="867346"/>
            <a:ext cx="1447139" cy="4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02DD13-C758-47BE-B87C-E1346804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52"/>
          <a:stretch/>
        </p:blipFill>
        <p:spPr>
          <a:xfrm>
            <a:off x="1" y="-4"/>
            <a:ext cx="490118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727200"/>
            <a:ext cx="5932602" cy="513079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72 Black" panose="020B0A04030603020204" pitchFamily="34" charset="0"/>
                <a:cs typeface="72 Black" panose="020B0A04030603020204" pitchFamily="34" charset="0"/>
              </a:rPr>
              <a:t>LUTS </a:t>
            </a:r>
            <a:r>
              <a:rPr lang="en-US" dirty="0"/>
              <a:t>(</a:t>
            </a:r>
            <a:r>
              <a:rPr lang="en-US" i="1" dirty="0"/>
              <a:t>lower urinary tract symptoms) </a:t>
            </a:r>
            <a:r>
              <a:rPr lang="en-US" dirty="0"/>
              <a:t>are symptoms related to problems with the  lower urinary tract: </a:t>
            </a:r>
            <a:r>
              <a:rPr lang="en-US" b="1" dirty="0"/>
              <a:t>the bladder, the prostate and the urethra. </a:t>
            </a:r>
          </a:p>
          <a:p>
            <a:r>
              <a:rPr lang="en-US" dirty="0"/>
              <a:t>LUTS are broadly grouped into symptoms to do with storing or passing of urine.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DE9A1-60D5-4FD2-86F0-F2C8D319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5575352" y="-5015676"/>
            <a:ext cx="1041292" cy="121919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745CC7A-389F-4895-B829-9EF0D045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266" y="559678"/>
            <a:ext cx="6381648" cy="1041291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LUTS</a:t>
            </a:r>
            <a:r>
              <a:rPr lang="en-US" sz="3200" dirty="0">
                <a:solidFill>
                  <a:schemeClr val="bg1"/>
                </a:solidFill>
              </a:rPr>
              <a:t> (Lower Urinary Tract Symptoms) </a:t>
            </a:r>
          </a:p>
        </p:txBody>
      </p:sp>
    </p:spTree>
    <p:extLst>
      <p:ext uri="{BB962C8B-B14F-4D97-AF65-F5344CB8AC3E}">
        <p14:creationId xmlns:p14="http://schemas.microsoft.com/office/powerpoint/2010/main" val="52146058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Custom 2">
      <a:dk1>
        <a:sysClr val="windowText" lastClr="000000"/>
      </a:dk1>
      <a:lt1>
        <a:sysClr val="window" lastClr="FFFFFF"/>
      </a:lt1>
      <a:dk2>
        <a:srgbClr val="595959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595959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4AFBF-E012-4607-B95C-D9E661912AC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16c05727-aa75-4e4a-9b5f-8a80a1165891"/>
    <ds:schemaRef ds:uri="http://schemas.microsoft.com/office/2006/metadata/properties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4029</Words>
  <Application>Microsoft Office PowerPoint</Application>
  <PresentationFormat>Widescreen</PresentationFormat>
  <Paragraphs>418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ＭＳ Ｐゴシック</vt:lpstr>
      <vt:lpstr>72 Black</vt:lpstr>
      <vt:lpstr>Advent Pro Light</vt:lpstr>
      <vt:lpstr>Arial</vt:lpstr>
      <vt:lpstr>Calibri</vt:lpstr>
      <vt:lpstr>Calibri Light</vt:lpstr>
      <vt:lpstr>Corbel</vt:lpstr>
      <vt:lpstr>Open Sans</vt:lpstr>
      <vt:lpstr>Oswald</vt:lpstr>
      <vt:lpstr>Tahoma</vt:lpstr>
      <vt:lpstr>Times New Roman</vt:lpstr>
      <vt:lpstr>Wingdings</vt:lpstr>
      <vt:lpstr>Headlines</vt:lpstr>
      <vt:lpstr>Fall Prevention  Webinar Series   </vt:lpstr>
      <vt:lpstr>Toileting-related Falls:  Key Solutions</vt:lpstr>
      <vt:lpstr>PowerPoint Presentation</vt:lpstr>
      <vt:lpstr>PowerPoint Presentation</vt:lpstr>
      <vt:lpstr>What we know:</vt:lpstr>
      <vt:lpstr>The Evidences Informs Us</vt:lpstr>
      <vt:lpstr>Incontinence • A Limited Driver for Nursing Practice </vt:lpstr>
      <vt:lpstr>               Hester Davis Falls Prevention Program©</vt:lpstr>
      <vt:lpstr>LUTS (Lower Urinary Tract Symptoms) </vt:lpstr>
      <vt:lpstr>LUTS (Lower Urinary Tract Symptoms) </vt:lpstr>
      <vt:lpstr>Urinary Urgency and Mobility</vt:lpstr>
      <vt:lpstr>Toileting-related Falls at Night (2019, Rose, et al.) </vt:lpstr>
      <vt:lpstr>Toileting-related Inpatient Falls (2012, Tzeng &amp; Yin) </vt:lpstr>
      <vt:lpstr>Prevalence of Inpatient Falls Associated with Toileting  (2010, Tzeng)</vt:lpstr>
      <vt:lpstr>Patient-Specific  Fall Risk Factors</vt:lpstr>
      <vt:lpstr>Patient Assessment </vt:lpstr>
      <vt:lpstr>Environmental Risk and Assessment</vt:lpstr>
      <vt:lpstr>Redesigned for  Patient Safety</vt:lpstr>
      <vt:lpstr>Interaction Effect • Patient and Environnent </vt:lpstr>
      <vt:lpstr>Solutions</vt:lpstr>
      <vt:lpstr>Three Areas of Action • Proactive Toileting </vt:lpstr>
      <vt:lpstr>Bathroom</vt:lpstr>
      <vt:lpstr>SAFE DESIGN</vt:lpstr>
      <vt:lpstr>Curbell Toileting Solutions</vt:lpstr>
      <vt:lpstr>Curbell Wireless Sensors for the Hospital Room</vt:lpstr>
      <vt:lpstr>Curbell Sensors for the ER </vt:lpstr>
      <vt:lpstr>How it works with Nurse Call</vt:lpstr>
      <vt:lpstr>Preventing Falls At During the Night</vt:lpstr>
      <vt:lpstr>Integrate Technology</vt:lpstr>
      <vt:lpstr>Solutions for Successful Toileting Program Launch</vt:lpstr>
      <vt:lpstr>Successful Resource Allocation</vt:lpstr>
      <vt:lpstr>Gain Support at All Levels</vt:lpstr>
      <vt:lpstr>Solutions for Toileting Program Problems</vt:lpstr>
      <vt:lpstr>Solutions for Program Maintenance</vt:lpstr>
      <vt:lpstr>Solutions for Perfecting Program</vt:lpstr>
      <vt:lpstr>PowerPoint Presentation</vt:lpstr>
      <vt:lpstr>Solutions are not always obvious </vt:lpstr>
      <vt:lpstr>PowerPoint Presentation</vt:lpstr>
      <vt:lpstr>PowerPoint Presentation</vt:lpstr>
      <vt:lpstr>PowerPoint Presentation</vt:lpstr>
      <vt:lpstr>Thank You!</vt:lpstr>
      <vt:lpstr>Fall Prevention  Webinar Series   </vt:lpstr>
      <vt:lpstr>References</vt:lpstr>
      <vt:lpstr>References</vt:lpstr>
      <vt:lpstr>References</vt:lpstr>
      <vt:lpstr>References</vt:lpstr>
      <vt:lpstr>PowerPoint Presentation</vt:lpstr>
      <vt:lpstr>PowerPoint Presentation</vt:lpstr>
      <vt:lpstr>Curbell Medical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2022-02-07T15:11:41Z</dcterms:created>
  <dcterms:modified xsi:type="dcterms:W3CDTF">2022-02-24T15:26:37Z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